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comments/comment1.xml" ContentType="application/vnd.openxmlformats-officedocument.presentationml.comment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20.jpg" ContentType="image/png"/>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 id="2147483663" r:id="rId2"/>
  </p:sldMasterIdLst>
  <p:notesMasterIdLst>
    <p:notesMasterId r:id="rId47"/>
  </p:notesMasterIdLst>
  <p:sldIdLst>
    <p:sldId id="296" r:id="rId3"/>
    <p:sldId id="760" r:id="rId4"/>
    <p:sldId id="618" r:id="rId5"/>
    <p:sldId id="638" r:id="rId6"/>
    <p:sldId id="729" r:id="rId7"/>
    <p:sldId id="926" r:id="rId8"/>
    <p:sldId id="756" r:id="rId9"/>
    <p:sldId id="858" r:id="rId10"/>
    <p:sldId id="891" r:id="rId11"/>
    <p:sldId id="892" r:id="rId12"/>
    <p:sldId id="940" r:id="rId13"/>
    <p:sldId id="955" r:id="rId14"/>
    <p:sldId id="941" r:id="rId15"/>
    <p:sldId id="885" r:id="rId16"/>
    <p:sldId id="886" r:id="rId17"/>
    <p:sldId id="913" r:id="rId18"/>
    <p:sldId id="914" r:id="rId19"/>
    <p:sldId id="927" r:id="rId20"/>
    <p:sldId id="951" r:id="rId21"/>
    <p:sldId id="970" r:id="rId22"/>
    <p:sldId id="918" r:id="rId23"/>
    <p:sldId id="919" r:id="rId24"/>
    <p:sldId id="920" r:id="rId25"/>
    <p:sldId id="921" r:id="rId26"/>
    <p:sldId id="956" r:id="rId27"/>
    <p:sldId id="972" r:id="rId28"/>
    <p:sldId id="973" r:id="rId29"/>
    <p:sldId id="957" r:id="rId30"/>
    <p:sldId id="959" r:id="rId31"/>
    <p:sldId id="958" r:id="rId32"/>
    <p:sldId id="952" r:id="rId33"/>
    <p:sldId id="971" r:id="rId34"/>
    <p:sldId id="725" r:id="rId35"/>
    <p:sldId id="847" r:id="rId36"/>
    <p:sldId id="968" r:id="rId37"/>
    <p:sldId id="960" r:id="rId38"/>
    <p:sldId id="965" r:id="rId39"/>
    <p:sldId id="930" r:id="rId40"/>
    <p:sldId id="967" r:id="rId41"/>
    <p:sldId id="969" r:id="rId42"/>
    <p:sldId id="759" r:id="rId43"/>
    <p:sldId id="726" r:id="rId44"/>
    <p:sldId id="769" r:id="rId45"/>
    <p:sldId id="262" r:id="rId4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DE95618B-3D9D-40D7-921C-B8BFA2FB0DA1}">
          <p14:sldIdLst>
            <p14:sldId id="296"/>
            <p14:sldId id="760"/>
            <p14:sldId id="618"/>
            <p14:sldId id="638"/>
            <p14:sldId id="729"/>
            <p14:sldId id="926"/>
            <p14:sldId id="756"/>
            <p14:sldId id="858"/>
            <p14:sldId id="891"/>
            <p14:sldId id="892"/>
            <p14:sldId id="940"/>
            <p14:sldId id="955"/>
            <p14:sldId id="941"/>
            <p14:sldId id="885"/>
            <p14:sldId id="886"/>
            <p14:sldId id="913"/>
            <p14:sldId id="914"/>
            <p14:sldId id="927"/>
            <p14:sldId id="951"/>
            <p14:sldId id="970"/>
            <p14:sldId id="918"/>
            <p14:sldId id="919"/>
            <p14:sldId id="920"/>
            <p14:sldId id="921"/>
            <p14:sldId id="956"/>
            <p14:sldId id="972"/>
            <p14:sldId id="973"/>
            <p14:sldId id="957"/>
            <p14:sldId id="959"/>
            <p14:sldId id="958"/>
            <p14:sldId id="952"/>
            <p14:sldId id="971"/>
            <p14:sldId id="725"/>
            <p14:sldId id="847"/>
            <p14:sldId id="968"/>
            <p14:sldId id="960"/>
            <p14:sldId id="965"/>
            <p14:sldId id="930"/>
            <p14:sldId id="967"/>
            <p14:sldId id="969"/>
            <p14:sldId id="759"/>
            <p14:sldId id="726"/>
            <p14:sldId id="769"/>
            <p14:sldId id="26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icrosoft Office 用户" initials="Microsof [7]" lastIdx="1" clrIdx="6"/>
  <p:cmAuthor id="1" name="Microsoft Office 用户" initials="Microsof" lastIdx="2" clrIdx="0"/>
  <p:cmAuthor id="8" name="Microsoft Office 用户" initials="Microsof [8]" lastIdx="1" clrIdx="7"/>
  <p:cmAuthor id="2" name="Microsoft Office 用户" initials="Microsof [2]" lastIdx="1" clrIdx="1"/>
  <p:cmAuthor id="9" name="Microsoft Office 用户" initials="Microsof [9]" lastIdx="1" clrIdx="8"/>
  <p:cmAuthor id="3" name="Microsoft Office 用户" initials="Microsof [3]" lastIdx="1" clrIdx="2"/>
  <p:cmAuthor id="4" name="Microsoft Office 用户" initials="Microsof [4]" lastIdx="4" clrIdx="3"/>
  <p:cmAuthor id="5" name="Microsoft Office 用户" initials="Microsof [5]" lastIdx="1" clrIdx="4"/>
  <p:cmAuthor id="6" name="Microsoft Office 用户" initials="Microsof [6]" lastIdx="1" clrIdx="5"/>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80"/>
    <a:srgbClr val="FFFFFF"/>
    <a:srgbClr val="00BEFF"/>
    <a:srgbClr val="BFBF00"/>
    <a:srgbClr val="092495"/>
    <a:srgbClr val="008000"/>
    <a:srgbClr val="FFF5E5"/>
    <a:srgbClr val="00F5FF"/>
    <a:srgbClr val="393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深色样式 1 - 强调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196" autoAdjust="0"/>
    <p:restoredTop sz="68196" autoAdjust="0"/>
  </p:normalViewPr>
  <p:slideViewPr>
    <p:cSldViewPr>
      <p:cViewPr>
        <p:scale>
          <a:sx n="66" d="100"/>
          <a:sy n="66" d="100"/>
        </p:scale>
        <p:origin x="1362" y="600"/>
      </p:cViewPr>
      <p:guideLst>
        <p:guide orient="horz" pos="2160"/>
        <p:guide pos="2880"/>
      </p:guideLst>
    </p:cSldViewPr>
  </p:slideViewPr>
  <p:outlineViewPr>
    <p:cViewPr>
      <p:scale>
        <a:sx n="33" d="100"/>
        <a:sy n="33" d="100"/>
      </p:scale>
      <p:origin x="0" y="-3174"/>
    </p:cViewPr>
  </p:outlineViewPr>
  <p:notesTextViewPr>
    <p:cViewPr>
      <p:scale>
        <a:sx n="125" d="100"/>
        <a:sy n="125" d="100"/>
      </p:scale>
      <p:origin x="0" y="0"/>
    </p:cViewPr>
  </p:notesTextViewPr>
  <p:sorterViewPr>
    <p:cViewPr>
      <p:scale>
        <a:sx n="100" d="100"/>
        <a:sy n="100" d="100"/>
      </p:scale>
      <p:origin x="0" y="-5184"/>
    </p:cViewPr>
  </p:sorterViewPr>
  <p:notesViewPr>
    <p:cSldViewPr>
      <p:cViewPr varScale="1">
        <p:scale>
          <a:sx n="57" d="100"/>
          <a:sy n="57" d="100"/>
        </p:scale>
        <p:origin x="2808" y="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9-30T09:54:44.758" idx="2">
    <p:pos x="10" y="10"/>
    <p:text/>
    <p:extLst>
      <p:ext uri="{C676402C-5697-4E1C-873F-D02D1690AC5C}">
        <p15:threadingInfo xmlns:p15="http://schemas.microsoft.com/office/powerpoint/2012/main" timeZoneBias="-480"/>
      </p:ext>
    </p:extLst>
  </p:cm>
</p:cmLst>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accent3">
            <a:lumMod val="75000"/>
          </a:schemeClr>
        </a:solidFill>
      </dgm:spPr>
      <dgm:t>
        <a:bodyPr/>
        <a:lstStyle/>
        <a:p>
          <a:r>
            <a:rPr lang="en-US" altLang="zh-CN" dirty="0"/>
            <a:t>2.</a:t>
          </a:r>
          <a:r>
            <a:rPr lang="zh-CN" altLang="en-US" dirty="0"/>
            <a:t>最新工作进展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2">
            <a:lumMod val="60000"/>
            <a:lumOff val="40000"/>
          </a:schemeClr>
        </a:solidFill>
      </dgm:spPr>
      <dgm:t>
        <a:bodyPr/>
        <a:lstStyle/>
        <a:p>
          <a:r>
            <a:rPr lang="en-US" altLang="zh-CN" dirty="0"/>
            <a:t>3.</a:t>
          </a:r>
          <a:r>
            <a:rPr lang="zh-CN" altLang="en-US" dirty="0"/>
            <a:t>未来工作</a:t>
          </a:r>
          <a:r>
            <a:rPr lang="zh-Hans" altLang="en-US" b="0" dirty="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pt>
  </dgm:ptLst>
  <dgm:cxnLst>
    <dgm:cxn modelId="{F0835E1B-2744-471F-A7E0-D375508D0963}" srcId="{A6AD3BAA-9012-48AF-8113-54AD8DB43514}" destId="{09FEEF98-66D8-4266-9535-59667BCA2E50}" srcOrd="0" destOrd="0" parTransId="{35E14190-AB40-4262-B0CF-E04C6237AF31}" sibTransId="{966F489E-DF38-4411-A6CE-B582D9B78FDA}"/>
    <dgm:cxn modelId="{F47B8026-3A9A-40F3-B4A8-FCC0DCA6A730}" srcId="{A6AD3BAA-9012-48AF-8113-54AD8DB43514}" destId="{FE0B8CEE-7931-4C6C-ABAD-786E9B835F96}" srcOrd="2" destOrd="0" parTransId="{7E84AF53-2FA2-4DF4-96A1-DC3CD900E0A3}" sibTransId="{1FA52AE0-DFB7-42CE-A86F-60A71B16BDF1}"/>
    <dgm:cxn modelId="{A51E0052-BB92-49BA-A178-3133DF96BDEE}" srcId="{A6AD3BAA-9012-48AF-8113-54AD8DB43514}" destId="{ED717D3C-12D7-4C82-9A24-C9144B86E759}" srcOrd="1" destOrd="0" parTransId="{A96E09E7-A8B9-4432-8311-9A7485920441}" sibTransId="{4ACC2CA2-E383-4FF3-BCA3-C6A799261913}"/>
    <dgm:cxn modelId="{325A3985-4B9B-49D4-98A2-FED433F78CCA}" type="presOf" srcId="{09FEEF98-66D8-4266-9535-59667BCA2E50}" destId="{D7A831F6-224E-4255-B33E-DD2359E3B625}" srcOrd="0" destOrd="0" presId="urn:microsoft.com/office/officeart/2005/8/layout/vList2"/>
    <dgm:cxn modelId="{7AA89391-72D2-44ED-93B0-C828064DACCD}" type="presOf" srcId="{FE0B8CEE-7931-4C6C-ABAD-786E9B835F96}" destId="{25B85B47-B55F-40A6-95E0-5ED6A9B870BF}" srcOrd="0" destOrd="0" presId="urn:microsoft.com/office/officeart/2005/8/layout/vList2"/>
    <dgm:cxn modelId="{F60F51DF-5B2E-4888-BC32-02F717A43F93}" type="presOf" srcId="{A6AD3BAA-9012-48AF-8113-54AD8DB43514}" destId="{E31A7A90-9CD5-4F7D-BB1D-2BA0EB5BD2C5}" srcOrd="0" destOrd="0" presId="urn:microsoft.com/office/officeart/2005/8/layout/vList2"/>
    <dgm:cxn modelId="{F5C591F7-B2F1-4AC7-8260-48D56EA9B0D6}" type="presOf" srcId="{ED717D3C-12D7-4C82-9A24-C9144B86E759}" destId="{0BD9CFF3-BD5C-4496-A5C0-71614AF6C6BB}" srcOrd="0" destOrd="0" presId="urn:microsoft.com/office/officeart/2005/8/layout/vList2"/>
    <dgm:cxn modelId="{61004ACF-A6AD-4F0A-9C13-9A713FA253FA}" type="presParOf" srcId="{E31A7A90-9CD5-4F7D-BB1D-2BA0EB5BD2C5}" destId="{D7A831F6-224E-4255-B33E-DD2359E3B625}" srcOrd="0" destOrd="0" presId="urn:microsoft.com/office/officeart/2005/8/layout/vList2"/>
    <dgm:cxn modelId="{7DB7892E-8329-47A6-8F2F-5F76E3BF645A}" type="presParOf" srcId="{E31A7A90-9CD5-4F7D-BB1D-2BA0EB5BD2C5}" destId="{FBF90EA1-6824-4341-A626-EC96D220F96E}" srcOrd="1" destOrd="0" presId="urn:microsoft.com/office/officeart/2005/8/layout/vList2"/>
    <dgm:cxn modelId="{D68FE9BE-FFD4-460F-928F-099F3FC4DFA3}" type="presParOf" srcId="{E31A7A90-9CD5-4F7D-BB1D-2BA0EB5BD2C5}" destId="{0BD9CFF3-BD5C-4496-A5C0-71614AF6C6BB}" srcOrd="2" destOrd="0" presId="urn:microsoft.com/office/officeart/2005/8/layout/vList2"/>
    <dgm:cxn modelId="{BBA1517B-551C-4453-A48B-D9CCC04051A3}" type="presParOf" srcId="{E31A7A90-9CD5-4F7D-BB1D-2BA0EB5BD2C5}" destId="{464742A5-F16D-480B-AB99-23EA79FE0EF8}" srcOrd="3" destOrd="0" presId="urn:microsoft.com/office/officeart/2005/8/layout/vList2"/>
    <dgm:cxn modelId="{98C2DB97-0723-48AF-9459-7E0D550184E3}"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prstClr val="white">
            <a:lumMod val="65000"/>
          </a:prstClr>
        </a:solidFill>
        <a:ln w="25400" cap="flat" cmpd="sng" algn="ctr">
          <a:solidFill>
            <a:prstClr val="white">
              <a:hueOff val="0"/>
              <a:satOff val="0"/>
              <a:lumOff val="0"/>
              <a:alphaOff val="0"/>
            </a:prstClr>
          </a:solidFill>
          <a:prstDash val="solid"/>
        </a:ln>
        <a:effectLst/>
      </dgm:spPr>
      <dgm:t>
        <a:bodyPr spcFirstLastPara="0" vert="horz" wrap="square" lIns="873181" tIns="60960" rIns="60960" bIns="60960" numCol="1" spcCol="1270" anchor="ctr" anchorCtr="0"/>
        <a:lstStyle/>
        <a:p>
          <a:pPr marL="0" lvl="0" indent="0" algn="l" defTabSz="1066800">
            <a:lnSpc>
              <a:spcPct val="90000"/>
            </a:lnSpc>
            <a:spcBef>
              <a:spcPct val="0"/>
            </a:spcBef>
            <a:spcAft>
              <a:spcPct val="35000"/>
            </a:spcAft>
            <a:buNone/>
          </a:pPr>
          <a:r>
            <a:rPr lang="zh-CN" altLang="en-US" sz="2400" kern="1200" dirty="0">
              <a:solidFill>
                <a:prstClr val="white"/>
              </a:solidFill>
              <a:latin typeface="Calibri"/>
              <a:ea typeface="宋体" panose="02010600030101010101" pitchFamily="2" charset="-122"/>
              <a:cs typeface="+mn-cs"/>
            </a:rPr>
            <a:t>基于文献的数据关联分析</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accent1">
            <a:lumMod val="75000"/>
          </a:schemeClr>
        </a:solidFill>
      </dgm:spPr>
      <dgm:t>
        <a:bodyPr/>
        <a:lstStyle/>
        <a:p>
          <a:r>
            <a:rPr lang="zh-CN" altLang="en-US" sz="2000" b="1" dirty="0"/>
            <a:t>面向蠕变的数据关联分析与预测</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D91B23D0-43B5-4C6B-BF71-684C58D6394F}">
      <dgm:prSet phldrT="[文本]" custT="1"/>
      <dgm:spPr>
        <a:solidFill>
          <a:schemeClr val="accent1">
            <a:lumMod val="75000"/>
          </a:schemeClr>
        </a:solidFill>
      </dgm:spPr>
      <dgm:t>
        <a:bodyPr/>
        <a:lstStyle/>
        <a:p>
          <a:r>
            <a:rPr lang="zh-CN" altLang="en-US" sz="1600" b="1" dirty="0">
              <a:solidFill>
                <a:schemeClr val="bg1">
                  <a:lumMod val="85000"/>
                </a:schemeClr>
              </a:solidFill>
            </a:rPr>
            <a:t>结合基于加权评分的领域专家知识的多层级特征选择方法</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624B7E5F-6C5E-47CF-BA51-2621B39AA5EE}">
      <dgm:prSet custT="1"/>
      <dgm:spPr/>
      <dgm:t>
        <a:bodyPr/>
        <a:lstStyle/>
        <a:p>
          <a:r>
            <a:rPr lang="zh-CN" altLang="en-US" sz="1600" b="1" dirty="0">
              <a:solidFill>
                <a:srgbClr val="FF0000"/>
              </a:solidFill>
            </a:rPr>
            <a:t>结合材料多尺度属性的分而治之的机器学习方法预测蠕变寿命</a:t>
          </a:r>
        </a:p>
      </dgm:t>
    </dgm:pt>
    <dgm:pt modelId="{10DBF881-C420-42B7-9325-0609C2158D28}" type="parTrans" cxnId="{576294AA-52FB-4CB6-A524-5C4D1EA0E5D6}">
      <dgm:prSet/>
      <dgm:spPr/>
      <dgm:t>
        <a:bodyPr/>
        <a:lstStyle/>
        <a:p>
          <a:endParaRPr lang="zh-CN" altLang="en-US"/>
        </a:p>
      </dgm:t>
    </dgm:pt>
    <dgm:pt modelId="{90CB70DF-53ED-430E-8BE7-9E71DF8D6BEB}" type="sibTrans" cxnId="{576294AA-52FB-4CB6-A524-5C4D1EA0E5D6}">
      <dgm:prSet/>
      <dgm:spPr/>
      <dgm:t>
        <a:bodyPr/>
        <a:lstStyle/>
        <a:p>
          <a:endParaRPr lang="zh-CN" altLang="en-US"/>
        </a:p>
      </dgm:t>
    </dgm:pt>
    <dgm:pt modelId="{A95F19A8-8F15-4399-A733-8F588AFFB7F1}">
      <dgm:prSet custT="1"/>
      <dgm:spPr/>
      <dgm:t>
        <a:bodyPr/>
        <a:lstStyle/>
        <a:p>
          <a:endParaRPr lang="zh-CN" altLang="en-US" sz="1600" b="1" dirty="0">
            <a:solidFill>
              <a:srgbClr val="FF0000"/>
            </a:solidFill>
          </a:endParaRPr>
        </a:p>
      </dgm:t>
    </dgm:pt>
    <dgm:pt modelId="{CFF8834F-32D3-4A3E-B248-5788027CF4AB}" type="parTrans" cxnId="{3AA593E4-08F0-4750-9F4E-40AAB752A5BF}">
      <dgm:prSet/>
      <dgm:spPr/>
      <dgm:t>
        <a:bodyPr/>
        <a:lstStyle/>
        <a:p>
          <a:endParaRPr lang="zh-CN" altLang="en-US"/>
        </a:p>
      </dgm:t>
    </dgm:pt>
    <dgm:pt modelId="{FA030492-39A8-4BAF-9297-30262C0DFC3F}" type="sibTrans" cxnId="{3AA593E4-08F0-4750-9F4E-40AAB752A5BF}">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3"/>
      <dgm:spPr/>
    </dgm:pt>
    <dgm:pt modelId="{25CC8F4A-1A1B-4C3E-B9C9-3B2A7A2D0F66}" type="pres">
      <dgm:prSet presAssocID="{534D5989-8F4D-4258-8225-B724768E9233}" presName="conn" presStyleLbl="parChTrans1D2" presStyleIdx="0" presStyleCnt="1"/>
      <dgm:spPr/>
    </dgm:pt>
    <dgm:pt modelId="{3901E994-EF88-4B55-B333-8B5DC2C1FE64}" type="pres">
      <dgm:prSet presAssocID="{534D5989-8F4D-4258-8225-B724768E9233}" presName="extraNode" presStyleLbl="node1" presStyleIdx="0" presStyleCnt="3"/>
      <dgm:spPr/>
    </dgm:pt>
    <dgm:pt modelId="{8EACEE7C-B326-44FB-9A91-8726F31EDF2B}" type="pres">
      <dgm:prSet presAssocID="{534D5989-8F4D-4258-8225-B724768E9233}" presName="dstNode" presStyleLbl="node1" presStyleIdx="0" presStyleCnt="3"/>
      <dgm:spPr/>
    </dgm:pt>
    <dgm:pt modelId="{4973CE0B-830B-42A8-8F41-45A257AA0B8B}" type="pres">
      <dgm:prSet presAssocID="{A031629A-C912-46DE-9250-B3AB97DBFEF3}" presName="text_1" presStyleLbl="node1" presStyleIdx="0" presStyleCnt="3" custScaleX="100007" custScaleY="98457">
        <dgm:presLayoutVars>
          <dgm:bulletEnabled val="1"/>
        </dgm:presLayoutVars>
      </dgm:prSet>
      <dgm:spPr>
        <a:xfrm>
          <a:off x="763146" y="558522"/>
          <a:ext cx="5749272" cy="1083096"/>
        </a:xfrm>
        <a:prstGeom prst="rect">
          <a:avLst/>
        </a:prstGeom>
      </dgm:spPr>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3" custLinFactNeighborX="20" custLinFactNeighborY="-726"/>
      <dgm:spPr>
        <a:ln>
          <a:solidFill>
            <a:schemeClr val="accent1">
              <a:lumMod val="75000"/>
            </a:schemeClr>
          </a:solidFill>
        </a:ln>
      </dgm:spPr>
    </dgm:pt>
    <dgm:pt modelId="{C6F21890-3A6C-4602-8FCF-0C96D1F700E9}" type="pres">
      <dgm:prSet presAssocID="{8D427307-CEAF-4DD7-BB85-8785E2DCDB7F}" presName="text_2" presStyleLbl="node1" presStyleIdx="1" presStyleCnt="3" custScaleY="136235">
        <dgm:presLayoutVars>
          <dgm:bulletEnabled val="1"/>
        </dgm:presLayoutVars>
      </dgm:prSet>
      <dgm:spPr/>
    </dgm:pt>
    <dgm:pt modelId="{32E4BCF0-B674-43E0-AB5B-A6414EE32151}" type="pres">
      <dgm:prSet presAssocID="{8D427307-CEAF-4DD7-BB85-8785E2DCDB7F}" presName="accent_2" presStyleCnt="0"/>
      <dgm:spPr/>
    </dgm:pt>
    <dgm:pt modelId="{2E10788D-F76E-483E-B3FF-9B6A38A71BF2}" type="pres">
      <dgm:prSet presAssocID="{8D427307-CEAF-4DD7-BB85-8785E2DCDB7F}" presName="accentRepeatNode" presStyleLbl="solidFgAcc1" presStyleIdx="1" presStyleCnt="3"/>
      <dgm:spPr/>
    </dgm:pt>
    <dgm:pt modelId="{F7AC9A4C-6529-4451-8901-2A7189893D58}" type="pres">
      <dgm:prSet presAssocID="{0C6CA62A-2507-4191-8334-84E9AE83554B}" presName="text_3" presStyleLbl="node1" presStyleIdx="2" presStyleCnt="3">
        <dgm:presLayoutVars>
          <dgm:bulletEnabled val="1"/>
        </dgm:presLayoutVars>
      </dgm:prSet>
      <dgm:spPr/>
    </dgm:pt>
    <dgm:pt modelId="{8857C020-D5D9-4BC3-9788-27A2EB1B6D1A}" type="pres">
      <dgm:prSet presAssocID="{0C6CA62A-2507-4191-8334-84E9AE83554B}" presName="accent_3" presStyleCnt="0"/>
      <dgm:spPr/>
    </dgm:pt>
    <dgm:pt modelId="{FB11C3B6-15A0-4B21-BFB5-81361BF8D49D}" type="pres">
      <dgm:prSet presAssocID="{0C6CA62A-2507-4191-8334-84E9AE83554B}" presName="accentRepeatNode" presStyleLbl="solidFgAcc1" presStyleIdx="2" presStyleCnt="3"/>
      <dgm:spPr/>
    </dgm:pt>
  </dgm:ptLst>
  <dgm:cxnLst>
    <dgm:cxn modelId="{78B2261D-674F-4078-8741-8391B922C710}" type="presOf" srcId="{A95F19A8-8F15-4399-A733-8F588AFFB7F1}" destId="{C6F21890-3A6C-4602-8FCF-0C96D1F700E9}" srcOrd="0" destOrd="3" presId="urn:microsoft.com/office/officeart/2008/layout/VerticalCurvedList"/>
    <dgm:cxn modelId="{6010BF23-9959-4415-94C2-0BF4EBC6E67A}" type="presOf" srcId="{D7A9A80B-B499-4CE9-B8B6-42D8B19FB683}" destId="{25CC8F4A-1A1B-4C3E-B9C9-3B2A7A2D0F66}" srcOrd="0" destOrd="0" presId="urn:microsoft.com/office/officeart/2008/layout/VerticalCurvedList"/>
    <dgm:cxn modelId="{9222344A-F755-43E0-9BAF-F1D5A587A9DA}" srcId="{534D5989-8F4D-4258-8225-B724768E9233}" destId="{0C6CA62A-2507-4191-8334-84E9AE83554B}" srcOrd="2" destOrd="0" parTransId="{DC45ABA5-A405-4793-88D7-75BEFB225DD7}" sibTransId="{F414A7C2-4F25-4DAE-8997-2244E8C3A188}"/>
    <dgm:cxn modelId="{0D7DC292-F747-431E-9A2C-D14140752D73}" srcId="{8D427307-CEAF-4DD7-BB85-8785E2DCDB7F}" destId="{D91B23D0-43B5-4C6B-BF71-684C58D6394F}" srcOrd="0" destOrd="0" parTransId="{57F29065-E162-4208-AC61-5EF590A06F6B}" sibTransId="{F8024E43-F817-471D-8AB8-67323A7C0293}"/>
    <dgm:cxn modelId="{563E5097-65A3-4EEA-B06A-2B72EBA56FEE}" type="presOf" srcId="{624B7E5F-6C5E-47CF-BA51-2621B39AA5EE}" destId="{C6F21890-3A6C-4602-8FCF-0C96D1F700E9}" srcOrd="0" destOrd="2" presId="urn:microsoft.com/office/officeart/2008/layout/VerticalCurvedList"/>
    <dgm:cxn modelId="{4E5391A0-6D09-4ABA-A64D-7E75998BBF11}" type="presOf" srcId="{A031629A-C912-46DE-9250-B3AB97DBFEF3}" destId="{4973CE0B-830B-42A8-8F41-45A257AA0B8B}" srcOrd="0" destOrd="0" presId="urn:microsoft.com/office/officeart/2008/layout/VerticalCurvedList"/>
    <dgm:cxn modelId="{576294AA-52FB-4CB6-A524-5C4D1EA0E5D6}" srcId="{8D427307-CEAF-4DD7-BB85-8785E2DCDB7F}" destId="{624B7E5F-6C5E-47CF-BA51-2621B39AA5EE}" srcOrd="1" destOrd="0" parTransId="{10DBF881-C420-42B7-9325-0609C2158D28}" sibTransId="{90CB70DF-53ED-430E-8BE7-9E71DF8D6BEB}"/>
    <dgm:cxn modelId="{8DE55EB1-81C2-471D-AB59-D22BF94ADBD4}" type="presOf" srcId="{8D427307-CEAF-4DD7-BB85-8785E2DCDB7F}" destId="{C6F21890-3A6C-4602-8FCF-0C96D1F700E9}" srcOrd="0" destOrd="0" presId="urn:microsoft.com/office/officeart/2008/layout/VerticalCurvedList"/>
    <dgm:cxn modelId="{93ADD7BF-1C75-4B4C-AED4-7F739C4BBA4F}" type="presOf" srcId="{534D5989-8F4D-4258-8225-B724768E9233}" destId="{777E6480-BB94-44CE-B407-D0500462E337}" srcOrd="0" destOrd="0" presId="urn:microsoft.com/office/officeart/2008/layout/VerticalCurvedList"/>
    <dgm:cxn modelId="{A6C01AC2-5B65-4107-BA34-A374606AF3BC}" type="presOf" srcId="{D91B23D0-43B5-4C6B-BF71-684C58D6394F}" destId="{C6F21890-3A6C-4602-8FCF-0C96D1F700E9}" srcOrd="0" destOrd="1" presId="urn:microsoft.com/office/officeart/2008/layout/VerticalCurvedList"/>
    <dgm:cxn modelId="{318BA2DA-A3F4-4F11-BFE0-5FDA26FF82CA}" type="presOf" srcId="{0C6CA62A-2507-4191-8334-84E9AE83554B}" destId="{F7AC9A4C-6529-4451-8901-2A7189893D58}" srcOrd="0" destOrd="0" presId="urn:microsoft.com/office/officeart/2008/layout/VerticalCurvedList"/>
    <dgm:cxn modelId="{9D5A0FE1-E111-4E5E-BF14-005848CBD399}" srcId="{534D5989-8F4D-4258-8225-B724768E9233}" destId="{A031629A-C912-46DE-9250-B3AB97DBFEF3}" srcOrd="0" destOrd="0" parTransId="{D4DB4B43-FE32-40E2-A322-C82FEF4FD8CF}" sibTransId="{D7A9A80B-B499-4CE9-B8B6-42D8B19FB683}"/>
    <dgm:cxn modelId="{3AA593E4-08F0-4750-9F4E-40AAB752A5BF}" srcId="{8D427307-CEAF-4DD7-BB85-8785E2DCDB7F}" destId="{A95F19A8-8F15-4399-A733-8F588AFFB7F1}" srcOrd="2" destOrd="0" parTransId="{CFF8834F-32D3-4A3E-B248-5788027CF4AB}" sibTransId="{FA030492-39A8-4BAF-9297-30262C0DFC3F}"/>
    <dgm:cxn modelId="{73923DEE-B041-4548-81F3-DCB0EC174DF0}" srcId="{534D5989-8F4D-4258-8225-B724768E9233}" destId="{8D427307-CEAF-4DD7-BB85-8785E2DCDB7F}" srcOrd="1" destOrd="0" parTransId="{82F61772-1C04-4322-8790-54D95F2EEAF1}" sibTransId="{C89D5316-09E0-4799-A018-26A1EB22C526}"/>
    <dgm:cxn modelId="{4DBAB5E2-95E8-4036-97D6-C3BFEA21A203}" type="presParOf" srcId="{777E6480-BB94-44CE-B407-D0500462E337}" destId="{029663F2-6083-4943-A4B6-B75B1725BCEF}" srcOrd="0" destOrd="0" presId="urn:microsoft.com/office/officeart/2008/layout/VerticalCurvedList"/>
    <dgm:cxn modelId="{78E2ADE8-2668-4C01-B78A-E90930E0444E}" type="presParOf" srcId="{029663F2-6083-4943-A4B6-B75B1725BCEF}" destId="{D211633A-16B4-4697-B79D-94EAD020AF0A}" srcOrd="0" destOrd="0" presId="urn:microsoft.com/office/officeart/2008/layout/VerticalCurvedList"/>
    <dgm:cxn modelId="{C9946697-5EDC-48E5-80E2-2634000AB9D0}" type="presParOf" srcId="{D211633A-16B4-4697-B79D-94EAD020AF0A}" destId="{2B0DD12D-6EF4-4BF8-B02D-398F02F66379}" srcOrd="0" destOrd="0" presId="urn:microsoft.com/office/officeart/2008/layout/VerticalCurvedList"/>
    <dgm:cxn modelId="{63BA23FE-672E-4223-846B-CC78CA632E83}" type="presParOf" srcId="{D211633A-16B4-4697-B79D-94EAD020AF0A}" destId="{25CC8F4A-1A1B-4C3E-B9C9-3B2A7A2D0F66}" srcOrd="1" destOrd="0" presId="urn:microsoft.com/office/officeart/2008/layout/VerticalCurvedList"/>
    <dgm:cxn modelId="{D72BA247-AB3D-44A0-9D6D-D1B799D72CF7}" type="presParOf" srcId="{D211633A-16B4-4697-B79D-94EAD020AF0A}" destId="{3901E994-EF88-4B55-B333-8B5DC2C1FE64}" srcOrd="2" destOrd="0" presId="urn:microsoft.com/office/officeart/2008/layout/VerticalCurvedList"/>
    <dgm:cxn modelId="{76CD859B-DC4C-46A3-B4B5-5EA4D90E493B}" type="presParOf" srcId="{D211633A-16B4-4697-B79D-94EAD020AF0A}" destId="{8EACEE7C-B326-44FB-9A91-8726F31EDF2B}" srcOrd="3" destOrd="0" presId="urn:microsoft.com/office/officeart/2008/layout/VerticalCurvedList"/>
    <dgm:cxn modelId="{C2D5FEDD-ED19-4CB0-ACCC-99D7FF7DFA3F}" type="presParOf" srcId="{029663F2-6083-4943-A4B6-B75B1725BCEF}" destId="{4973CE0B-830B-42A8-8F41-45A257AA0B8B}" srcOrd="1" destOrd="0" presId="urn:microsoft.com/office/officeart/2008/layout/VerticalCurvedList"/>
    <dgm:cxn modelId="{B87BE233-272A-404F-B7C1-416D5D360785}" type="presParOf" srcId="{029663F2-6083-4943-A4B6-B75B1725BCEF}" destId="{966750C1-A861-452C-9609-15612A3DFCF5}" srcOrd="2" destOrd="0" presId="urn:microsoft.com/office/officeart/2008/layout/VerticalCurvedList"/>
    <dgm:cxn modelId="{58BE2BE5-9FB3-4ADB-A988-E1CE24331DF9}" type="presParOf" srcId="{966750C1-A861-452C-9609-15612A3DFCF5}" destId="{2C32AA3C-C21E-444B-8009-13B7F44A3DFC}" srcOrd="0" destOrd="0" presId="urn:microsoft.com/office/officeart/2008/layout/VerticalCurvedList"/>
    <dgm:cxn modelId="{D5D8D5EC-BDA9-43A1-A31D-035F568CDC56}" type="presParOf" srcId="{029663F2-6083-4943-A4B6-B75B1725BCEF}" destId="{C6F21890-3A6C-4602-8FCF-0C96D1F700E9}" srcOrd="3" destOrd="0" presId="urn:microsoft.com/office/officeart/2008/layout/VerticalCurvedList"/>
    <dgm:cxn modelId="{45108DF3-DE26-42EB-A86B-CCFE2D580784}" type="presParOf" srcId="{029663F2-6083-4943-A4B6-B75B1725BCEF}" destId="{32E4BCF0-B674-43E0-AB5B-A6414EE32151}" srcOrd="4" destOrd="0" presId="urn:microsoft.com/office/officeart/2008/layout/VerticalCurvedList"/>
    <dgm:cxn modelId="{B85258A7-9F30-460D-84AD-372370A1D1B6}" type="presParOf" srcId="{32E4BCF0-B674-43E0-AB5B-A6414EE32151}" destId="{2E10788D-F76E-483E-B3FF-9B6A38A71BF2}" srcOrd="0" destOrd="0" presId="urn:microsoft.com/office/officeart/2008/layout/VerticalCurvedList"/>
    <dgm:cxn modelId="{10CB6026-CCED-4326-9A0D-AA42FD4FDF1A}" type="presParOf" srcId="{029663F2-6083-4943-A4B6-B75B1725BCEF}" destId="{F7AC9A4C-6529-4451-8901-2A7189893D58}" srcOrd="5" destOrd="0" presId="urn:microsoft.com/office/officeart/2008/layout/VerticalCurvedList"/>
    <dgm:cxn modelId="{78EE6801-7F59-411D-B049-360A08633E6F}" type="presParOf" srcId="{029663F2-6083-4943-A4B6-B75B1725BCEF}" destId="{8857C020-D5D9-4BC3-9788-27A2EB1B6D1A}" srcOrd="6" destOrd="0" presId="urn:microsoft.com/office/officeart/2008/layout/VerticalCurvedList"/>
    <dgm:cxn modelId="{4E31D4FC-FC6B-4258-A41B-F28CBB8364E2}" type="presParOf" srcId="{8857C020-D5D9-4BC3-9788-27A2EB1B6D1A}"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2FFC75B-D0CF-42C1-8782-6232026BCEE9}" type="doc">
      <dgm:prSet loTypeId="urn:microsoft.com/office/officeart/2005/8/layout/hierarchy3" loCatId="list" qsTypeId="urn:microsoft.com/office/officeart/2005/8/quickstyle/3d3" qsCatId="3D" csTypeId="urn:microsoft.com/office/officeart/2005/8/colors/colorful2" csCatId="colorful" phldr="1"/>
      <dgm:spPr/>
      <dgm:t>
        <a:bodyPr/>
        <a:lstStyle/>
        <a:p>
          <a:endParaRPr lang="zh-CN" altLang="en-US"/>
        </a:p>
      </dgm:t>
    </dgm:pt>
    <dgm:pt modelId="{0DB4C500-93C1-4CE4-AC56-6DD2FAE06FFE}">
      <dgm:prSet phldrT="[文本]" custT="1"/>
      <dgm:spPr/>
      <dgm:t>
        <a:bodyPr/>
        <a:lstStyle/>
        <a:p>
          <a:r>
            <a:rPr lang="zh-CN" altLang="en-US" sz="2000" dirty="0"/>
            <a:t>外文文献</a:t>
          </a:r>
          <a:endParaRPr lang="en-US" altLang="zh-CN" sz="2000" dirty="0"/>
        </a:p>
        <a:p>
          <a:r>
            <a:rPr lang="zh-CN" altLang="en-US" sz="2000" dirty="0"/>
            <a:t>（</a:t>
          </a:r>
          <a:r>
            <a:rPr lang="en-US" altLang="zh-CN" sz="2000" dirty="0"/>
            <a:t>39</a:t>
          </a:r>
          <a:r>
            <a:rPr lang="zh-CN" altLang="en-US" sz="2000" dirty="0"/>
            <a:t>篇）</a:t>
          </a:r>
        </a:p>
      </dgm:t>
    </dgm:pt>
    <dgm:pt modelId="{614C35A5-CA4B-4538-BA9B-476312CE9608}" type="parTrans" cxnId="{2A3C5745-FAA8-4EBF-8FC6-AB931BA6044B}">
      <dgm:prSet/>
      <dgm:spPr/>
      <dgm:t>
        <a:bodyPr/>
        <a:lstStyle/>
        <a:p>
          <a:endParaRPr lang="zh-CN" altLang="en-US"/>
        </a:p>
      </dgm:t>
    </dgm:pt>
    <dgm:pt modelId="{4BB243A7-762B-446D-83F6-9DC105001E6D}" type="sibTrans" cxnId="{2A3C5745-FAA8-4EBF-8FC6-AB931BA6044B}">
      <dgm:prSet/>
      <dgm:spPr/>
      <dgm:t>
        <a:bodyPr/>
        <a:lstStyle/>
        <a:p>
          <a:endParaRPr lang="zh-CN" altLang="en-US"/>
        </a:p>
      </dgm:t>
    </dgm:pt>
    <dgm:pt modelId="{2B1A0796-63CE-4E96-9C4C-E6B3CA4669EB}">
      <dgm:prSet phldrT="[文本]"/>
      <dgm:spPr/>
      <dgm:t>
        <a:bodyPr/>
        <a:lstStyle/>
        <a:p>
          <a:r>
            <a:rPr lang="en-US" altLang="zh-CN" dirty="0"/>
            <a:t>Web of science</a:t>
          </a:r>
        </a:p>
        <a:p>
          <a:endParaRPr lang="en-US" altLang="zh-CN" dirty="0"/>
        </a:p>
      </dgm:t>
    </dgm:pt>
    <dgm:pt modelId="{C7707E2C-2F2A-4CEE-AA33-D0C89E9EABEB}" type="parTrans" cxnId="{F0FDCB95-F4DA-4EA5-AB91-4D53C4779F5A}">
      <dgm:prSet/>
      <dgm:spPr/>
      <dgm:t>
        <a:bodyPr/>
        <a:lstStyle/>
        <a:p>
          <a:endParaRPr lang="zh-CN" altLang="en-US"/>
        </a:p>
      </dgm:t>
    </dgm:pt>
    <dgm:pt modelId="{15B0F96F-76D2-4806-9D52-E76A90C5D37E}" type="sibTrans" cxnId="{F0FDCB95-F4DA-4EA5-AB91-4D53C4779F5A}">
      <dgm:prSet/>
      <dgm:spPr/>
      <dgm:t>
        <a:bodyPr/>
        <a:lstStyle/>
        <a:p>
          <a:endParaRPr lang="zh-CN" altLang="en-US"/>
        </a:p>
      </dgm:t>
    </dgm:pt>
    <dgm:pt modelId="{905714E7-D3D1-4916-886E-DC6E1FF73A16}">
      <dgm:prSet phldrT="[文本]"/>
      <dgm:spPr/>
      <dgm:t>
        <a:bodyPr/>
        <a:lstStyle/>
        <a:p>
          <a:r>
            <a:rPr lang="en-US" altLang="zh-CN" dirty="0"/>
            <a:t>Google</a:t>
          </a:r>
          <a:r>
            <a:rPr lang="zh-CN" altLang="en-US" dirty="0"/>
            <a:t>学术</a:t>
          </a:r>
        </a:p>
      </dgm:t>
    </dgm:pt>
    <dgm:pt modelId="{91754EBC-0421-4EA7-BAD6-989EEBD5CEE6}" type="parTrans" cxnId="{F4255CA9-98BE-4CA4-AE29-E7CFAA6CE307}">
      <dgm:prSet/>
      <dgm:spPr/>
      <dgm:t>
        <a:bodyPr/>
        <a:lstStyle/>
        <a:p>
          <a:endParaRPr lang="zh-CN" altLang="en-US"/>
        </a:p>
      </dgm:t>
    </dgm:pt>
    <dgm:pt modelId="{A7572E83-5D7D-4CB3-8F9F-C9C5087D5632}" type="sibTrans" cxnId="{F4255CA9-98BE-4CA4-AE29-E7CFAA6CE307}">
      <dgm:prSet/>
      <dgm:spPr/>
      <dgm:t>
        <a:bodyPr/>
        <a:lstStyle/>
        <a:p>
          <a:endParaRPr lang="zh-CN" altLang="en-US"/>
        </a:p>
      </dgm:t>
    </dgm:pt>
    <dgm:pt modelId="{21C51405-76E8-4A00-845A-86800666BB67}">
      <dgm:prSet phldrT="[文本]" custT="1"/>
      <dgm:spPr/>
      <dgm:t>
        <a:bodyPr/>
        <a:lstStyle/>
        <a:p>
          <a:r>
            <a:rPr lang="zh-CN" altLang="en-US" sz="2000" dirty="0"/>
            <a:t>中文文献</a:t>
          </a:r>
          <a:endParaRPr lang="en-US" altLang="zh-CN" sz="2000" dirty="0"/>
        </a:p>
        <a:p>
          <a:r>
            <a:rPr lang="zh-CN" altLang="en-US" sz="2000" dirty="0"/>
            <a:t>（</a:t>
          </a:r>
          <a:r>
            <a:rPr lang="en-US" altLang="zh-CN" sz="2000" dirty="0"/>
            <a:t>18</a:t>
          </a:r>
          <a:r>
            <a:rPr lang="zh-CN" altLang="en-US" sz="2000" dirty="0"/>
            <a:t>篇</a:t>
          </a:r>
          <a:r>
            <a:rPr lang="zh-CN" altLang="en-US" sz="2400" dirty="0"/>
            <a:t>）</a:t>
          </a:r>
        </a:p>
      </dgm:t>
    </dgm:pt>
    <dgm:pt modelId="{C652A865-934F-462E-9DEF-E556AF277D6E}" type="parTrans" cxnId="{883F2F54-B35F-4894-AEC6-0FCFBD6275BC}">
      <dgm:prSet/>
      <dgm:spPr/>
      <dgm:t>
        <a:bodyPr/>
        <a:lstStyle/>
        <a:p>
          <a:endParaRPr lang="zh-CN" altLang="en-US"/>
        </a:p>
      </dgm:t>
    </dgm:pt>
    <dgm:pt modelId="{EAA3CD5A-54C2-4312-9F80-EF8579BDC2A0}" type="sibTrans" cxnId="{883F2F54-B35F-4894-AEC6-0FCFBD6275BC}">
      <dgm:prSet/>
      <dgm:spPr/>
      <dgm:t>
        <a:bodyPr/>
        <a:lstStyle/>
        <a:p>
          <a:endParaRPr lang="zh-CN" altLang="en-US"/>
        </a:p>
      </dgm:t>
    </dgm:pt>
    <dgm:pt modelId="{5BBEADFB-A26D-48B4-975E-C1D4E01E260D}">
      <dgm:prSet phldrT="[文本]"/>
      <dgm:spPr/>
      <dgm:t>
        <a:bodyPr/>
        <a:lstStyle/>
        <a:p>
          <a:r>
            <a:rPr lang="zh-CN" altLang="en-US" dirty="0"/>
            <a:t>百度学术</a:t>
          </a:r>
          <a:endParaRPr lang="en-US" altLang="zh-CN" dirty="0"/>
        </a:p>
      </dgm:t>
    </dgm:pt>
    <dgm:pt modelId="{8D42EC4D-7F27-4A8C-B61C-9A6F05BA267F}" type="parTrans" cxnId="{6DE1F285-DF0D-4774-9190-607282CFEE8C}">
      <dgm:prSet/>
      <dgm:spPr/>
      <dgm:t>
        <a:bodyPr/>
        <a:lstStyle/>
        <a:p>
          <a:endParaRPr lang="zh-CN" altLang="en-US"/>
        </a:p>
      </dgm:t>
    </dgm:pt>
    <dgm:pt modelId="{620A30E5-D11D-4D6A-A084-63947F505A1A}" type="sibTrans" cxnId="{6DE1F285-DF0D-4774-9190-607282CFEE8C}">
      <dgm:prSet/>
      <dgm:spPr/>
      <dgm:t>
        <a:bodyPr/>
        <a:lstStyle/>
        <a:p>
          <a:endParaRPr lang="zh-CN" altLang="en-US"/>
        </a:p>
      </dgm:t>
    </dgm:pt>
    <dgm:pt modelId="{C56580E1-8BC4-4F33-9F2B-5F2E13A105A0}">
      <dgm:prSet phldrT="[文本]"/>
      <dgm:spPr/>
      <dgm:t>
        <a:bodyPr/>
        <a:lstStyle/>
        <a:p>
          <a:r>
            <a:rPr lang="zh-CN" altLang="en-US" dirty="0"/>
            <a:t>知网</a:t>
          </a:r>
        </a:p>
      </dgm:t>
    </dgm:pt>
    <dgm:pt modelId="{2DC0D404-4DFC-491C-B95B-724920B420A3}" type="parTrans" cxnId="{9979E924-9E49-4E4D-A442-9EDE4EBCB08D}">
      <dgm:prSet/>
      <dgm:spPr/>
      <dgm:t>
        <a:bodyPr/>
        <a:lstStyle/>
        <a:p>
          <a:endParaRPr lang="zh-CN" altLang="en-US"/>
        </a:p>
      </dgm:t>
    </dgm:pt>
    <dgm:pt modelId="{ECE0EC69-6CB2-4E6A-B01B-CD627DED9241}" type="sibTrans" cxnId="{9979E924-9E49-4E4D-A442-9EDE4EBCB08D}">
      <dgm:prSet/>
      <dgm:spPr/>
      <dgm:t>
        <a:bodyPr/>
        <a:lstStyle/>
        <a:p>
          <a:endParaRPr lang="zh-CN" altLang="en-US"/>
        </a:p>
      </dgm:t>
    </dgm:pt>
    <dgm:pt modelId="{DCC8A619-A2A6-4B91-AB49-1D64A6E26C15}">
      <dgm:prSet phldrT="[文本]" custT="1"/>
      <dgm:spPr/>
      <dgm:t>
        <a:bodyPr/>
        <a:lstStyle/>
        <a:p>
          <a:r>
            <a:rPr lang="zh-CN" altLang="en-US" sz="2000" dirty="0"/>
            <a:t>专利</a:t>
          </a:r>
          <a:endParaRPr lang="en-US" altLang="zh-CN" sz="2000" dirty="0"/>
        </a:p>
        <a:p>
          <a:r>
            <a:rPr lang="zh-CN" altLang="en-US" sz="2000" dirty="0"/>
            <a:t>（</a:t>
          </a:r>
          <a:r>
            <a:rPr lang="en-US" altLang="zh-CN" sz="2000" dirty="0"/>
            <a:t>21</a:t>
          </a:r>
          <a:r>
            <a:rPr lang="zh-CN" altLang="en-US" sz="2000" dirty="0"/>
            <a:t>篇）</a:t>
          </a:r>
        </a:p>
      </dgm:t>
    </dgm:pt>
    <dgm:pt modelId="{82248326-86CE-4213-AA2F-12599B5954C6}" type="parTrans" cxnId="{D1380A81-67BF-461D-A0D5-D976BF44D8CE}">
      <dgm:prSet/>
      <dgm:spPr/>
      <dgm:t>
        <a:bodyPr/>
        <a:lstStyle/>
        <a:p>
          <a:endParaRPr lang="zh-CN" altLang="en-US"/>
        </a:p>
      </dgm:t>
    </dgm:pt>
    <dgm:pt modelId="{44BB3C15-166E-49FB-9BAF-4A9C9DC3D3E7}" type="sibTrans" cxnId="{D1380A81-67BF-461D-A0D5-D976BF44D8CE}">
      <dgm:prSet/>
      <dgm:spPr/>
      <dgm:t>
        <a:bodyPr/>
        <a:lstStyle/>
        <a:p>
          <a:endParaRPr lang="zh-CN" altLang="en-US"/>
        </a:p>
      </dgm:t>
    </dgm:pt>
    <dgm:pt modelId="{94237239-E2AD-412D-83B5-47475A3443C5}">
      <dgm:prSet phldrT="[文本]"/>
      <dgm:spPr/>
      <dgm:t>
        <a:bodyPr/>
        <a:lstStyle/>
        <a:p>
          <a:r>
            <a:rPr lang="en-US" altLang="zh-CN" dirty="0"/>
            <a:t>Google  patent</a:t>
          </a:r>
          <a:endParaRPr lang="zh-CN" altLang="en-US" dirty="0"/>
        </a:p>
      </dgm:t>
    </dgm:pt>
    <dgm:pt modelId="{6A880E6D-DCE9-497A-B26E-EC2134FC4437}" type="parTrans" cxnId="{B32F7BCB-3412-4E08-BAE8-AFF4ADF03C5B}">
      <dgm:prSet/>
      <dgm:spPr/>
      <dgm:t>
        <a:bodyPr/>
        <a:lstStyle/>
        <a:p>
          <a:endParaRPr lang="zh-CN" altLang="en-US"/>
        </a:p>
      </dgm:t>
    </dgm:pt>
    <dgm:pt modelId="{FB253503-AB85-4017-AFBF-10D792FF5B46}" type="sibTrans" cxnId="{B32F7BCB-3412-4E08-BAE8-AFF4ADF03C5B}">
      <dgm:prSet/>
      <dgm:spPr/>
      <dgm:t>
        <a:bodyPr/>
        <a:lstStyle/>
        <a:p>
          <a:endParaRPr lang="zh-CN" altLang="en-US"/>
        </a:p>
      </dgm:t>
    </dgm:pt>
    <dgm:pt modelId="{4D032C26-803F-4E1C-864A-6B0EA0993CFC}">
      <dgm:prSet phldrT="[文本]"/>
      <dgm:spPr/>
      <dgm:t>
        <a:bodyPr/>
        <a:lstStyle/>
        <a:p>
          <a:r>
            <a:rPr lang="zh-CN" altLang="en-US" dirty="0"/>
            <a:t>文献中引用的专利</a:t>
          </a:r>
        </a:p>
      </dgm:t>
    </dgm:pt>
    <dgm:pt modelId="{5DDE0134-6DA6-4DC7-8494-7F57ED4EB05C}" type="parTrans" cxnId="{FA6577D3-5039-4A43-B3A2-1050A62B91FC}">
      <dgm:prSet/>
      <dgm:spPr/>
      <dgm:t>
        <a:bodyPr/>
        <a:lstStyle/>
        <a:p>
          <a:endParaRPr lang="zh-CN" altLang="en-US"/>
        </a:p>
      </dgm:t>
    </dgm:pt>
    <dgm:pt modelId="{B2691EF0-B918-442D-A9DD-C15B49E5F637}" type="sibTrans" cxnId="{FA6577D3-5039-4A43-B3A2-1050A62B91FC}">
      <dgm:prSet/>
      <dgm:spPr/>
      <dgm:t>
        <a:bodyPr/>
        <a:lstStyle/>
        <a:p>
          <a:endParaRPr lang="zh-CN" altLang="en-US"/>
        </a:p>
      </dgm:t>
    </dgm:pt>
    <dgm:pt modelId="{423306B9-6C0F-40E8-8797-AC413DB05B7C}" type="pres">
      <dgm:prSet presAssocID="{62FFC75B-D0CF-42C1-8782-6232026BCEE9}" presName="diagram" presStyleCnt="0">
        <dgm:presLayoutVars>
          <dgm:chPref val="1"/>
          <dgm:dir/>
          <dgm:animOne val="branch"/>
          <dgm:animLvl val="lvl"/>
          <dgm:resizeHandles/>
        </dgm:presLayoutVars>
      </dgm:prSet>
      <dgm:spPr/>
    </dgm:pt>
    <dgm:pt modelId="{43259CBC-8528-45DF-B7BB-1C263489412C}" type="pres">
      <dgm:prSet presAssocID="{0DB4C500-93C1-4CE4-AC56-6DD2FAE06FFE}" presName="root" presStyleCnt="0"/>
      <dgm:spPr/>
    </dgm:pt>
    <dgm:pt modelId="{86660FFC-531D-440F-BF16-49F2DCF07CFB}" type="pres">
      <dgm:prSet presAssocID="{0DB4C500-93C1-4CE4-AC56-6DD2FAE06FFE}" presName="rootComposite" presStyleCnt="0"/>
      <dgm:spPr/>
    </dgm:pt>
    <dgm:pt modelId="{2122DD0E-AB83-4413-BC1E-F9D93DCEE517}" type="pres">
      <dgm:prSet presAssocID="{0DB4C500-93C1-4CE4-AC56-6DD2FAE06FFE}" presName="rootText" presStyleLbl="node1" presStyleIdx="0" presStyleCnt="3"/>
      <dgm:spPr/>
    </dgm:pt>
    <dgm:pt modelId="{ACDA8352-C935-4395-A1ED-363F3D3463B7}" type="pres">
      <dgm:prSet presAssocID="{0DB4C500-93C1-4CE4-AC56-6DD2FAE06FFE}" presName="rootConnector" presStyleLbl="node1" presStyleIdx="0" presStyleCnt="3"/>
      <dgm:spPr/>
    </dgm:pt>
    <dgm:pt modelId="{C98EE6A4-7B0E-40C3-9965-831FD6224565}" type="pres">
      <dgm:prSet presAssocID="{0DB4C500-93C1-4CE4-AC56-6DD2FAE06FFE}" presName="childShape" presStyleCnt="0"/>
      <dgm:spPr/>
    </dgm:pt>
    <dgm:pt modelId="{660A3C24-5BAF-4B03-B030-D64B68CAD622}" type="pres">
      <dgm:prSet presAssocID="{C7707E2C-2F2A-4CEE-AA33-D0C89E9EABEB}" presName="Name13" presStyleLbl="parChTrans1D2" presStyleIdx="0" presStyleCnt="6"/>
      <dgm:spPr/>
    </dgm:pt>
    <dgm:pt modelId="{DA89D0B9-4088-4B1F-BA45-49A961AF3E62}" type="pres">
      <dgm:prSet presAssocID="{2B1A0796-63CE-4E96-9C4C-E6B3CA4669EB}" presName="childText" presStyleLbl="bgAcc1" presStyleIdx="0" presStyleCnt="6">
        <dgm:presLayoutVars>
          <dgm:bulletEnabled val="1"/>
        </dgm:presLayoutVars>
      </dgm:prSet>
      <dgm:spPr/>
    </dgm:pt>
    <dgm:pt modelId="{85FD7CF3-84BF-4E34-B90F-F20EB29CCB5F}" type="pres">
      <dgm:prSet presAssocID="{91754EBC-0421-4EA7-BAD6-989EEBD5CEE6}" presName="Name13" presStyleLbl="parChTrans1D2" presStyleIdx="1" presStyleCnt="6"/>
      <dgm:spPr/>
    </dgm:pt>
    <dgm:pt modelId="{D6D0C84B-22FC-4FA7-8096-4ECF2B94127E}" type="pres">
      <dgm:prSet presAssocID="{905714E7-D3D1-4916-886E-DC6E1FF73A16}" presName="childText" presStyleLbl="bgAcc1" presStyleIdx="1" presStyleCnt="6">
        <dgm:presLayoutVars>
          <dgm:bulletEnabled val="1"/>
        </dgm:presLayoutVars>
      </dgm:prSet>
      <dgm:spPr/>
    </dgm:pt>
    <dgm:pt modelId="{FDE64862-A61F-4E74-9C3F-981C72F8F80A}" type="pres">
      <dgm:prSet presAssocID="{21C51405-76E8-4A00-845A-86800666BB67}" presName="root" presStyleCnt="0"/>
      <dgm:spPr/>
    </dgm:pt>
    <dgm:pt modelId="{27509FA1-32BF-4AB7-A7D5-3BB42E5BE98A}" type="pres">
      <dgm:prSet presAssocID="{21C51405-76E8-4A00-845A-86800666BB67}" presName="rootComposite" presStyleCnt="0"/>
      <dgm:spPr/>
    </dgm:pt>
    <dgm:pt modelId="{92746ED9-4F62-47FF-BAB1-3ED559BE362E}" type="pres">
      <dgm:prSet presAssocID="{21C51405-76E8-4A00-845A-86800666BB67}" presName="rootText" presStyleLbl="node1" presStyleIdx="1" presStyleCnt="3"/>
      <dgm:spPr/>
    </dgm:pt>
    <dgm:pt modelId="{DA7FEB6A-E6E1-4B2E-94AC-17763021845B}" type="pres">
      <dgm:prSet presAssocID="{21C51405-76E8-4A00-845A-86800666BB67}" presName="rootConnector" presStyleLbl="node1" presStyleIdx="1" presStyleCnt="3"/>
      <dgm:spPr/>
    </dgm:pt>
    <dgm:pt modelId="{E43D3BC4-380D-4548-A68D-96E1FFC4274F}" type="pres">
      <dgm:prSet presAssocID="{21C51405-76E8-4A00-845A-86800666BB67}" presName="childShape" presStyleCnt="0"/>
      <dgm:spPr/>
    </dgm:pt>
    <dgm:pt modelId="{9A970488-2247-4EB7-A492-AEAA6C8FA329}" type="pres">
      <dgm:prSet presAssocID="{8D42EC4D-7F27-4A8C-B61C-9A6F05BA267F}" presName="Name13" presStyleLbl="parChTrans1D2" presStyleIdx="2" presStyleCnt="6"/>
      <dgm:spPr/>
    </dgm:pt>
    <dgm:pt modelId="{446E69E0-5647-45F4-A910-5F42E67674DE}" type="pres">
      <dgm:prSet presAssocID="{5BBEADFB-A26D-48B4-975E-C1D4E01E260D}" presName="childText" presStyleLbl="bgAcc1" presStyleIdx="2" presStyleCnt="6">
        <dgm:presLayoutVars>
          <dgm:bulletEnabled val="1"/>
        </dgm:presLayoutVars>
      </dgm:prSet>
      <dgm:spPr/>
    </dgm:pt>
    <dgm:pt modelId="{71580D6D-C17D-4923-94E4-94BC22B40C7A}" type="pres">
      <dgm:prSet presAssocID="{2DC0D404-4DFC-491C-B95B-724920B420A3}" presName="Name13" presStyleLbl="parChTrans1D2" presStyleIdx="3" presStyleCnt="6"/>
      <dgm:spPr/>
    </dgm:pt>
    <dgm:pt modelId="{54B080BA-24F3-4EA2-94A5-0DEF720DC6C4}" type="pres">
      <dgm:prSet presAssocID="{C56580E1-8BC4-4F33-9F2B-5F2E13A105A0}" presName="childText" presStyleLbl="bgAcc1" presStyleIdx="3" presStyleCnt="6">
        <dgm:presLayoutVars>
          <dgm:bulletEnabled val="1"/>
        </dgm:presLayoutVars>
      </dgm:prSet>
      <dgm:spPr/>
    </dgm:pt>
    <dgm:pt modelId="{B7414F99-2121-4C9A-9E17-80000F8A3EEB}" type="pres">
      <dgm:prSet presAssocID="{DCC8A619-A2A6-4B91-AB49-1D64A6E26C15}" presName="root" presStyleCnt="0"/>
      <dgm:spPr/>
    </dgm:pt>
    <dgm:pt modelId="{3AB4A62A-7CC0-41C4-A6D7-C408924CFEF5}" type="pres">
      <dgm:prSet presAssocID="{DCC8A619-A2A6-4B91-AB49-1D64A6E26C15}" presName="rootComposite" presStyleCnt="0"/>
      <dgm:spPr/>
    </dgm:pt>
    <dgm:pt modelId="{F94DC143-015A-4398-BC8D-FCC089A81638}" type="pres">
      <dgm:prSet presAssocID="{DCC8A619-A2A6-4B91-AB49-1D64A6E26C15}" presName="rootText" presStyleLbl="node1" presStyleIdx="2" presStyleCnt="3"/>
      <dgm:spPr/>
    </dgm:pt>
    <dgm:pt modelId="{CDC1F74C-3BD6-4589-A537-1D8419AA4251}" type="pres">
      <dgm:prSet presAssocID="{DCC8A619-A2A6-4B91-AB49-1D64A6E26C15}" presName="rootConnector" presStyleLbl="node1" presStyleIdx="2" presStyleCnt="3"/>
      <dgm:spPr/>
    </dgm:pt>
    <dgm:pt modelId="{D4EB4989-C817-4B6B-B5DC-6E891C7832E2}" type="pres">
      <dgm:prSet presAssocID="{DCC8A619-A2A6-4B91-AB49-1D64A6E26C15}" presName="childShape" presStyleCnt="0"/>
      <dgm:spPr/>
    </dgm:pt>
    <dgm:pt modelId="{0A19F72D-6CA7-497D-AE63-81944D703DF1}" type="pres">
      <dgm:prSet presAssocID="{6A880E6D-DCE9-497A-B26E-EC2134FC4437}" presName="Name13" presStyleLbl="parChTrans1D2" presStyleIdx="4" presStyleCnt="6"/>
      <dgm:spPr/>
    </dgm:pt>
    <dgm:pt modelId="{2810B4B2-87FE-42C0-808C-A3800A81EF25}" type="pres">
      <dgm:prSet presAssocID="{94237239-E2AD-412D-83B5-47475A3443C5}" presName="childText" presStyleLbl="bgAcc1" presStyleIdx="4" presStyleCnt="6">
        <dgm:presLayoutVars>
          <dgm:bulletEnabled val="1"/>
        </dgm:presLayoutVars>
      </dgm:prSet>
      <dgm:spPr/>
    </dgm:pt>
    <dgm:pt modelId="{91EE09D6-B260-412B-A806-528785525829}" type="pres">
      <dgm:prSet presAssocID="{5DDE0134-6DA6-4DC7-8494-7F57ED4EB05C}" presName="Name13" presStyleLbl="parChTrans1D2" presStyleIdx="5" presStyleCnt="6"/>
      <dgm:spPr/>
    </dgm:pt>
    <dgm:pt modelId="{E2A11D60-F863-4F86-810C-40CEA3ED63C6}" type="pres">
      <dgm:prSet presAssocID="{4D032C26-803F-4E1C-864A-6B0EA0993CFC}" presName="childText" presStyleLbl="bgAcc1" presStyleIdx="5" presStyleCnt="6">
        <dgm:presLayoutVars>
          <dgm:bulletEnabled val="1"/>
        </dgm:presLayoutVars>
      </dgm:prSet>
      <dgm:spPr/>
    </dgm:pt>
  </dgm:ptLst>
  <dgm:cxnLst>
    <dgm:cxn modelId="{65A7761C-E32D-4D31-80FC-0EA66BB6DF6A}" type="presOf" srcId="{5BBEADFB-A26D-48B4-975E-C1D4E01E260D}" destId="{446E69E0-5647-45F4-A910-5F42E67674DE}" srcOrd="0" destOrd="0" presId="urn:microsoft.com/office/officeart/2005/8/layout/hierarchy3"/>
    <dgm:cxn modelId="{94C3F122-C84B-422B-B9E6-6CFD1A3BCE13}" type="presOf" srcId="{8D42EC4D-7F27-4A8C-B61C-9A6F05BA267F}" destId="{9A970488-2247-4EB7-A492-AEAA6C8FA329}" srcOrd="0" destOrd="0" presId="urn:microsoft.com/office/officeart/2005/8/layout/hierarchy3"/>
    <dgm:cxn modelId="{51D95B23-E6D1-45A8-AE17-2A637A4FA31A}" type="presOf" srcId="{4D032C26-803F-4E1C-864A-6B0EA0993CFC}" destId="{E2A11D60-F863-4F86-810C-40CEA3ED63C6}" srcOrd="0" destOrd="0" presId="urn:microsoft.com/office/officeart/2005/8/layout/hierarchy3"/>
    <dgm:cxn modelId="{49D01024-2CD1-48C3-AA05-F58F880F31E4}" type="presOf" srcId="{0DB4C500-93C1-4CE4-AC56-6DD2FAE06FFE}" destId="{ACDA8352-C935-4395-A1ED-363F3D3463B7}" srcOrd="1" destOrd="0" presId="urn:microsoft.com/office/officeart/2005/8/layout/hierarchy3"/>
    <dgm:cxn modelId="{9979E924-9E49-4E4D-A442-9EDE4EBCB08D}" srcId="{21C51405-76E8-4A00-845A-86800666BB67}" destId="{C56580E1-8BC4-4F33-9F2B-5F2E13A105A0}" srcOrd="1" destOrd="0" parTransId="{2DC0D404-4DFC-491C-B95B-724920B420A3}" sibTransId="{ECE0EC69-6CB2-4E6A-B01B-CD627DED9241}"/>
    <dgm:cxn modelId="{D87AC237-42A5-40B6-89C0-38A55D3469DF}" type="presOf" srcId="{62FFC75B-D0CF-42C1-8782-6232026BCEE9}" destId="{423306B9-6C0F-40E8-8797-AC413DB05B7C}" srcOrd="0" destOrd="0" presId="urn:microsoft.com/office/officeart/2005/8/layout/hierarchy3"/>
    <dgm:cxn modelId="{97AA6238-AEE6-4213-934F-6E7CE64256A1}" type="presOf" srcId="{2DC0D404-4DFC-491C-B95B-724920B420A3}" destId="{71580D6D-C17D-4923-94E4-94BC22B40C7A}" srcOrd="0" destOrd="0" presId="urn:microsoft.com/office/officeart/2005/8/layout/hierarchy3"/>
    <dgm:cxn modelId="{2A3C5745-FAA8-4EBF-8FC6-AB931BA6044B}" srcId="{62FFC75B-D0CF-42C1-8782-6232026BCEE9}" destId="{0DB4C500-93C1-4CE4-AC56-6DD2FAE06FFE}" srcOrd="0" destOrd="0" parTransId="{614C35A5-CA4B-4538-BA9B-476312CE9608}" sibTransId="{4BB243A7-762B-446D-83F6-9DC105001E6D}"/>
    <dgm:cxn modelId="{EA69C36C-B557-4059-9D8A-2A1AFCBEE79E}" type="presOf" srcId="{94237239-E2AD-412D-83B5-47475A3443C5}" destId="{2810B4B2-87FE-42C0-808C-A3800A81EF25}" srcOrd="0" destOrd="0" presId="urn:microsoft.com/office/officeart/2005/8/layout/hierarchy3"/>
    <dgm:cxn modelId="{883F2F54-B35F-4894-AEC6-0FCFBD6275BC}" srcId="{62FFC75B-D0CF-42C1-8782-6232026BCEE9}" destId="{21C51405-76E8-4A00-845A-86800666BB67}" srcOrd="1" destOrd="0" parTransId="{C652A865-934F-462E-9DEF-E556AF277D6E}" sibTransId="{EAA3CD5A-54C2-4312-9F80-EF8579BDC2A0}"/>
    <dgm:cxn modelId="{34F4B455-DD1B-452C-A0F5-ECB5C817BACD}" type="presOf" srcId="{21C51405-76E8-4A00-845A-86800666BB67}" destId="{DA7FEB6A-E6E1-4B2E-94AC-17763021845B}" srcOrd="1" destOrd="0" presId="urn:microsoft.com/office/officeart/2005/8/layout/hierarchy3"/>
    <dgm:cxn modelId="{DF790A7A-2465-4698-A162-C98E50797E4B}" type="presOf" srcId="{21C51405-76E8-4A00-845A-86800666BB67}" destId="{92746ED9-4F62-47FF-BAB1-3ED559BE362E}" srcOrd="0" destOrd="0" presId="urn:microsoft.com/office/officeart/2005/8/layout/hierarchy3"/>
    <dgm:cxn modelId="{D1380A81-67BF-461D-A0D5-D976BF44D8CE}" srcId="{62FFC75B-D0CF-42C1-8782-6232026BCEE9}" destId="{DCC8A619-A2A6-4B91-AB49-1D64A6E26C15}" srcOrd="2" destOrd="0" parTransId="{82248326-86CE-4213-AA2F-12599B5954C6}" sibTransId="{44BB3C15-166E-49FB-9BAF-4A9C9DC3D3E7}"/>
    <dgm:cxn modelId="{6DE1F285-DF0D-4774-9190-607282CFEE8C}" srcId="{21C51405-76E8-4A00-845A-86800666BB67}" destId="{5BBEADFB-A26D-48B4-975E-C1D4E01E260D}" srcOrd="0" destOrd="0" parTransId="{8D42EC4D-7F27-4A8C-B61C-9A6F05BA267F}" sibTransId="{620A30E5-D11D-4D6A-A084-63947F505A1A}"/>
    <dgm:cxn modelId="{F2B77587-ED0B-4AD2-B5D6-97EE31A7C4A1}" type="presOf" srcId="{905714E7-D3D1-4916-886E-DC6E1FF73A16}" destId="{D6D0C84B-22FC-4FA7-8096-4ECF2B94127E}" srcOrd="0" destOrd="0" presId="urn:microsoft.com/office/officeart/2005/8/layout/hierarchy3"/>
    <dgm:cxn modelId="{44CAE48E-8414-4FB7-BDD5-108B8BA16F4D}" type="presOf" srcId="{2B1A0796-63CE-4E96-9C4C-E6B3CA4669EB}" destId="{DA89D0B9-4088-4B1F-BA45-49A961AF3E62}" srcOrd="0" destOrd="0" presId="urn:microsoft.com/office/officeart/2005/8/layout/hierarchy3"/>
    <dgm:cxn modelId="{F0FDCB95-F4DA-4EA5-AB91-4D53C4779F5A}" srcId="{0DB4C500-93C1-4CE4-AC56-6DD2FAE06FFE}" destId="{2B1A0796-63CE-4E96-9C4C-E6B3CA4669EB}" srcOrd="0" destOrd="0" parTransId="{C7707E2C-2F2A-4CEE-AA33-D0C89E9EABEB}" sibTransId="{15B0F96F-76D2-4806-9D52-E76A90C5D37E}"/>
    <dgm:cxn modelId="{DC102C96-13AE-4753-8784-C42C83C6A74A}" type="presOf" srcId="{C56580E1-8BC4-4F33-9F2B-5F2E13A105A0}" destId="{54B080BA-24F3-4EA2-94A5-0DEF720DC6C4}" srcOrd="0" destOrd="0" presId="urn:microsoft.com/office/officeart/2005/8/layout/hierarchy3"/>
    <dgm:cxn modelId="{6E6950A2-8AB7-46EE-B48E-3F7E7E310A9F}" type="presOf" srcId="{C7707E2C-2F2A-4CEE-AA33-D0C89E9EABEB}" destId="{660A3C24-5BAF-4B03-B030-D64B68CAD622}" srcOrd="0" destOrd="0" presId="urn:microsoft.com/office/officeart/2005/8/layout/hierarchy3"/>
    <dgm:cxn modelId="{F4255CA9-98BE-4CA4-AE29-E7CFAA6CE307}" srcId="{0DB4C500-93C1-4CE4-AC56-6DD2FAE06FFE}" destId="{905714E7-D3D1-4916-886E-DC6E1FF73A16}" srcOrd="1" destOrd="0" parTransId="{91754EBC-0421-4EA7-BAD6-989EEBD5CEE6}" sibTransId="{A7572E83-5D7D-4CB3-8F9F-C9C5087D5632}"/>
    <dgm:cxn modelId="{3E0304B1-DD13-4613-A980-C638A477F2E7}" type="presOf" srcId="{DCC8A619-A2A6-4B91-AB49-1D64A6E26C15}" destId="{CDC1F74C-3BD6-4589-A537-1D8419AA4251}" srcOrd="1" destOrd="0" presId="urn:microsoft.com/office/officeart/2005/8/layout/hierarchy3"/>
    <dgm:cxn modelId="{F005E1B3-EE1D-4450-8DC7-328622F9940E}" type="presOf" srcId="{DCC8A619-A2A6-4B91-AB49-1D64A6E26C15}" destId="{F94DC143-015A-4398-BC8D-FCC089A81638}" srcOrd="0" destOrd="0" presId="urn:microsoft.com/office/officeart/2005/8/layout/hierarchy3"/>
    <dgm:cxn modelId="{2C0C3EC3-CAE6-4D0E-8312-FDD335C40B1A}" type="presOf" srcId="{91754EBC-0421-4EA7-BAD6-989EEBD5CEE6}" destId="{85FD7CF3-84BF-4E34-B90F-F20EB29CCB5F}" srcOrd="0" destOrd="0" presId="urn:microsoft.com/office/officeart/2005/8/layout/hierarchy3"/>
    <dgm:cxn modelId="{B32F7BCB-3412-4E08-BAE8-AFF4ADF03C5B}" srcId="{DCC8A619-A2A6-4B91-AB49-1D64A6E26C15}" destId="{94237239-E2AD-412D-83B5-47475A3443C5}" srcOrd="0" destOrd="0" parTransId="{6A880E6D-DCE9-497A-B26E-EC2134FC4437}" sibTransId="{FB253503-AB85-4017-AFBF-10D792FF5B46}"/>
    <dgm:cxn modelId="{FA6577D3-5039-4A43-B3A2-1050A62B91FC}" srcId="{DCC8A619-A2A6-4B91-AB49-1D64A6E26C15}" destId="{4D032C26-803F-4E1C-864A-6B0EA0993CFC}" srcOrd="1" destOrd="0" parTransId="{5DDE0134-6DA6-4DC7-8494-7F57ED4EB05C}" sibTransId="{B2691EF0-B918-442D-A9DD-C15B49E5F637}"/>
    <dgm:cxn modelId="{C85D0CDC-B6B4-48DC-AE41-76567B64E6E1}" type="presOf" srcId="{6A880E6D-DCE9-497A-B26E-EC2134FC4437}" destId="{0A19F72D-6CA7-497D-AE63-81944D703DF1}" srcOrd="0" destOrd="0" presId="urn:microsoft.com/office/officeart/2005/8/layout/hierarchy3"/>
    <dgm:cxn modelId="{716CA3E1-72DF-4AC3-B4B0-AC26637229F6}" type="presOf" srcId="{0DB4C500-93C1-4CE4-AC56-6DD2FAE06FFE}" destId="{2122DD0E-AB83-4413-BC1E-F9D93DCEE517}" srcOrd="0" destOrd="0" presId="urn:microsoft.com/office/officeart/2005/8/layout/hierarchy3"/>
    <dgm:cxn modelId="{9217A4F6-F5D9-4904-A43B-DAB2B428BD2C}" type="presOf" srcId="{5DDE0134-6DA6-4DC7-8494-7F57ED4EB05C}" destId="{91EE09D6-B260-412B-A806-528785525829}" srcOrd="0" destOrd="0" presId="urn:microsoft.com/office/officeart/2005/8/layout/hierarchy3"/>
    <dgm:cxn modelId="{D62C3CE4-A187-4977-8449-44142BEB05A5}" type="presParOf" srcId="{423306B9-6C0F-40E8-8797-AC413DB05B7C}" destId="{43259CBC-8528-45DF-B7BB-1C263489412C}" srcOrd="0" destOrd="0" presId="urn:microsoft.com/office/officeart/2005/8/layout/hierarchy3"/>
    <dgm:cxn modelId="{4DCEECD3-2080-4C88-85D1-A545EFE9EFA4}" type="presParOf" srcId="{43259CBC-8528-45DF-B7BB-1C263489412C}" destId="{86660FFC-531D-440F-BF16-49F2DCF07CFB}" srcOrd="0" destOrd="0" presId="urn:microsoft.com/office/officeart/2005/8/layout/hierarchy3"/>
    <dgm:cxn modelId="{DA841EA4-81E3-422E-9872-D804A6E771EC}" type="presParOf" srcId="{86660FFC-531D-440F-BF16-49F2DCF07CFB}" destId="{2122DD0E-AB83-4413-BC1E-F9D93DCEE517}" srcOrd="0" destOrd="0" presId="urn:microsoft.com/office/officeart/2005/8/layout/hierarchy3"/>
    <dgm:cxn modelId="{C8420C10-6B6E-4E8E-B4F4-148C91BEB4F2}" type="presParOf" srcId="{86660FFC-531D-440F-BF16-49F2DCF07CFB}" destId="{ACDA8352-C935-4395-A1ED-363F3D3463B7}" srcOrd="1" destOrd="0" presId="urn:microsoft.com/office/officeart/2005/8/layout/hierarchy3"/>
    <dgm:cxn modelId="{1D603D4E-E5A1-4926-9D14-083549510916}" type="presParOf" srcId="{43259CBC-8528-45DF-B7BB-1C263489412C}" destId="{C98EE6A4-7B0E-40C3-9965-831FD6224565}" srcOrd="1" destOrd="0" presId="urn:microsoft.com/office/officeart/2005/8/layout/hierarchy3"/>
    <dgm:cxn modelId="{9A3E4319-51CA-456F-8141-D4EEFC6E101F}" type="presParOf" srcId="{C98EE6A4-7B0E-40C3-9965-831FD6224565}" destId="{660A3C24-5BAF-4B03-B030-D64B68CAD622}" srcOrd="0" destOrd="0" presId="urn:microsoft.com/office/officeart/2005/8/layout/hierarchy3"/>
    <dgm:cxn modelId="{4843F4C0-9CB6-40E5-8122-E061AAB92A10}" type="presParOf" srcId="{C98EE6A4-7B0E-40C3-9965-831FD6224565}" destId="{DA89D0B9-4088-4B1F-BA45-49A961AF3E62}" srcOrd="1" destOrd="0" presId="urn:microsoft.com/office/officeart/2005/8/layout/hierarchy3"/>
    <dgm:cxn modelId="{9BCF1608-102B-4A9B-BD85-644795669516}" type="presParOf" srcId="{C98EE6A4-7B0E-40C3-9965-831FD6224565}" destId="{85FD7CF3-84BF-4E34-B90F-F20EB29CCB5F}" srcOrd="2" destOrd="0" presId="urn:microsoft.com/office/officeart/2005/8/layout/hierarchy3"/>
    <dgm:cxn modelId="{87E738B2-07FC-459E-843F-E6A896F015F2}" type="presParOf" srcId="{C98EE6A4-7B0E-40C3-9965-831FD6224565}" destId="{D6D0C84B-22FC-4FA7-8096-4ECF2B94127E}" srcOrd="3" destOrd="0" presId="urn:microsoft.com/office/officeart/2005/8/layout/hierarchy3"/>
    <dgm:cxn modelId="{CCE3D8BA-EC10-411F-AE84-98ED8DB5D651}" type="presParOf" srcId="{423306B9-6C0F-40E8-8797-AC413DB05B7C}" destId="{FDE64862-A61F-4E74-9C3F-981C72F8F80A}" srcOrd="1" destOrd="0" presId="urn:microsoft.com/office/officeart/2005/8/layout/hierarchy3"/>
    <dgm:cxn modelId="{47734BA9-840C-4D10-8951-96DC5EDE3534}" type="presParOf" srcId="{FDE64862-A61F-4E74-9C3F-981C72F8F80A}" destId="{27509FA1-32BF-4AB7-A7D5-3BB42E5BE98A}" srcOrd="0" destOrd="0" presId="urn:microsoft.com/office/officeart/2005/8/layout/hierarchy3"/>
    <dgm:cxn modelId="{EC67226D-8CDB-4BE6-9699-E515FB1ECF6E}" type="presParOf" srcId="{27509FA1-32BF-4AB7-A7D5-3BB42E5BE98A}" destId="{92746ED9-4F62-47FF-BAB1-3ED559BE362E}" srcOrd="0" destOrd="0" presId="urn:microsoft.com/office/officeart/2005/8/layout/hierarchy3"/>
    <dgm:cxn modelId="{64A59C4D-9124-485A-B0E4-5F7ECB461916}" type="presParOf" srcId="{27509FA1-32BF-4AB7-A7D5-3BB42E5BE98A}" destId="{DA7FEB6A-E6E1-4B2E-94AC-17763021845B}" srcOrd="1" destOrd="0" presId="urn:microsoft.com/office/officeart/2005/8/layout/hierarchy3"/>
    <dgm:cxn modelId="{9FE80D5D-0E1D-4486-BD8D-C7AA77316F28}" type="presParOf" srcId="{FDE64862-A61F-4E74-9C3F-981C72F8F80A}" destId="{E43D3BC4-380D-4548-A68D-96E1FFC4274F}" srcOrd="1" destOrd="0" presId="urn:microsoft.com/office/officeart/2005/8/layout/hierarchy3"/>
    <dgm:cxn modelId="{C53AFB2E-4E40-4C52-AF41-2687B85941BD}" type="presParOf" srcId="{E43D3BC4-380D-4548-A68D-96E1FFC4274F}" destId="{9A970488-2247-4EB7-A492-AEAA6C8FA329}" srcOrd="0" destOrd="0" presId="urn:microsoft.com/office/officeart/2005/8/layout/hierarchy3"/>
    <dgm:cxn modelId="{91D9A10E-0665-4E93-AF8C-F3437EE8024C}" type="presParOf" srcId="{E43D3BC4-380D-4548-A68D-96E1FFC4274F}" destId="{446E69E0-5647-45F4-A910-5F42E67674DE}" srcOrd="1" destOrd="0" presId="urn:microsoft.com/office/officeart/2005/8/layout/hierarchy3"/>
    <dgm:cxn modelId="{088E04F3-E8ED-41C8-8050-7699A982DBAF}" type="presParOf" srcId="{E43D3BC4-380D-4548-A68D-96E1FFC4274F}" destId="{71580D6D-C17D-4923-94E4-94BC22B40C7A}" srcOrd="2" destOrd="0" presId="urn:microsoft.com/office/officeart/2005/8/layout/hierarchy3"/>
    <dgm:cxn modelId="{D635BCD8-30CE-4691-B9A7-1323FE79B41A}" type="presParOf" srcId="{E43D3BC4-380D-4548-A68D-96E1FFC4274F}" destId="{54B080BA-24F3-4EA2-94A5-0DEF720DC6C4}" srcOrd="3" destOrd="0" presId="urn:microsoft.com/office/officeart/2005/8/layout/hierarchy3"/>
    <dgm:cxn modelId="{8A9ED502-7B07-4B9C-B2AC-367C3F34B1E5}" type="presParOf" srcId="{423306B9-6C0F-40E8-8797-AC413DB05B7C}" destId="{B7414F99-2121-4C9A-9E17-80000F8A3EEB}" srcOrd="2" destOrd="0" presId="urn:microsoft.com/office/officeart/2005/8/layout/hierarchy3"/>
    <dgm:cxn modelId="{327E0A39-AC72-41C4-8B1E-4DDAE36083F2}" type="presParOf" srcId="{B7414F99-2121-4C9A-9E17-80000F8A3EEB}" destId="{3AB4A62A-7CC0-41C4-A6D7-C408924CFEF5}" srcOrd="0" destOrd="0" presId="urn:microsoft.com/office/officeart/2005/8/layout/hierarchy3"/>
    <dgm:cxn modelId="{DC8B8BF5-E185-4176-BB6B-DB3977BCA463}" type="presParOf" srcId="{3AB4A62A-7CC0-41C4-A6D7-C408924CFEF5}" destId="{F94DC143-015A-4398-BC8D-FCC089A81638}" srcOrd="0" destOrd="0" presId="urn:microsoft.com/office/officeart/2005/8/layout/hierarchy3"/>
    <dgm:cxn modelId="{8625A94C-CD94-42CA-8B5D-D6B5C27E5762}" type="presParOf" srcId="{3AB4A62A-7CC0-41C4-A6D7-C408924CFEF5}" destId="{CDC1F74C-3BD6-4589-A537-1D8419AA4251}" srcOrd="1" destOrd="0" presId="urn:microsoft.com/office/officeart/2005/8/layout/hierarchy3"/>
    <dgm:cxn modelId="{09203363-1C31-4A8B-B446-49AC6A80A510}" type="presParOf" srcId="{B7414F99-2121-4C9A-9E17-80000F8A3EEB}" destId="{D4EB4989-C817-4B6B-B5DC-6E891C7832E2}" srcOrd="1" destOrd="0" presId="urn:microsoft.com/office/officeart/2005/8/layout/hierarchy3"/>
    <dgm:cxn modelId="{1A35A301-75C0-4AC7-BF8C-2CC683DA0529}" type="presParOf" srcId="{D4EB4989-C817-4B6B-B5DC-6E891C7832E2}" destId="{0A19F72D-6CA7-497D-AE63-81944D703DF1}" srcOrd="0" destOrd="0" presId="urn:microsoft.com/office/officeart/2005/8/layout/hierarchy3"/>
    <dgm:cxn modelId="{04367738-8FD6-410D-83F9-3861CFE12EA2}" type="presParOf" srcId="{D4EB4989-C817-4B6B-B5DC-6E891C7832E2}" destId="{2810B4B2-87FE-42C0-808C-A3800A81EF25}" srcOrd="1" destOrd="0" presId="urn:microsoft.com/office/officeart/2005/8/layout/hierarchy3"/>
    <dgm:cxn modelId="{DEDE7452-B462-436E-B873-A6239ABEA53D}" type="presParOf" srcId="{D4EB4989-C817-4B6B-B5DC-6E891C7832E2}" destId="{91EE09D6-B260-412B-A806-528785525829}" srcOrd="2" destOrd="0" presId="urn:microsoft.com/office/officeart/2005/8/layout/hierarchy3"/>
    <dgm:cxn modelId="{0B542A0E-5BA8-4279-A8DB-E14933219E40}" type="presParOf" srcId="{D4EB4989-C817-4B6B-B5DC-6E891C7832E2}" destId="{E2A11D60-F863-4F86-810C-40CEA3ED63C6}" srcOrd="3"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F3DDDFD-39CD-4C16-AF7B-1E316F2C6E66}" type="doc">
      <dgm:prSet loTypeId="urn:microsoft.com/office/officeart/2005/8/layout/process3" loCatId="process" qsTypeId="urn:microsoft.com/office/officeart/2005/8/quickstyle/simple1" qsCatId="simple" csTypeId="urn:microsoft.com/office/officeart/2005/8/colors/colorful5" csCatId="colorful" phldr="1"/>
      <dgm:spPr/>
      <dgm:t>
        <a:bodyPr/>
        <a:lstStyle/>
        <a:p>
          <a:endParaRPr lang="zh-CN" altLang="en-US"/>
        </a:p>
      </dgm:t>
    </dgm:pt>
    <dgm:pt modelId="{FA1A5507-5FE6-4194-8561-B2A3E43EC8EF}">
      <dgm:prSet phldrT="[文本]" custT="1">
        <dgm:style>
          <a:lnRef idx="1">
            <a:schemeClr val="accent5"/>
          </a:lnRef>
          <a:fillRef idx="3">
            <a:schemeClr val="accent5"/>
          </a:fillRef>
          <a:effectRef idx="2">
            <a:schemeClr val="accent5"/>
          </a:effectRef>
          <a:fontRef idx="minor">
            <a:schemeClr val="lt1"/>
          </a:fontRef>
        </dgm:style>
      </dgm:prSet>
      <dgm:spPr/>
      <dgm:t>
        <a:bodyPr/>
        <a:lstStyle/>
        <a:p>
          <a:r>
            <a:rPr lang="zh-CN" altLang="en-US" sz="1600" dirty="0"/>
            <a:t>学习样本构造</a:t>
          </a:r>
        </a:p>
      </dgm:t>
    </dgm:pt>
    <dgm:pt modelId="{3B382563-0805-4331-808C-212BB10365FF}" type="parTrans" cxnId="{1300A1F2-7BB5-4133-A984-1B631D561866}">
      <dgm:prSet/>
      <dgm:spPr/>
      <dgm:t>
        <a:bodyPr/>
        <a:lstStyle/>
        <a:p>
          <a:endParaRPr lang="zh-CN" altLang="en-US" sz="1400"/>
        </a:p>
      </dgm:t>
    </dgm:pt>
    <dgm:pt modelId="{8CC71BC1-6B57-49BE-A325-93FCB067E879}" type="sibTrans" cxnId="{1300A1F2-7BB5-4133-A984-1B631D561866}">
      <dgm:prSet custT="1"/>
      <dgm:spPr/>
      <dgm:t>
        <a:bodyPr/>
        <a:lstStyle/>
        <a:p>
          <a:endParaRPr lang="zh-CN" altLang="en-US" sz="1200"/>
        </a:p>
      </dgm:t>
    </dgm:pt>
    <dgm:pt modelId="{7F216EE5-74D0-449C-831F-40D2B254694D}">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400" dirty="0"/>
            <a:t>空缺值补全</a:t>
          </a:r>
        </a:p>
      </dgm:t>
    </dgm:pt>
    <dgm:pt modelId="{BF18FA08-7452-4B2B-8739-7D0ABD49DE49}" type="parTrans" cxnId="{B05CA446-AE04-4852-88A0-BD86A913B38F}">
      <dgm:prSet/>
      <dgm:spPr/>
      <dgm:t>
        <a:bodyPr/>
        <a:lstStyle/>
        <a:p>
          <a:endParaRPr lang="zh-CN" altLang="en-US" sz="1400"/>
        </a:p>
      </dgm:t>
    </dgm:pt>
    <dgm:pt modelId="{178BA6DC-456F-4543-B799-0D4017A3CC6D}" type="sibTrans" cxnId="{B05CA446-AE04-4852-88A0-BD86A913B38F}">
      <dgm:prSet/>
      <dgm:spPr/>
      <dgm:t>
        <a:bodyPr/>
        <a:lstStyle/>
        <a:p>
          <a:endParaRPr lang="zh-CN" altLang="en-US" sz="1400"/>
        </a:p>
      </dgm:t>
    </dgm:pt>
    <dgm:pt modelId="{94835042-0347-4581-831D-6296EAFF49D2}">
      <dgm:prSet phldrT="[文本]" custT="1">
        <dgm:style>
          <a:lnRef idx="1">
            <a:schemeClr val="accent3"/>
          </a:lnRef>
          <a:fillRef idx="3">
            <a:schemeClr val="accent3"/>
          </a:fillRef>
          <a:effectRef idx="2">
            <a:schemeClr val="accent3"/>
          </a:effectRef>
          <a:fontRef idx="minor">
            <a:schemeClr val="lt1"/>
          </a:fontRef>
        </dgm:style>
      </dgm:prSet>
      <dgm:spPr/>
      <dgm:t>
        <a:bodyPr/>
        <a:lstStyle/>
        <a:p>
          <a:r>
            <a:rPr lang="zh-CN" altLang="en-US" sz="1600" dirty="0"/>
            <a:t>数据变换</a:t>
          </a:r>
        </a:p>
      </dgm:t>
    </dgm:pt>
    <dgm:pt modelId="{BB50CE48-D30C-4538-A58E-93077E4A01FC}" type="parTrans" cxnId="{227F7904-7451-4AF3-AD09-6284C3F8C2B5}">
      <dgm:prSet/>
      <dgm:spPr/>
      <dgm:t>
        <a:bodyPr/>
        <a:lstStyle/>
        <a:p>
          <a:endParaRPr lang="zh-CN" altLang="en-US" sz="1400"/>
        </a:p>
      </dgm:t>
    </dgm:pt>
    <dgm:pt modelId="{474CDC7F-33D6-4475-850D-12A5EC947A01}" type="sibTrans" cxnId="{227F7904-7451-4AF3-AD09-6284C3F8C2B5}">
      <dgm:prSet custT="1"/>
      <dgm:spPr/>
      <dgm:t>
        <a:bodyPr/>
        <a:lstStyle/>
        <a:p>
          <a:endParaRPr lang="zh-CN" altLang="en-US" sz="1200"/>
        </a:p>
      </dgm:t>
    </dgm:pt>
    <dgm:pt modelId="{7490C29A-7446-456F-9C33-D9B02D396E88}">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400" dirty="0"/>
            <a:t>删除重要空缺数据</a:t>
          </a:r>
        </a:p>
      </dgm:t>
    </dgm:pt>
    <dgm:pt modelId="{7C380044-5871-4C34-BA96-1BC01DB658A2}" type="parTrans" cxnId="{05BB14BA-740D-4208-A5F9-BB902A0C1D09}">
      <dgm:prSet/>
      <dgm:spPr/>
      <dgm:t>
        <a:bodyPr/>
        <a:lstStyle/>
        <a:p>
          <a:endParaRPr lang="zh-CN" altLang="en-US" sz="1400"/>
        </a:p>
      </dgm:t>
    </dgm:pt>
    <dgm:pt modelId="{F7353624-A680-483A-B5DE-F821E3DC3806}" type="sibTrans" cxnId="{05BB14BA-740D-4208-A5F9-BB902A0C1D09}">
      <dgm:prSet/>
      <dgm:spPr/>
      <dgm:t>
        <a:bodyPr/>
        <a:lstStyle/>
        <a:p>
          <a:endParaRPr lang="zh-CN" altLang="en-US" sz="1400"/>
        </a:p>
      </dgm:t>
    </dgm:pt>
    <dgm:pt modelId="{83FFDDB7-953A-4D94-A586-2F48C037367E}">
      <dgm:prSet phldrT="[文本]" custT="1">
        <dgm:style>
          <a:lnRef idx="2">
            <a:schemeClr val="accent3"/>
          </a:lnRef>
          <a:fillRef idx="1">
            <a:schemeClr val="lt1"/>
          </a:fillRef>
          <a:effectRef idx="0">
            <a:schemeClr val="accent3"/>
          </a:effectRef>
          <a:fontRef idx="minor">
            <a:schemeClr val="dk1"/>
          </a:fontRef>
        </dgm:style>
      </dgm:prSet>
      <dgm:spPr/>
      <dgm:t>
        <a:bodyPr/>
        <a:lstStyle/>
        <a:p>
          <a:r>
            <a:rPr lang="zh-CN" altLang="en-US" sz="1400" dirty="0"/>
            <a:t>新属性构造</a:t>
          </a:r>
        </a:p>
      </dgm:t>
    </dgm:pt>
    <dgm:pt modelId="{66DDB536-5996-427D-B295-965155AC3395}" type="parTrans" cxnId="{96BD3E26-1D0E-4C1A-9BF8-D68F0D17A7A1}">
      <dgm:prSet/>
      <dgm:spPr/>
      <dgm:t>
        <a:bodyPr/>
        <a:lstStyle/>
        <a:p>
          <a:endParaRPr lang="zh-CN" altLang="en-US"/>
        </a:p>
      </dgm:t>
    </dgm:pt>
    <dgm:pt modelId="{54B55852-C611-4709-AEEF-9523C703A96B}" type="sibTrans" cxnId="{96BD3E26-1D0E-4C1A-9BF8-D68F0D17A7A1}">
      <dgm:prSet/>
      <dgm:spPr/>
      <dgm:t>
        <a:bodyPr/>
        <a:lstStyle/>
        <a:p>
          <a:endParaRPr lang="zh-CN" altLang="en-US"/>
        </a:p>
      </dgm:t>
    </dgm:pt>
    <dgm:pt modelId="{9F9F17A1-D715-4EB3-95FB-25139E38B550}">
      <dgm:prSet phldrT="[文本]" custT="1"/>
      <dgm:spPr/>
      <dgm:t>
        <a:bodyPr/>
        <a:lstStyle/>
        <a:p>
          <a:r>
            <a:rPr lang="zh-CN" altLang="en-US" sz="1600" dirty="0"/>
            <a:t>目标属性和条件属性的集成</a:t>
          </a:r>
        </a:p>
      </dgm:t>
    </dgm:pt>
    <dgm:pt modelId="{A7A2375C-D5F0-497C-971D-025121AC9587}" type="parTrans" cxnId="{44CB7C9D-4EE7-47C0-B23B-7AE6BD10B0B2}">
      <dgm:prSet/>
      <dgm:spPr/>
      <dgm:t>
        <a:bodyPr/>
        <a:lstStyle/>
        <a:p>
          <a:endParaRPr lang="zh-CN" altLang="en-US"/>
        </a:p>
      </dgm:t>
    </dgm:pt>
    <dgm:pt modelId="{62B22AD4-1BF3-4F8F-94B2-74C015DCCB12}" type="sibTrans" cxnId="{44CB7C9D-4EE7-47C0-B23B-7AE6BD10B0B2}">
      <dgm:prSet/>
      <dgm:spPr/>
      <dgm:t>
        <a:bodyPr/>
        <a:lstStyle/>
        <a:p>
          <a:endParaRPr lang="zh-CN" altLang="en-US"/>
        </a:p>
      </dgm:t>
    </dgm:pt>
    <dgm:pt modelId="{B538C3EF-B9C7-45EF-B62F-9254A7CB0514}">
      <dgm:prSet phldrT="[文本]" custT="1">
        <dgm:style>
          <a:lnRef idx="1">
            <a:schemeClr val="accent2"/>
          </a:lnRef>
          <a:fillRef idx="3">
            <a:schemeClr val="accent2"/>
          </a:fillRef>
          <a:effectRef idx="2">
            <a:schemeClr val="accent2"/>
          </a:effectRef>
          <a:fontRef idx="minor">
            <a:schemeClr val="lt1"/>
          </a:fontRef>
        </dgm:style>
      </dgm:prSet>
      <dgm:spPr/>
      <dgm:t>
        <a:bodyPr/>
        <a:lstStyle/>
        <a:p>
          <a:r>
            <a:rPr lang="zh-CN" altLang="en-US" sz="1600" dirty="0"/>
            <a:t>数据清洗</a:t>
          </a:r>
        </a:p>
      </dgm:t>
    </dgm:pt>
    <dgm:pt modelId="{8C8E81FE-785B-4C59-BFA0-A5391A652AEB}" type="parTrans" cxnId="{721E55F8-E823-4E19-B8EE-CEACD213BA56}">
      <dgm:prSet/>
      <dgm:spPr/>
      <dgm:t>
        <a:bodyPr/>
        <a:lstStyle/>
        <a:p>
          <a:endParaRPr lang="zh-CN" altLang="en-US"/>
        </a:p>
      </dgm:t>
    </dgm:pt>
    <dgm:pt modelId="{5076DD9C-D6CD-4991-9F65-8612FEECFB7A}" type="sibTrans" cxnId="{721E55F8-E823-4E19-B8EE-CEACD213BA56}">
      <dgm:prSet/>
      <dgm:spPr/>
      <dgm:t>
        <a:bodyPr/>
        <a:lstStyle/>
        <a:p>
          <a:endParaRPr lang="zh-CN" altLang="en-US"/>
        </a:p>
      </dgm:t>
    </dgm:pt>
    <dgm:pt modelId="{B35C3F5F-C37F-4E41-8CC7-94B70D656EAB}">
      <dgm:prSet phldrT="[文本]" custT="1">
        <dgm:style>
          <a:lnRef idx="2">
            <a:schemeClr val="accent3"/>
          </a:lnRef>
          <a:fillRef idx="1">
            <a:schemeClr val="lt1"/>
          </a:fillRef>
          <a:effectRef idx="0">
            <a:schemeClr val="accent3"/>
          </a:effectRef>
          <a:fontRef idx="minor">
            <a:schemeClr val="dk1"/>
          </a:fontRef>
        </dgm:style>
      </dgm:prSet>
      <dgm:spPr/>
      <dgm:t>
        <a:bodyPr/>
        <a:lstStyle/>
        <a:p>
          <a:r>
            <a:rPr lang="zh-CN" altLang="en-US" sz="1400" dirty="0"/>
            <a:t>样本归一化</a:t>
          </a:r>
        </a:p>
      </dgm:t>
    </dgm:pt>
    <dgm:pt modelId="{8ABA640D-B255-4FA9-9678-12D9DF0A7229}" type="parTrans" cxnId="{36D7FB37-CA63-4A35-BCEB-E162C7BCE339}">
      <dgm:prSet/>
      <dgm:spPr/>
      <dgm:t>
        <a:bodyPr/>
        <a:lstStyle/>
        <a:p>
          <a:endParaRPr lang="zh-CN" altLang="en-US"/>
        </a:p>
      </dgm:t>
    </dgm:pt>
    <dgm:pt modelId="{CE085A92-E06C-42C4-91E4-41E268A0F4F9}" type="sibTrans" cxnId="{36D7FB37-CA63-4A35-BCEB-E162C7BCE339}">
      <dgm:prSet/>
      <dgm:spPr/>
      <dgm:t>
        <a:bodyPr/>
        <a:lstStyle/>
        <a:p>
          <a:endParaRPr lang="zh-CN" altLang="en-US"/>
        </a:p>
      </dgm:t>
    </dgm:pt>
    <dgm:pt modelId="{4B79B23C-FB3C-4FE3-9A85-713E0692835C}" type="pres">
      <dgm:prSet presAssocID="{0F3DDDFD-39CD-4C16-AF7B-1E316F2C6E66}" presName="linearFlow" presStyleCnt="0">
        <dgm:presLayoutVars>
          <dgm:dir/>
          <dgm:animLvl val="lvl"/>
          <dgm:resizeHandles val="exact"/>
        </dgm:presLayoutVars>
      </dgm:prSet>
      <dgm:spPr/>
    </dgm:pt>
    <dgm:pt modelId="{2AF1550A-91E2-4BCB-9374-C6CAB44958B9}" type="pres">
      <dgm:prSet presAssocID="{FA1A5507-5FE6-4194-8561-B2A3E43EC8EF}" presName="composite" presStyleCnt="0"/>
      <dgm:spPr/>
    </dgm:pt>
    <dgm:pt modelId="{C7FF4F2F-D820-4371-9053-0DF6013DF7A0}" type="pres">
      <dgm:prSet presAssocID="{FA1A5507-5FE6-4194-8561-B2A3E43EC8EF}" presName="parTx" presStyleLbl="node1" presStyleIdx="0" presStyleCnt="3">
        <dgm:presLayoutVars>
          <dgm:chMax val="0"/>
          <dgm:chPref val="0"/>
          <dgm:bulletEnabled val="1"/>
        </dgm:presLayoutVars>
      </dgm:prSet>
      <dgm:spPr/>
    </dgm:pt>
    <dgm:pt modelId="{AC90F83E-9614-48A9-966B-306E12A859FB}" type="pres">
      <dgm:prSet presAssocID="{FA1A5507-5FE6-4194-8561-B2A3E43EC8EF}" presName="parSh" presStyleLbl="node1" presStyleIdx="0" presStyleCnt="3"/>
      <dgm:spPr/>
    </dgm:pt>
    <dgm:pt modelId="{882AAB93-9174-4C85-BA68-ED05BFC340F9}" type="pres">
      <dgm:prSet presAssocID="{FA1A5507-5FE6-4194-8561-B2A3E43EC8EF}" presName="desTx" presStyleLbl="fgAcc1" presStyleIdx="0" presStyleCnt="3">
        <dgm:presLayoutVars>
          <dgm:bulletEnabled val="1"/>
        </dgm:presLayoutVars>
      </dgm:prSet>
      <dgm:spPr/>
    </dgm:pt>
    <dgm:pt modelId="{F1B64CA7-938F-4B73-9595-7BA3E9F58CA4}" type="pres">
      <dgm:prSet presAssocID="{8CC71BC1-6B57-49BE-A325-93FCB067E879}" presName="sibTrans" presStyleLbl="sibTrans2D1" presStyleIdx="0" presStyleCnt="2"/>
      <dgm:spPr/>
    </dgm:pt>
    <dgm:pt modelId="{3455D4AC-B1EA-4E4B-AF11-68854EE8204B}" type="pres">
      <dgm:prSet presAssocID="{8CC71BC1-6B57-49BE-A325-93FCB067E879}" presName="connTx" presStyleLbl="sibTrans2D1" presStyleIdx="0" presStyleCnt="2"/>
      <dgm:spPr/>
    </dgm:pt>
    <dgm:pt modelId="{359CE130-C8B0-49A6-ADA7-A0E9E27F925D}" type="pres">
      <dgm:prSet presAssocID="{B538C3EF-B9C7-45EF-B62F-9254A7CB0514}" presName="composite" presStyleCnt="0"/>
      <dgm:spPr/>
    </dgm:pt>
    <dgm:pt modelId="{257AE856-8F62-408C-97F5-BE3E92CD75FB}" type="pres">
      <dgm:prSet presAssocID="{B538C3EF-B9C7-45EF-B62F-9254A7CB0514}" presName="parTx" presStyleLbl="node1" presStyleIdx="0" presStyleCnt="3">
        <dgm:presLayoutVars>
          <dgm:chMax val="0"/>
          <dgm:chPref val="0"/>
          <dgm:bulletEnabled val="1"/>
        </dgm:presLayoutVars>
      </dgm:prSet>
      <dgm:spPr/>
    </dgm:pt>
    <dgm:pt modelId="{0181AEED-0E55-4451-A246-58F106BA9CA1}" type="pres">
      <dgm:prSet presAssocID="{B538C3EF-B9C7-45EF-B62F-9254A7CB0514}" presName="parSh" presStyleLbl="node1" presStyleIdx="1" presStyleCnt="3"/>
      <dgm:spPr/>
    </dgm:pt>
    <dgm:pt modelId="{1D4DB2AE-16F1-49DF-98B6-13E48EBE43B4}" type="pres">
      <dgm:prSet presAssocID="{B538C3EF-B9C7-45EF-B62F-9254A7CB0514}" presName="desTx" presStyleLbl="fgAcc1" presStyleIdx="1" presStyleCnt="3">
        <dgm:presLayoutVars>
          <dgm:bulletEnabled val="1"/>
        </dgm:presLayoutVars>
      </dgm:prSet>
      <dgm:spPr/>
    </dgm:pt>
    <dgm:pt modelId="{93C6DE5E-968A-4ACD-B0A2-D92FCE1EFC33}" type="pres">
      <dgm:prSet presAssocID="{5076DD9C-D6CD-4991-9F65-8612FEECFB7A}" presName="sibTrans" presStyleLbl="sibTrans2D1" presStyleIdx="1" presStyleCnt="2"/>
      <dgm:spPr/>
    </dgm:pt>
    <dgm:pt modelId="{4B2AA44D-FA13-47D5-8350-762DD0D92470}" type="pres">
      <dgm:prSet presAssocID="{5076DD9C-D6CD-4991-9F65-8612FEECFB7A}" presName="connTx" presStyleLbl="sibTrans2D1" presStyleIdx="1" presStyleCnt="2"/>
      <dgm:spPr/>
    </dgm:pt>
    <dgm:pt modelId="{12F41368-174E-4625-8C7E-CF4A1DB2DE60}" type="pres">
      <dgm:prSet presAssocID="{94835042-0347-4581-831D-6296EAFF49D2}" presName="composite" presStyleCnt="0"/>
      <dgm:spPr/>
    </dgm:pt>
    <dgm:pt modelId="{69717D54-C697-4871-A8CF-D68CAD2F2A63}" type="pres">
      <dgm:prSet presAssocID="{94835042-0347-4581-831D-6296EAFF49D2}" presName="parTx" presStyleLbl="node1" presStyleIdx="1" presStyleCnt="3">
        <dgm:presLayoutVars>
          <dgm:chMax val="0"/>
          <dgm:chPref val="0"/>
          <dgm:bulletEnabled val="1"/>
        </dgm:presLayoutVars>
      </dgm:prSet>
      <dgm:spPr/>
    </dgm:pt>
    <dgm:pt modelId="{9E4B3084-4521-4BF6-85F5-D8B2E97C1E9B}" type="pres">
      <dgm:prSet presAssocID="{94835042-0347-4581-831D-6296EAFF49D2}" presName="parSh" presStyleLbl="node1" presStyleIdx="2" presStyleCnt="3"/>
      <dgm:spPr/>
    </dgm:pt>
    <dgm:pt modelId="{6340DEB0-987A-4E3E-A4B0-EBCE990AB663}" type="pres">
      <dgm:prSet presAssocID="{94835042-0347-4581-831D-6296EAFF49D2}" presName="desTx" presStyleLbl="fgAcc1" presStyleIdx="2" presStyleCnt="3">
        <dgm:presLayoutVars>
          <dgm:bulletEnabled val="1"/>
        </dgm:presLayoutVars>
      </dgm:prSet>
      <dgm:spPr/>
    </dgm:pt>
  </dgm:ptLst>
  <dgm:cxnLst>
    <dgm:cxn modelId="{E428F402-C7ED-407B-8378-EF9755F67A0E}" type="presOf" srcId="{0F3DDDFD-39CD-4C16-AF7B-1E316F2C6E66}" destId="{4B79B23C-FB3C-4FE3-9A85-713E0692835C}" srcOrd="0" destOrd="0" presId="urn:microsoft.com/office/officeart/2005/8/layout/process3"/>
    <dgm:cxn modelId="{227F7904-7451-4AF3-AD09-6284C3F8C2B5}" srcId="{0F3DDDFD-39CD-4C16-AF7B-1E316F2C6E66}" destId="{94835042-0347-4581-831D-6296EAFF49D2}" srcOrd="2" destOrd="0" parTransId="{BB50CE48-D30C-4538-A58E-93077E4A01FC}" sibTransId="{474CDC7F-33D6-4475-850D-12A5EC947A01}"/>
    <dgm:cxn modelId="{96BD3E26-1D0E-4C1A-9BF8-D68F0D17A7A1}" srcId="{94835042-0347-4581-831D-6296EAFF49D2}" destId="{83FFDDB7-953A-4D94-A586-2F48C037367E}" srcOrd="0" destOrd="0" parTransId="{66DDB536-5996-427D-B295-965155AC3395}" sibTransId="{54B55852-C611-4709-AEEF-9523C703A96B}"/>
    <dgm:cxn modelId="{36D7FB37-CA63-4A35-BCEB-E162C7BCE339}" srcId="{94835042-0347-4581-831D-6296EAFF49D2}" destId="{B35C3F5F-C37F-4E41-8CC7-94B70D656EAB}" srcOrd="1" destOrd="0" parTransId="{8ABA640D-B255-4FA9-9678-12D9DF0A7229}" sibTransId="{CE085A92-E06C-42C4-91E4-41E268A0F4F9}"/>
    <dgm:cxn modelId="{E9E0BB60-862E-4684-93F3-5969990A95F9}" type="presOf" srcId="{7F216EE5-74D0-449C-831F-40D2B254694D}" destId="{1D4DB2AE-16F1-49DF-98B6-13E48EBE43B4}" srcOrd="0" destOrd="0" presId="urn:microsoft.com/office/officeart/2005/8/layout/process3"/>
    <dgm:cxn modelId="{040B1461-E920-4068-8B6F-2ABC9EEEF98F}" type="presOf" srcId="{5076DD9C-D6CD-4991-9F65-8612FEECFB7A}" destId="{93C6DE5E-968A-4ACD-B0A2-D92FCE1EFC33}" srcOrd="0" destOrd="0" presId="urn:microsoft.com/office/officeart/2005/8/layout/process3"/>
    <dgm:cxn modelId="{277E2E64-5106-465B-971A-33715E3220D5}" type="presOf" srcId="{83FFDDB7-953A-4D94-A586-2F48C037367E}" destId="{6340DEB0-987A-4E3E-A4B0-EBCE990AB663}" srcOrd="0" destOrd="0" presId="urn:microsoft.com/office/officeart/2005/8/layout/process3"/>
    <dgm:cxn modelId="{97B6DB45-C069-4B49-92C8-C13C47F74A55}" type="presOf" srcId="{8CC71BC1-6B57-49BE-A325-93FCB067E879}" destId="{F1B64CA7-938F-4B73-9595-7BA3E9F58CA4}" srcOrd="0" destOrd="0" presId="urn:microsoft.com/office/officeart/2005/8/layout/process3"/>
    <dgm:cxn modelId="{185E0166-3FFB-444B-AC29-1DBCF5CCA5C9}" type="presOf" srcId="{8CC71BC1-6B57-49BE-A325-93FCB067E879}" destId="{3455D4AC-B1EA-4E4B-AF11-68854EE8204B}" srcOrd="1" destOrd="0" presId="urn:microsoft.com/office/officeart/2005/8/layout/process3"/>
    <dgm:cxn modelId="{B05CA446-AE04-4852-88A0-BD86A913B38F}" srcId="{B538C3EF-B9C7-45EF-B62F-9254A7CB0514}" destId="{7F216EE5-74D0-449C-831F-40D2B254694D}" srcOrd="0" destOrd="0" parTransId="{BF18FA08-7452-4B2B-8739-7D0ABD49DE49}" sibTransId="{178BA6DC-456F-4543-B799-0D4017A3CC6D}"/>
    <dgm:cxn modelId="{72D5F167-0B6A-4D35-B918-2A847317FD21}" type="presOf" srcId="{B35C3F5F-C37F-4E41-8CC7-94B70D656EAB}" destId="{6340DEB0-987A-4E3E-A4B0-EBCE990AB663}" srcOrd="0" destOrd="1" presId="urn:microsoft.com/office/officeart/2005/8/layout/process3"/>
    <dgm:cxn modelId="{79993C77-FA20-4662-80DC-2D1AA0199661}" type="presOf" srcId="{B538C3EF-B9C7-45EF-B62F-9254A7CB0514}" destId="{257AE856-8F62-408C-97F5-BE3E92CD75FB}" srcOrd="0" destOrd="0" presId="urn:microsoft.com/office/officeart/2005/8/layout/process3"/>
    <dgm:cxn modelId="{6A635E59-1A3E-40E8-94FF-87B5016E3363}" type="presOf" srcId="{FA1A5507-5FE6-4194-8561-B2A3E43EC8EF}" destId="{C7FF4F2F-D820-4371-9053-0DF6013DF7A0}" srcOrd="0" destOrd="0" presId="urn:microsoft.com/office/officeart/2005/8/layout/process3"/>
    <dgm:cxn modelId="{9FA8E88C-E228-4BF7-8EFB-FD1379E16B25}" type="presOf" srcId="{B538C3EF-B9C7-45EF-B62F-9254A7CB0514}" destId="{0181AEED-0E55-4451-A246-58F106BA9CA1}" srcOrd="1" destOrd="0" presId="urn:microsoft.com/office/officeart/2005/8/layout/process3"/>
    <dgm:cxn modelId="{44CB7C9D-4EE7-47C0-B23B-7AE6BD10B0B2}" srcId="{FA1A5507-5FE6-4194-8561-B2A3E43EC8EF}" destId="{9F9F17A1-D715-4EB3-95FB-25139E38B550}" srcOrd="0" destOrd="0" parTransId="{A7A2375C-D5F0-497C-971D-025121AC9587}" sibTransId="{62B22AD4-1BF3-4F8F-94B2-74C015DCCB12}"/>
    <dgm:cxn modelId="{CFA317A2-C451-47F0-BACF-708E72B0324E}" type="presOf" srcId="{FA1A5507-5FE6-4194-8561-B2A3E43EC8EF}" destId="{AC90F83E-9614-48A9-966B-306E12A859FB}" srcOrd="1" destOrd="0" presId="urn:microsoft.com/office/officeart/2005/8/layout/process3"/>
    <dgm:cxn modelId="{4B0E2FAF-D548-42A1-B500-B4193A341B78}" type="presOf" srcId="{9F9F17A1-D715-4EB3-95FB-25139E38B550}" destId="{882AAB93-9174-4C85-BA68-ED05BFC340F9}" srcOrd="0" destOrd="0" presId="urn:microsoft.com/office/officeart/2005/8/layout/process3"/>
    <dgm:cxn modelId="{05BB14BA-740D-4208-A5F9-BB902A0C1D09}" srcId="{B538C3EF-B9C7-45EF-B62F-9254A7CB0514}" destId="{7490C29A-7446-456F-9C33-D9B02D396E88}" srcOrd="1" destOrd="0" parTransId="{7C380044-5871-4C34-BA96-1BC01DB658A2}" sibTransId="{F7353624-A680-483A-B5DE-F821E3DC3806}"/>
    <dgm:cxn modelId="{CEA6D1C8-DA47-448B-BBBE-25AAECCC7EB6}" type="presOf" srcId="{94835042-0347-4581-831D-6296EAFF49D2}" destId="{9E4B3084-4521-4BF6-85F5-D8B2E97C1E9B}" srcOrd="1" destOrd="0" presId="urn:microsoft.com/office/officeart/2005/8/layout/process3"/>
    <dgm:cxn modelId="{8E1E19E3-FEB3-420F-991A-C8E8FD2EF3D3}" type="presOf" srcId="{94835042-0347-4581-831D-6296EAFF49D2}" destId="{69717D54-C697-4871-A8CF-D68CAD2F2A63}" srcOrd="0" destOrd="0" presId="urn:microsoft.com/office/officeart/2005/8/layout/process3"/>
    <dgm:cxn modelId="{EBC67FEF-D018-496C-83BF-08AF1141E9D0}" type="presOf" srcId="{7490C29A-7446-456F-9C33-D9B02D396E88}" destId="{1D4DB2AE-16F1-49DF-98B6-13E48EBE43B4}" srcOrd="0" destOrd="1" presId="urn:microsoft.com/office/officeart/2005/8/layout/process3"/>
    <dgm:cxn modelId="{299181F1-A6C8-483A-BADD-7485B41481DB}" type="presOf" srcId="{5076DD9C-D6CD-4991-9F65-8612FEECFB7A}" destId="{4B2AA44D-FA13-47D5-8350-762DD0D92470}" srcOrd="1" destOrd="0" presId="urn:microsoft.com/office/officeart/2005/8/layout/process3"/>
    <dgm:cxn modelId="{1300A1F2-7BB5-4133-A984-1B631D561866}" srcId="{0F3DDDFD-39CD-4C16-AF7B-1E316F2C6E66}" destId="{FA1A5507-5FE6-4194-8561-B2A3E43EC8EF}" srcOrd="0" destOrd="0" parTransId="{3B382563-0805-4331-808C-212BB10365FF}" sibTransId="{8CC71BC1-6B57-49BE-A325-93FCB067E879}"/>
    <dgm:cxn modelId="{721E55F8-E823-4E19-B8EE-CEACD213BA56}" srcId="{0F3DDDFD-39CD-4C16-AF7B-1E316F2C6E66}" destId="{B538C3EF-B9C7-45EF-B62F-9254A7CB0514}" srcOrd="1" destOrd="0" parTransId="{8C8E81FE-785B-4C59-BFA0-A5391A652AEB}" sibTransId="{5076DD9C-D6CD-4991-9F65-8612FEECFB7A}"/>
    <dgm:cxn modelId="{2C1E20C5-0033-45A1-AA1E-D4AA437D5FD8}" type="presParOf" srcId="{4B79B23C-FB3C-4FE3-9A85-713E0692835C}" destId="{2AF1550A-91E2-4BCB-9374-C6CAB44958B9}" srcOrd="0" destOrd="0" presId="urn:microsoft.com/office/officeart/2005/8/layout/process3"/>
    <dgm:cxn modelId="{97C66215-AE6F-4777-AF5C-D756BD56FF1C}" type="presParOf" srcId="{2AF1550A-91E2-4BCB-9374-C6CAB44958B9}" destId="{C7FF4F2F-D820-4371-9053-0DF6013DF7A0}" srcOrd="0" destOrd="0" presId="urn:microsoft.com/office/officeart/2005/8/layout/process3"/>
    <dgm:cxn modelId="{9D1B62B2-0E0E-4B4D-90C3-1D628B29C364}" type="presParOf" srcId="{2AF1550A-91E2-4BCB-9374-C6CAB44958B9}" destId="{AC90F83E-9614-48A9-966B-306E12A859FB}" srcOrd="1" destOrd="0" presId="urn:microsoft.com/office/officeart/2005/8/layout/process3"/>
    <dgm:cxn modelId="{795DEAFF-7797-4AD0-BFBF-AB592C707033}" type="presParOf" srcId="{2AF1550A-91E2-4BCB-9374-C6CAB44958B9}" destId="{882AAB93-9174-4C85-BA68-ED05BFC340F9}" srcOrd="2" destOrd="0" presId="urn:microsoft.com/office/officeart/2005/8/layout/process3"/>
    <dgm:cxn modelId="{81AC0BD9-4E1A-4318-B365-1668B1C9D24F}" type="presParOf" srcId="{4B79B23C-FB3C-4FE3-9A85-713E0692835C}" destId="{F1B64CA7-938F-4B73-9595-7BA3E9F58CA4}" srcOrd="1" destOrd="0" presId="urn:microsoft.com/office/officeart/2005/8/layout/process3"/>
    <dgm:cxn modelId="{D25E2521-4132-4984-8CC8-317595B58437}" type="presParOf" srcId="{F1B64CA7-938F-4B73-9595-7BA3E9F58CA4}" destId="{3455D4AC-B1EA-4E4B-AF11-68854EE8204B}" srcOrd="0" destOrd="0" presId="urn:microsoft.com/office/officeart/2005/8/layout/process3"/>
    <dgm:cxn modelId="{8A4A8674-6C10-4E31-898B-E50CBFD7DD54}" type="presParOf" srcId="{4B79B23C-FB3C-4FE3-9A85-713E0692835C}" destId="{359CE130-C8B0-49A6-ADA7-A0E9E27F925D}" srcOrd="2" destOrd="0" presId="urn:microsoft.com/office/officeart/2005/8/layout/process3"/>
    <dgm:cxn modelId="{2885F270-48E4-4BC0-ABB1-ED48BB96BB04}" type="presParOf" srcId="{359CE130-C8B0-49A6-ADA7-A0E9E27F925D}" destId="{257AE856-8F62-408C-97F5-BE3E92CD75FB}" srcOrd="0" destOrd="0" presId="urn:microsoft.com/office/officeart/2005/8/layout/process3"/>
    <dgm:cxn modelId="{C6FF9078-B80B-46F8-98C7-98FF8D0DD8D5}" type="presParOf" srcId="{359CE130-C8B0-49A6-ADA7-A0E9E27F925D}" destId="{0181AEED-0E55-4451-A246-58F106BA9CA1}" srcOrd="1" destOrd="0" presId="urn:microsoft.com/office/officeart/2005/8/layout/process3"/>
    <dgm:cxn modelId="{53CFA1B9-D41A-471C-AEBC-864C0F592303}" type="presParOf" srcId="{359CE130-C8B0-49A6-ADA7-A0E9E27F925D}" destId="{1D4DB2AE-16F1-49DF-98B6-13E48EBE43B4}" srcOrd="2" destOrd="0" presId="urn:microsoft.com/office/officeart/2005/8/layout/process3"/>
    <dgm:cxn modelId="{28122143-26BD-4940-92D9-EC9B79835C64}" type="presParOf" srcId="{4B79B23C-FB3C-4FE3-9A85-713E0692835C}" destId="{93C6DE5E-968A-4ACD-B0A2-D92FCE1EFC33}" srcOrd="3" destOrd="0" presId="urn:microsoft.com/office/officeart/2005/8/layout/process3"/>
    <dgm:cxn modelId="{6F62AF18-B0B1-4146-91D1-8C101957033C}" type="presParOf" srcId="{93C6DE5E-968A-4ACD-B0A2-D92FCE1EFC33}" destId="{4B2AA44D-FA13-47D5-8350-762DD0D92470}" srcOrd="0" destOrd="0" presId="urn:microsoft.com/office/officeart/2005/8/layout/process3"/>
    <dgm:cxn modelId="{A261EA2C-B413-4A26-A20F-F8381FA1A912}" type="presParOf" srcId="{4B79B23C-FB3C-4FE3-9A85-713E0692835C}" destId="{12F41368-174E-4625-8C7E-CF4A1DB2DE60}" srcOrd="4" destOrd="0" presId="urn:microsoft.com/office/officeart/2005/8/layout/process3"/>
    <dgm:cxn modelId="{97B81BB0-D021-4619-84ED-9B8B6F2C52B0}" type="presParOf" srcId="{12F41368-174E-4625-8C7E-CF4A1DB2DE60}" destId="{69717D54-C697-4871-A8CF-D68CAD2F2A63}" srcOrd="0" destOrd="0" presId="urn:microsoft.com/office/officeart/2005/8/layout/process3"/>
    <dgm:cxn modelId="{5B8F2D14-BA62-4EDF-A00C-17267AA553C2}" type="presParOf" srcId="{12F41368-174E-4625-8C7E-CF4A1DB2DE60}" destId="{9E4B3084-4521-4BF6-85F5-D8B2E97C1E9B}" srcOrd="1" destOrd="0" presId="urn:microsoft.com/office/officeart/2005/8/layout/process3"/>
    <dgm:cxn modelId="{DE277F1B-BD25-4C1D-97C6-52FCC398E8BD}" type="presParOf" srcId="{12F41368-174E-4625-8C7E-CF4A1DB2DE60}" destId="{6340DEB0-987A-4E3E-A4B0-EBCE990AB663}"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prstClr val="white">
            <a:lumMod val="65000"/>
          </a:prstClr>
        </a:solidFill>
        <a:ln w="25400" cap="flat" cmpd="sng" algn="ctr">
          <a:solidFill>
            <a:prstClr val="white">
              <a:hueOff val="0"/>
              <a:satOff val="0"/>
              <a:lumOff val="0"/>
              <a:alphaOff val="0"/>
            </a:prstClr>
          </a:solidFill>
          <a:prstDash val="solid"/>
        </a:ln>
        <a:effectLst/>
      </dgm:spPr>
      <dgm:t>
        <a:bodyPr spcFirstLastPara="0" vert="horz" wrap="square" lIns="873181" tIns="60960" rIns="60960" bIns="60960" numCol="1" spcCol="1270" anchor="ctr" anchorCtr="0"/>
        <a:lstStyle/>
        <a:p>
          <a:pPr marL="0" lvl="0" indent="0" algn="l" defTabSz="1066800">
            <a:lnSpc>
              <a:spcPct val="90000"/>
            </a:lnSpc>
            <a:spcBef>
              <a:spcPct val="0"/>
            </a:spcBef>
            <a:spcAft>
              <a:spcPct val="35000"/>
            </a:spcAft>
            <a:buNone/>
          </a:pPr>
          <a:r>
            <a:rPr lang="zh-CN" altLang="en-US" sz="2400" kern="1200" dirty="0">
              <a:solidFill>
                <a:prstClr val="white"/>
              </a:solidFill>
              <a:latin typeface="Calibri"/>
              <a:ea typeface="宋体" panose="02010600030101010101" pitchFamily="2" charset="-122"/>
              <a:cs typeface="+mn-cs"/>
            </a:rPr>
            <a:t>基于文献的数据关联分析</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0C6CA62A-2507-4191-8334-84E9AE83554B}">
      <dgm:prSet phldrT="[文本]" custT="1"/>
      <dgm:spPr>
        <a:solidFill>
          <a:srgbClr val="376092"/>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rgbClr val="A6A6A6"/>
        </a:solidFill>
      </dgm:spPr>
      <dgm:t>
        <a:bodyPr/>
        <a:lstStyle/>
        <a:p>
          <a:r>
            <a:rPr lang="zh-CN" altLang="en-US" sz="2000" b="1" dirty="0"/>
            <a:t>面向蠕变的数据关联分析与预测</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D91B23D0-43B5-4C6B-BF71-684C58D6394F}">
      <dgm:prSet phldrT="[文本]" custT="1"/>
      <dgm:spPr>
        <a:solidFill>
          <a:srgbClr val="A6A6A6"/>
        </a:solidFill>
      </dgm:spPr>
      <dgm:t>
        <a:bodyPr/>
        <a:lstStyle/>
        <a:p>
          <a:r>
            <a:rPr lang="zh-CN" altLang="en-US" sz="1600" b="1" dirty="0">
              <a:solidFill>
                <a:schemeClr val="bg1">
                  <a:lumMod val="85000"/>
                </a:schemeClr>
              </a:solidFill>
            </a:rPr>
            <a:t>结合基于加权评分的领域专家知识的多层级特征选择方法</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624B7E5F-6C5E-47CF-BA51-2621B39AA5EE}">
      <dgm:prSet custT="1"/>
      <dgm:spPr>
        <a:solidFill>
          <a:srgbClr val="A6A6A6"/>
        </a:solidFill>
      </dgm:spPr>
      <dgm:t>
        <a:bodyPr/>
        <a:lstStyle/>
        <a:p>
          <a:r>
            <a:rPr lang="zh-CN" altLang="en-US" sz="1600" b="1" dirty="0">
              <a:solidFill>
                <a:schemeClr val="bg1">
                  <a:lumMod val="85000"/>
                </a:schemeClr>
              </a:solidFill>
            </a:rPr>
            <a:t>结合材料多尺度属性的分而治之的机器学习方法预测蠕变寿命</a:t>
          </a:r>
        </a:p>
      </dgm:t>
    </dgm:pt>
    <dgm:pt modelId="{10DBF881-C420-42B7-9325-0609C2158D28}" type="parTrans" cxnId="{576294AA-52FB-4CB6-A524-5C4D1EA0E5D6}">
      <dgm:prSet/>
      <dgm:spPr/>
      <dgm:t>
        <a:bodyPr/>
        <a:lstStyle/>
        <a:p>
          <a:endParaRPr lang="zh-CN" altLang="en-US"/>
        </a:p>
      </dgm:t>
    </dgm:pt>
    <dgm:pt modelId="{90CB70DF-53ED-430E-8BE7-9E71DF8D6BEB}" type="sibTrans" cxnId="{576294AA-52FB-4CB6-A524-5C4D1EA0E5D6}">
      <dgm:prSet/>
      <dgm:spPr/>
      <dgm:t>
        <a:bodyPr/>
        <a:lstStyle/>
        <a:p>
          <a:endParaRPr lang="zh-CN" altLang="en-US"/>
        </a:p>
      </dgm:t>
    </dgm:pt>
    <dgm:pt modelId="{A95F19A8-8F15-4399-A733-8F588AFFB7F1}">
      <dgm:prSet custT="1"/>
      <dgm:spPr>
        <a:solidFill>
          <a:srgbClr val="A6A6A6"/>
        </a:solidFill>
      </dgm:spPr>
      <dgm:t>
        <a:bodyPr/>
        <a:lstStyle/>
        <a:p>
          <a:endParaRPr lang="zh-CN" altLang="en-US" sz="1600" b="1" dirty="0">
            <a:solidFill>
              <a:srgbClr val="FF0000"/>
            </a:solidFill>
          </a:endParaRPr>
        </a:p>
      </dgm:t>
    </dgm:pt>
    <dgm:pt modelId="{CFF8834F-32D3-4A3E-B248-5788027CF4AB}" type="parTrans" cxnId="{3AA593E4-08F0-4750-9F4E-40AAB752A5BF}">
      <dgm:prSet/>
      <dgm:spPr/>
      <dgm:t>
        <a:bodyPr/>
        <a:lstStyle/>
        <a:p>
          <a:endParaRPr lang="zh-CN" altLang="en-US"/>
        </a:p>
      </dgm:t>
    </dgm:pt>
    <dgm:pt modelId="{FA030492-39A8-4BAF-9297-30262C0DFC3F}" type="sibTrans" cxnId="{3AA593E4-08F0-4750-9F4E-40AAB752A5BF}">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3"/>
      <dgm:spPr/>
    </dgm:pt>
    <dgm:pt modelId="{25CC8F4A-1A1B-4C3E-B9C9-3B2A7A2D0F66}" type="pres">
      <dgm:prSet presAssocID="{534D5989-8F4D-4258-8225-B724768E9233}" presName="conn" presStyleLbl="parChTrans1D2" presStyleIdx="0" presStyleCnt="1"/>
      <dgm:spPr/>
    </dgm:pt>
    <dgm:pt modelId="{3901E994-EF88-4B55-B333-8B5DC2C1FE64}" type="pres">
      <dgm:prSet presAssocID="{534D5989-8F4D-4258-8225-B724768E9233}" presName="extraNode" presStyleLbl="node1" presStyleIdx="0" presStyleCnt="3"/>
      <dgm:spPr/>
    </dgm:pt>
    <dgm:pt modelId="{8EACEE7C-B326-44FB-9A91-8726F31EDF2B}" type="pres">
      <dgm:prSet presAssocID="{534D5989-8F4D-4258-8225-B724768E9233}" presName="dstNode" presStyleLbl="node1" presStyleIdx="0" presStyleCnt="3"/>
      <dgm:spPr/>
    </dgm:pt>
    <dgm:pt modelId="{4973CE0B-830B-42A8-8F41-45A257AA0B8B}" type="pres">
      <dgm:prSet presAssocID="{A031629A-C912-46DE-9250-B3AB97DBFEF3}" presName="text_1" presStyleLbl="node1" presStyleIdx="0" presStyleCnt="3" custScaleX="100007" custScaleY="98457">
        <dgm:presLayoutVars>
          <dgm:bulletEnabled val="1"/>
        </dgm:presLayoutVars>
      </dgm:prSet>
      <dgm:spPr>
        <a:xfrm>
          <a:off x="763146" y="558522"/>
          <a:ext cx="5749272" cy="1083096"/>
        </a:xfrm>
        <a:prstGeom prst="rect">
          <a:avLst/>
        </a:prstGeom>
      </dgm:spPr>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3" custLinFactNeighborX="20" custLinFactNeighborY="-726"/>
      <dgm:spPr>
        <a:ln>
          <a:solidFill>
            <a:schemeClr val="accent1">
              <a:lumMod val="75000"/>
            </a:schemeClr>
          </a:solidFill>
        </a:ln>
      </dgm:spPr>
    </dgm:pt>
    <dgm:pt modelId="{C6F21890-3A6C-4602-8FCF-0C96D1F700E9}" type="pres">
      <dgm:prSet presAssocID="{8D427307-CEAF-4DD7-BB85-8785E2DCDB7F}" presName="text_2" presStyleLbl="node1" presStyleIdx="1" presStyleCnt="3" custScaleY="136235">
        <dgm:presLayoutVars>
          <dgm:bulletEnabled val="1"/>
        </dgm:presLayoutVars>
      </dgm:prSet>
      <dgm:spPr/>
    </dgm:pt>
    <dgm:pt modelId="{32E4BCF0-B674-43E0-AB5B-A6414EE32151}" type="pres">
      <dgm:prSet presAssocID="{8D427307-CEAF-4DD7-BB85-8785E2DCDB7F}" presName="accent_2" presStyleCnt="0"/>
      <dgm:spPr/>
    </dgm:pt>
    <dgm:pt modelId="{2E10788D-F76E-483E-B3FF-9B6A38A71BF2}" type="pres">
      <dgm:prSet presAssocID="{8D427307-CEAF-4DD7-BB85-8785E2DCDB7F}" presName="accentRepeatNode" presStyleLbl="solidFgAcc1" presStyleIdx="1" presStyleCnt="3"/>
      <dgm:spPr/>
    </dgm:pt>
    <dgm:pt modelId="{F7AC9A4C-6529-4451-8901-2A7189893D58}" type="pres">
      <dgm:prSet presAssocID="{0C6CA62A-2507-4191-8334-84E9AE83554B}" presName="text_3" presStyleLbl="node1" presStyleIdx="2" presStyleCnt="3">
        <dgm:presLayoutVars>
          <dgm:bulletEnabled val="1"/>
        </dgm:presLayoutVars>
      </dgm:prSet>
      <dgm:spPr/>
    </dgm:pt>
    <dgm:pt modelId="{8857C020-D5D9-4BC3-9788-27A2EB1B6D1A}" type="pres">
      <dgm:prSet presAssocID="{0C6CA62A-2507-4191-8334-84E9AE83554B}" presName="accent_3" presStyleCnt="0"/>
      <dgm:spPr/>
    </dgm:pt>
    <dgm:pt modelId="{FB11C3B6-15A0-4B21-BFB5-81361BF8D49D}" type="pres">
      <dgm:prSet presAssocID="{0C6CA62A-2507-4191-8334-84E9AE83554B}" presName="accentRepeatNode" presStyleLbl="solidFgAcc1" presStyleIdx="2" presStyleCnt="3"/>
      <dgm:spPr/>
    </dgm:pt>
  </dgm:ptLst>
  <dgm:cxnLst>
    <dgm:cxn modelId="{78B2261D-674F-4078-8741-8391B922C710}" type="presOf" srcId="{A95F19A8-8F15-4399-A733-8F588AFFB7F1}" destId="{C6F21890-3A6C-4602-8FCF-0C96D1F700E9}" srcOrd="0" destOrd="3" presId="urn:microsoft.com/office/officeart/2008/layout/VerticalCurvedList"/>
    <dgm:cxn modelId="{6010BF23-9959-4415-94C2-0BF4EBC6E67A}" type="presOf" srcId="{D7A9A80B-B499-4CE9-B8B6-42D8B19FB683}" destId="{25CC8F4A-1A1B-4C3E-B9C9-3B2A7A2D0F66}" srcOrd="0" destOrd="0" presId="urn:microsoft.com/office/officeart/2008/layout/VerticalCurvedList"/>
    <dgm:cxn modelId="{9222344A-F755-43E0-9BAF-F1D5A587A9DA}" srcId="{534D5989-8F4D-4258-8225-B724768E9233}" destId="{0C6CA62A-2507-4191-8334-84E9AE83554B}" srcOrd="2" destOrd="0" parTransId="{DC45ABA5-A405-4793-88D7-75BEFB225DD7}" sibTransId="{F414A7C2-4F25-4DAE-8997-2244E8C3A188}"/>
    <dgm:cxn modelId="{0D7DC292-F747-431E-9A2C-D14140752D73}" srcId="{8D427307-CEAF-4DD7-BB85-8785E2DCDB7F}" destId="{D91B23D0-43B5-4C6B-BF71-684C58D6394F}" srcOrd="0" destOrd="0" parTransId="{57F29065-E162-4208-AC61-5EF590A06F6B}" sibTransId="{F8024E43-F817-471D-8AB8-67323A7C0293}"/>
    <dgm:cxn modelId="{563E5097-65A3-4EEA-B06A-2B72EBA56FEE}" type="presOf" srcId="{624B7E5F-6C5E-47CF-BA51-2621B39AA5EE}" destId="{C6F21890-3A6C-4602-8FCF-0C96D1F700E9}" srcOrd="0" destOrd="2" presId="urn:microsoft.com/office/officeart/2008/layout/VerticalCurvedList"/>
    <dgm:cxn modelId="{4E5391A0-6D09-4ABA-A64D-7E75998BBF11}" type="presOf" srcId="{A031629A-C912-46DE-9250-B3AB97DBFEF3}" destId="{4973CE0B-830B-42A8-8F41-45A257AA0B8B}" srcOrd="0" destOrd="0" presId="urn:microsoft.com/office/officeart/2008/layout/VerticalCurvedList"/>
    <dgm:cxn modelId="{576294AA-52FB-4CB6-A524-5C4D1EA0E5D6}" srcId="{8D427307-CEAF-4DD7-BB85-8785E2DCDB7F}" destId="{624B7E5F-6C5E-47CF-BA51-2621B39AA5EE}" srcOrd="1" destOrd="0" parTransId="{10DBF881-C420-42B7-9325-0609C2158D28}" sibTransId="{90CB70DF-53ED-430E-8BE7-9E71DF8D6BEB}"/>
    <dgm:cxn modelId="{8DE55EB1-81C2-471D-AB59-D22BF94ADBD4}" type="presOf" srcId="{8D427307-CEAF-4DD7-BB85-8785E2DCDB7F}" destId="{C6F21890-3A6C-4602-8FCF-0C96D1F700E9}" srcOrd="0" destOrd="0" presId="urn:microsoft.com/office/officeart/2008/layout/VerticalCurvedList"/>
    <dgm:cxn modelId="{93ADD7BF-1C75-4B4C-AED4-7F739C4BBA4F}" type="presOf" srcId="{534D5989-8F4D-4258-8225-B724768E9233}" destId="{777E6480-BB94-44CE-B407-D0500462E337}" srcOrd="0" destOrd="0" presId="urn:microsoft.com/office/officeart/2008/layout/VerticalCurvedList"/>
    <dgm:cxn modelId="{A6C01AC2-5B65-4107-BA34-A374606AF3BC}" type="presOf" srcId="{D91B23D0-43B5-4C6B-BF71-684C58D6394F}" destId="{C6F21890-3A6C-4602-8FCF-0C96D1F700E9}" srcOrd="0" destOrd="1" presId="urn:microsoft.com/office/officeart/2008/layout/VerticalCurvedList"/>
    <dgm:cxn modelId="{318BA2DA-A3F4-4F11-BFE0-5FDA26FF82CA}" type="presOf" srcId="{0C6CA62A-2507-4191-8334-84E9AE83554B}" destId="{F7AC9A4C-6529-4451-8901-2A7189893D58}" srcOrd="0" destOrd="0" presId="urn:microsoft.com/office/officeart/2008/layout/VerticalCurvedList"/>
    <dgm:cxn modelId="{9D5A0FE1-E111-4E5E-BF14-005848CBD399}" srcId="{534D5989-8F4D-4258-8225-B724768E9233}" destId="{A031629A-C912-46DE-9250-B3AB97DBFEF3}" srcOrd="0" destOrd="0" parTransId="{D4DB4B43-FE32-40E2-A322-C82FEF4FD8CF}" sibTransId="{D7A9A80B-B499-4CE9-B8B6-42D8B19FB683}"/>
    <dgm:cxn modelId="{3AA593E4-08F0-4750-9F4E-40AAB752A5BF}" srcId="{8D427307-CEAF-4DD7-BB85-8785E2DCDB7F}" destId="{A95F19A8-8F15-4399-A733-8F588AFFB7F1}" srcOrd="2" destOrd="0" parTransId="{CFF8834F-32D3-4A3E-B248-5788027CF4AB}" sibTransId="{FA030492-39A8-4BAF-9297-30262C0DFC3F}"/>
    <dgm:cxn modelId="{73923DEE-B041-4548-81F3-DCB0EC174DF0}" srcId="{534D5989-8F4D-4258-8225-B724768E9233}" destId="{8D427307-CEAF-4DD7-BB85-8785E2DCDB7F}" srcOrd="1" destOrd="0" parTransId="{82F61772-1C04-4322-8790-54D95F2EEAF1}" sibTransId="{C89D5316-09E0-4799-A018-26A1EB22C526}"/>
    <dgm:cxn modelId="{4DBAB5E2-95E8-4036-97D6-C3BFEA21A203}" type="presParOf" srcId="{777E6480-BB94-44CE-B407-D0500462E337}" destId="{029663F2-6083-4943-A4B6-B75B1725BCEF}" srcOrd="0" destOrd="0" presId="urn:microsoft.com/office/officeart/2008/layout/VerticalCurvedList"/>
    <dgm:cxn modelId="{78E2ADE8-2668-4C01-B78A-E90930E0444E}" type="presParOf" srcId="{029663F2-6083-4943-A4B6-B75B1725BCEF}" destId="{D211633A-16B4-4697-B79D-94EAD020AF0A}" srcOrd="0" destOrd="0" presId="urn:microsoft.com/office/officeart/2008/layout/VerticalCurvedList"/>
    <dgm:cxn modelId="{C9946697-5EDC-48E5-80E2-2634000AB9D0}" type="presParOf" srcId="{D211633A-16B4-4697-B79D-94EAD020AF0A}" destId="{2B0DD12D-6EF4-4BF8-B02D-398F02F66379}" srcOrd="0" destOrd="0" presId="urn:microsoft.com/office/officeart/2008/layout/VerticalCurvedList"/>
    <dgm:cxn modelId="{63BA23FE-672E-4223-846B-CC78CA632E83}" type="presParOf" srcId="{D211633A-16B4-4697-B79D-94EAD020AF0A}" destId="{25CC8F4A-1A1B-4C3E-B9C9-3B2A7A2D0F66}" srcOrd="1" destOrd="0" presId="urn:microsoft.com/office/officeart/2008/layout/VerticalCurvedList"/>
    <dgm:cxn modelId="{D72BA247-AB3D-44A0-9D6D-D1B799D72CF7}" type="presParOf" srcId="{D211633A-16B4-4697-B79D-94EAD020AF0A}" destId="{3901E994-EF88-4B55-B333-8B5DC2C1FE64}" srcOrd="2" destOrd="0" presId="urn:microsoft.com/office/officeart/2008/layout/VerticalCurvedList"/>
    <dgm:cxn modelId="{76CD859B-DC4C-46A3-B4B5-5EA4D90E493B}" type="presParOf" srcId="{D211633A-16B4-4697-B79D-94EAD020AF0A}" destId="{8EACEE7C-B326-44FB-9A91-8726F31EDF2B}" srcOrd="3" destOrd="0" presId="urn:microsoft.com/office/officeart/2008/layout/VerticalCurvedList"/>
    <dgm:cxn modelId="{C2D5FEDD-ED19-4CB0-ACCC-99D7FF7DFA3F}" type="presParOf" srcId="{029663F2-6083-4943-A4B6-B75B1725BCEF}" destId="{4973CE0B-830B-42A8-8F41-45A257AA0B8B}" srcOrd="1" destOrd="0" presId="urn:microsoft.com/office/officeart/2008/layout/VerticalCurvedList"/>
    <dgm:cxn modelId="{B87BE233-272A-404F-B7C1-416D5D360785}" type="presParOf" srcId="{029663F2-6083-4943-A4B6-B75B1725BCEF}" destId="{966750C1-A861-452C-9609-15612A3DFCF5}" srcOrd="2" destOrd="0" presId="urn:microsoft.com/office/officeart/2008/layout/VerticalCurvedList"/>
    <dgm:cxn modelId="{58BE2BE5-9FB3-4ADB-A988-E1CE24331DF9}" type="presParOf" srcId="{966750C1-A861-452C-9609-15612A3DFCF5}" destId="{2C32AA3C-C21E-444B-8009-13B7F44A3DFC}" srcOrd="0" destOrd="0" presId="urn:microsoft.com/office/officeart/2008/layout/VerticalCurvedList"/>
    <dgm:cxn modelId="{D5D8D5EC-BDA9-43A1-A31D-035F568CDC56}" type="presParOf" srcId="{029663F2-6083-4943-A4B6-B75B1725BCEF}" destId="{C6F21890-3A6C-4602-8FCF-0C96D1F700E9}" srcOrd="3" destOrd="0" presId="urn:microsoft.com/office/officeart/2008/layout/VerticalCurvedList"/>
    <dgm:cxn modelId="{45108DF3-DE26-42EB-A86B-CCFE2D580784}" type="presParOf" srcId="{029663F2-6083-4943-A4B6-B75B1725BCEF}" destId="{32E4BCF0-B674-43E0-AB5B-A6414EE32151}" srcOrd="4" destOrd="0" presId="urn:microsoft.com/office/officeart/2008/layout/VerticalCurvedList"/>
    <dgm:cxn modelId="{B85258A7-9F30-460D-84AD-372370A1D1B6}" type="presParOf" srcId="{32E4BCF0-B674-43E0-AB5B-A6414EE32151}" destId="{2E10788D-F76E-483E-B3FF-9B6A38A71BF2}" srcOrd="0" destOrd="0" presId="urn:microsoft.com/office/officeart/2008/layout/VerticalCurvedList"/>
    <dgm:cxn modelId="{10CB6026-CCED-4326-9A0D-AA42FD4FDF1A}" type="presParOf" srcId="{029663F2-6083-4943-A4B6-B75B1725BCEF}" destId="{F7AC9A4C-6529-4451-8901-2A7189893D58}" srcOrd="5" destOrd="0" presId="urn:microsoft.com/office/officeart/2008/layout/VerticalCurvedList"/>
    <dgm:cxn modelId="{78EE6801-7F59-411D-B049-360A08633E6F}" type="presParOf" srcId="{029663F2-6083-4943-A4B6-B75B1725BCEF}" destId="{8857C020-D5D9-4BC3-9788-27A2EB1B6D1A}" srcOrd="6" destOrd="0" presId="urn:microsoft.com/office/officeart/2008/layout/VerticalCurvedList"/>
    <dgm:cxn modelId="{4E31D4FC-FC6B-4258-A41B-F28CBB8364E2}" type="presParOf" srcId="{8857C020-D5D9-4BC3-9788-27A2EB1B6D1A}"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a:solidFill>
          <a:schemeClr val="bg1">
            <a:lumMod val="65000"/>
          </a:schemeClr>
        </a:solidFill>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bg1">
            <a:lumMod val="65000"/>
          </a:schemeClr>
        </a:solidFill>
      </dgm:spPr>
      <dgm:t>
        <a:bodyPr/>
        <a:lstStyle/>
        <a:p>
          <a:r>
            <a:rPr lang="en-US" altLang="zh-CN" dirty="0"/>
            <a:t>2.</a:t>
          </a:r>
          <a:r>
            <a:rPr lang="zh-CN" altLang="en-US" dirty="0"/>
            <a:t>最新工作进展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2">
            <a:lumMod val="60000"/>
            <a:lumOff val="40000"/>
          </a:schemeClr>
        </a:solidFill>
      </dgm:spPr>
      <dgm:t>
        <a:bodyPr/>
        <a:lstStyle/>
        <a:p>
          <a:r>
            <a:rPr lang="en-US" altLang="zh-CN" dirty="0"/>
            <a:t>3.</a:t>
          </a:r>
          <a:r>
            <a:rPr lang="zh-CN" altLang="en-US" dirty="0"/>
            <a:t>未来工作</a:t>
          </a:r>
          <a:r>
            <a:rPr lang="zh-Hans" altLang="en-US" b="0" dirty="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pt>
  </dgm:ptLst>
  <dgm:cxnLst>
    <dgm:cxn modelId="{7F052911-A6C0-46EA-9227-913684EC8840}" type="presOf" srcId="{A6AD3BAA-9012-48AF-8113-54AD8DB43514}" destId="{E31A7A90-9CD5-4F7D-BB1D-2BA0EB5BD2C5}"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1F27561E-654D-43AE-8CC7-564FE70FAA8D}" type="presOf" srcId="{FE0B8CEE-7931-4C6C-ABAD-786E9B835F96}" destId="{25B85B47-B55F-40A6-95E0-5ED6A9B870BF}" srcOrd="0" destOrd="0" presId="urn:microsoft.com/office/officeart/2005/8/layout/vList2"/>
    <dgm:cxn modelId="{F47B8026-3A9A-40F3-B4A8-FCC0DCA6A730}" srcId="{A6AD3BAA-9012-48AF-8113-54AD8DB43514}" destId="{FE0B8CEE-7931-4C6C-ABAD-786E9B835F96}" srcOrd="2" destOrd="0" parTransId="{7E84AF53-2FA2-4DF4-96A1-DC3CD900E0A3}" sibTransId="{1FA52AE0-DFB7-42CE-A86F-60A71B16BDF1}"/>
    <dgm:cxn modelId="{A51E0052-BB92-49BA-A178-3133DF96BDEE}" srcId="{A6AD3BAA-9012-48AF-8113-54AD8DB43514}" destId="{ED717D3C-12D7-4C82-9A24-C9144B86E759}" srcOrd="1" destOrd="0" parTransId="{A96E09E7-A8B9-4432-8311-9A7485920441}" sibTransId="{4ACC2CA2-E383-4FF3-BCA3-C6A799261913}"/>
    <dgm:cxn modelId="{88FAC0B3-A8C1-4F01-931D-67EAF9ED362F}" type="presOf" srcId="{ED717D3C-12D7-4C82-9A24-C9144B86E759}" destId="{0BD9CFF3-BD5C-4496-A5C0-71614AF6C6BB}" srcOrd="0" destOrd="0" presId="urn:microsoft.com/office/officeart/2005/8/layout/vList2"/>
    <dgm:cxn modelId="{51DEBEFE-F987-453C-9C2A-24456A2F4856}" type="presOf" srcId="{09FEEF98-66D8-4266-9535-59667BCA2E50}" destId="{D7A831F6-224E-4255-B33E-DD2359E3B625}" srcOrd="0" destOrd="0" presId="urn:microsoft.com/office/officeart/2005/8/layout/vList2"/>
    <dgm:cxn modelId="{7DE554C6-DACD-4CF6-85C8-F87EC223EA9B}" type="presParOf" srcId="{E31A7A90-9CD5-4F7D-BB1D-2BA0EB5BD2C5}" destId="{D7A831F6-224E-4255-B33E-DD2359E3B625}" srcOrd="0" destOrd="0" presId="urn:microsoft.com/office/officeart/2005/8/layout/vList2"/>
    <dgm:cxn modelId="{F2DE2860-F738-4571-9B6A-78A50010E5A5}" type="presParOf" srcId="{E31A7A90-9CD5-4F7D-BB1D-2BA0EB5BD2C5}" destId="{FBF90EA1-6824-4341-A626-EC96D220F96E}" srcOrd="1" destOrd="0" presId="urn:microsoft.com/office/officeart/2005/8/layout/vList2"/>
    <dgm:cxn modelId="{AF81DC0C-B23B-4B94-A898-BBD622A6902D}" type="presParOf" srcId="{E31A7A90-9CD5-4F7D-BB1D-2BA0EB5BD2C5}" destId="{0BD9CFF3-BD5C-4496-A5C0-71614AF6C6BB}" srcOrd="2" destOrd="0" presId="urn:microsoft.com/office/officeart/2005/8/layout/vList2"/>
    <dgm:cxn modelId="{1C0C5C87-91EB-4FE0-A562-5EABA00DBDBA}" type="presParOf" srcId="{E31A7A90-9CD5-4F7D-BB1D-2BA0EB5BD2C5}" destId="{464742A5-F16D-480B-AB99-23EA79FE0EF8}" srcOrd="3" destOrd="0" presId="urn:microsoft.com/office/officeart/2005/8/layout/vList2"/>
    <dgm:cxn modelId="{6DCE8DBC-4922-458B-947D-9D4C6086E050}"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bg1">
            <a:lumMod val="65000"/>
          </a:schemeClr>
        </a:solidFill>
      </dgm:spPr>
      <dgm:t>
        <a:bodyPr/>
        <a:lstStyle/>
        <a:p>
          <a:r>
            <a:rPr lang="en-US" altLang="zh-CN" dirty="0"/>
            <a:t>2.</a:t>
          </a:r>
          <a:r>
            <a:rPr lang="zh-CN" altLang="en-US" dirty="0"/>
            <a:t>最新工作进展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1">
            <a:lumMod val="65000"/>
          </a:schemeClr>
        </a:solidFill>
      </dgm:spPr>
      <dgm:t>
        <a:bodyPr/>
        <a:lstStyle/>
        <a:p>
          <a:r>
            <a:rPr lang="en-US" altLang="zh-CN" dirty="0"/>
            <a:t>3.</a:t>
          </a:r>
          <a:r>
            <a:rPr lang="zh-CN" altLang="en-US" dirty="0"/>
            <a:t>未来工作</a:t>
          </a:r>
          <a:r>
            <a:rPr lang="zh-Hans" altLang="en-US" b="0" dirty="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pt>
  </dgm:ptLst>
  <dgm:cxnLst>
    <dgm:cxn modelId="{F0835E1B-2744-471F-A7E0-D375508D0963}" srcId="{A6AD3BAA-9012-48AF-8113-54AD8DB43514}" destId="{09FEEF98-66D8-4266-9535-59667BCA2E50}" srcOrd="0" destOrd="0" parTransId="{35E14190-AB40-4262-B0CF-E04C6237AF31}" sibTransId="{966F489E-DF38-4411-A6CE-B582D9B78FDA}"/>
    <dgm:cxn modelId="{8FA1E121-E0BB-4C7C-B3F7-9C7BDEC91ED0}" type="presOf" srcId="{A6AD3BAA-9012-48AF-8113-54AD8DB43514}" destId="{E31A7A90-9CD5-4F7D-BB1D-2BA0EB5BD2C5}" srcOrd="0" destOrd="0" presId="urn:microsoft.com/office/officeart/2005/8/layout/vList2"/>
    <dgm:cxn modelId="{F47B8026-3A9A-40F3-B4A8-FCC0DCA6A730}" srcId="{A6AD3BAA-9012-48AF-8113-54AD8DB43514}" destId="{FE0B8CEE-7931-4C6C-ABAD-786E9B835F96}" srcOrd="2" destOrd="0" parTransId="{7E84AF53-2FA2-4DF4-96A1-DC3CD900E0A3}" sibTransId="{1FA52AE0-DFB7-42CE-A86F-60A71B16BDF1}"/>
    <dgm:cxn modelId="{3E26E228-74FB-45B4-83AA-5C475A38C449}" type="presOf" srcId="{ED717D3C-12D7-4C82-9A24-C9144B86E759}" destId="{0BD9CFF3-BD5C-4496-A5C0-71614AF6C6BB}"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6A8094D7-980A-448F-80B7-CE69A68E13E7}" type="presOf" srcId="{09FEEF98-66D8-4266-9535-59667BCA2E50}" destId="{D7A831F6-224E-4255-B33E-DD2359E3B625}" srcOrd="0" destOrd="0" presId="urn:microsoft.com/office/officeart/2005/8/layout/vList2"/>
    <dgm:cxn modelId="{14560BD8-FEB6-4AC3-8464-ADA742CCF85A}" type="presOf" srcId="{FE0B8CEE-7931-4C6C-ABAD-786E9B835F96}" destId="{25B85B47-B55F-40A6-95E0-5ED6A9B870BF}" srcOrd="0" destOrd="0" presId="urn:microsoft.com/office/officeart/2005/8/layout/vList2"/>
    <dgm:cxn modelId="{015AB0AF-1141-468F-A354-38E007935BA8}" type="presParOf" srcId="{E31A7A90-9CD5-4F7D-BB1D-2BA0EB5BD2C5}" destId="{D7A831F6-224E-4255-B33E-DD2359E3B625}" srcOrd="0" destOrd="0" presId="urn:microsoft.com/office/officeart/2005/8/layout/vList2"/>
    <dgm:cxn modelId="{9455221E-7F67-4245-B125-FDB600A7CEB3}" type="presParOf" srcId="{E31A7A90-9CD5-4F7D-BB1D-2BA0EB5BD2C5}" destId="{FBF90EA1-6824-4341-A626-EC96D220F96E}" srcOrd="1" destOrd="0" presId="urn:microsoft.com/office/officeart/2005/8/layout/vList2"/>
    <dgm:cxn modelId="{6B196358-F4A1-43CD-B158-84D08635275D}" type="presParOf" srcId="{E31A7A90-9CD5-4F7D-BB1D-2BA0EB5BD2C5}" destId="{0BD9CFF3-BD5C-4496-A5C0-71614AF6C6BB}" srcOrd="2" destOrd="0" presId="urn:microsoft.com/office/officeart/2005/8/layout/vList2"/>
    <dgm:cxn modelId="{DE34327E-2991-459A-B3BB-B6EEBAD25954}" type="presParOf" srcId="{E31A7A90-9CD5-4F7D-BB1D-2BA0EB5BD2C5}" destId="{464742A5-F16D-480B-AB99-23EA79FE0EF8}" srcOrd="3" destOrd="0" presId="urn:microsoft.com/office/officeart/2005/8/layout/vList2"/>
    <dgm:cxn modelId="{5434146B-E63A-457F-950A-94DB3B3F069E}"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85F9E0F-E618-4643-AECB-BCF36461051E}" type="doc">
      <dgm:prSet loTypeId="urn:microsoft.com/office/officeart/2005/8/layout/gear1" loCatId="process" qsTypeId="urn:microsoft.com/office/officeart/2005/8/quickstyle/simple1" qsCatId="simple" csTypeId="urn:microsoft.com/office/officeart/2005/8/colors/colorful3" csCatId="colorful" phldr="1"/>
      <dgm:spPr/>
    </dgm:pt>
    <dgm:pt modelId="{41C83811-C3C0-4CEA-82D8-A14FBD6B16FC}">
      <dgm:prSet phldrT="[文本]" custT="1"/>
      <dgm:spPr/>
      <dgm:t>
        <a:bodyPr/>
        <a:lstStyle/>
        <a:p>
          <a:r>
            <a:rPr lang="zh-CN" altLang="en-US" sz="1400" b="1" dirty="0">
              <a:solidFill>
                <a:schemeClr val="tx1"/>
              </a:solidFill>
            </a:rPr>
            <a:t>分类</a:t>
          </a:r>
        </a:p>
      </dgm:t>
    </dgm:pt>
    <dgm:pt modelId="{C2345A95-3998-453D-BA8C-E0D34EB02FA6}" type="parTrans" cxnId="{EDAAC137-0A3B-41A5-8CAB-BF162AFA571B}">
      <dgm:prSet/>
      <dgm:spPr/>
      <dgm:t>
        <a:bodyPr/>
        <a:lstStyle/>
        <a:p>
          <a:endParaRPr lang="zh-CN" altLang="en-US" sz="2000" b="1">
            <a:solidFill>
              <a:schemeClr val="tx1"/>
            </a:solidFill>
          </a:endParaRPr>
        </a:p>
      </dgm:t>
    </dgm:pt>
    <dgm:pt modelId="{F968813E-0999-4A6F-9DAC-2CF09270E68F}" type="sibTrans" cxnId="{EDAAC137-0A3B-41A5-8CAB-BF162AFA571B}">
      <dgm:prSet/>
      <dgm:spPr/>
      <dgm:t>
        <a:bodyPr/>
        <a:lstStyle/>
        <a:p>
          <a:endParaRPr lang="zh-CN" altLang="en-US" sz="2000" b="1">
            <a:solidFill>
              <a:schemeClr val="tx1"/>
            </a:solidFill>
          </a:endParaRPr>
        </a:p>
      </dgm:t>
    </dgm:pt>
    <dgm:pt modelId="{BE2B6936-B5D2-AB4B-BFB1-E4A553A95F4A}">
      <dgm:prSet phldrT="[文本]" custT="1"/>
      <dgm:spPr/>
      <dgm:t>
        <a:bodyPr/>
        <a:lstStyle/>
        <a:p>
          <a:r>
            <a:rPr lang="zh-CN" altLang="en-US" sz="1400" b="1" dirty="0">
              <a:solidFill>
                <a:schemeClr val="tx1"/>
              </a:solidFill>
            </a:rPr>
            <a:t>特征</a:t>
          </a:r>
          <a:endParaRPr lang="en-US" altLang="zh-CN" sz="1400" b="1" dirty="0">
            <a:solidFill>
              <a:schemeClr val="tx1"/>
            </a:solidFill>
          </a:endParaRPr>
        </a:p>
        <a:p>
          <a:r>
            <a:rPr lang="zh-CN" altLang="en-US" sz="1400" b="1" dirty="0">
              <a:solidFill>
                <a:schemeClr val="tx1"/>
              </a:solidFill>
            </a:rPr>
            <a:t>分析</a:t>
          </a:r>
        </a:p>
      </dgm:t>
    </dgm:pt>
    <dgm:pt modelId="{C38BA1AE-5D0C-A540-B85E-329A3901B147}" type="parTrans" cxnId="{CC69C4B2-3EE3-A243-B22F-FA2CB29E71D8}">
      <dgm:prSet/>
      <dgm:spPr/>
      <dgm:t>
        <a:bodyPr/>
        <a:lstStyle/>
        <a:p>
          <a:endParaRPr lang="zh-CN" altLang="en-US"/>
        </a:p>
      </dgm:t>
    </dgm:pt>
    <dgm:pt modelId="{FCEA5914-0113-444D-AEEE-1BB9D4C66AA8}" type="sibTrans" cxnId="{CC69C4B2-3EE3-A243-B22F-FA2CB29E71D8}">
      <dgm:prSet/>
      <dgm:spPr/>
      <dgm:t>
        <a:bodyPr/>
        <a:lstStyle/>
        <a:p>
          <a:endParaRPr lang="zh-CN" altLang="en-US"/>
        </a:p>
      </dgm:t>
    </dgm:pt>
    <dgm:pt modelId="{4ADAC7C8-940D-AF42-B8F9-311175305DDB}">
      <dgm:prSet phldrT="[文本]" custT="1"/>
      <dgm:spPr/>
      <dgm:t>
        <a:bodyPr/>
        <a:lstStyle/>
        <a:p>
          <a:r>
            <a:rPr lang="zh-CN" altLang="en-US" sz="1400" b="1" dirty="0">
              <a:solidFill>
                <a:schemeClr val="tx1"/>
              </a:solidFill>
            </a:rPr>
            <a:t>回归</a:t>
          </a:r>
        </a:p>
      </dgm:t>
    </dgm:pt>
    <dgm:pt modelId="{ABC5C441-3F70-0E46-AF4F-49686DDCAA53}" type="parTrans" cxnId="{4100471A-22C3-4341-9B36-C89881B3D561}">
      <dgm:prSet/>
      <dgm:spPr/>
      <dgm:t>
        <a:bodyPr/>
        <a:lstStyle/>
        <a:p>
          <a:endParaRPr lang="zh-CN" altLang="en-US"/>
        </a:p>
      </dgm:t>
    </dgm:pt>
    <dgm:pt modelId="{72D08B61-4132-A34C-8157-06CE56B74EDD}" type="sibTrans" cxnId="{4100471A-22C3-4341-9B36-C89881B3D561}">
      <dgm:prSet/>
      <dgm:spPr/>
      <dgm:t>
        <a:bodyPr/>
        <a:lstStyle/>
        <a:p>
          <a:endParaRPr lang="zh-CN" altLang="en-US"/>
        </a:p>
      </dgm:t>
    </dgm:pt>
    <dgm:pt modelId="{4BFAE43C-6012-48BC-B2D6-63FA754D91A4}" type="pres">
      <dgm:prSet presAssocID="{B85F9E0F-E618-4643-AECB-BCF36461051E}" presName="composite" presStyleCnt="0">
        <dgm:presLayoutVars>
          <dgm:chMax val="3"/>
          <dgm:animLvl val="lvl"/>
          <dgm:resizeHandles val="exact"/>
        </dgm:presLayoutVars>
      </dgm:prSet>
      <dgm:spPr/>
    </dgm:pt>
    <dgm:pt modelId="{81B153B2-F09D-8F4A-B6EE-6BDBB364FF62}" type="pres">
      <dgm:prSet presAssocID="{BE2B6936-B5D2-AB4B-BFB1-E4A553A95F4A}" presName="gear1" presStyleLbl="node1" presStyleIdx="0" presStyleCnt="3">
        <dgm:presLayoutVars>
          <dgm:chMax val="1"/>
          <dgm:bulletEnabled val="1"/>
        </dgm:presLayoutVars>
      </dgm:prSet>
      <dgm:spPr/>
    </dgm:pt>
    <dgm:pt modelId="{D541945C-323C-8B4C-AC9E-5C1CAE81E9E8}" type="pres">
      <dgm:prSet presAssocID="{BE2B6936-B5D2-AB4B-BFB1-E4A553A95F4A}" presName="gear1srcNode" presStyleLbl="node1" presStyleIdx="0" presStyleCnt="3"/>
      <dgm:spPr/>
    </dgm:pt>
    <dgm:pt modelId="{E85B4980-63A7-7144-BAB3-9E695BA221AC}" type="pres">
      <dgm:prSet presAssocID="{BE2B6936-B5D2-AB4B-BFB1-E4A553A95F4A}" presName="gear1dstNode" presStyleLbl="node1" presStyleIdx="0" presStyleCnt="3"/>
      <dgm:spPr/>
    </dgm:pt>
    <dgm:pt modelId="{17EB5C76-4F52-9746-A49B-9AB460D6016F}" type="pres">
      <dgm:prSet presAssocID="{41C83811-C3C0-4CEA-82D8-A14FBD6B16FC}" presName="gear2" presStyleLbl="node1" presStyleIdx="1" presStyleCnt="3">
        <dgm:presLayoutVars>
          <dgm:chMax val="1"/>
          <dgm:bulletEnabled val="1"/>
        </dgm:presLayoutVars>
      </dgm:prSet>
      <dgm:spPr/>
    </dgm:pt>
    <dgm:pt modelId="{2998BDB9-39FE-9145-80C4-E3F7CBE99DE4}" type="pres">
      <dgm:prSet presAssocID="{41C83811-C3C0-4CEA-82D8-A14FBD6B16FC}" presName="gear2srcNode" presStyleLbl="node1" presStyleIdx="1" presStyleCnt="3"/>
      <dgm:spPr/>
    </dgm:pt>
    <dgm:pt modelId="{137CB7A5-D548-BE47-8F77-80C1881BB4AE}" type="pres">
      <dgm:prSet presAssocID="{41C83811-C3C0-4CEA-82D8-A14FBD6B16FC}" presName="gear2dstNode" presStyleLbl="node1" presStyleIdx="1" presStyleCnt="3"/>
      <dgm:spPr/>
    </dgm:pt>
    <dgm:pt modelId="{575F483A-F8C7-0049-9D8C-95198D5F1658}" type="pres">
      <dgm:prSet presAssocID="{4ADAC7C8-940D-AF42-B8F9-311175305DDB}" presName="gear3" presStyleLbl="node1" presStyleIdx="2" presStyleCnt="3"/>
      <dgm:spPr/>
    </dgm:pt>
    <dgm:pt modelId="{D8AA2F1C-6810-5248-A32E-FEBA20441625}" type="pres">
      <dgm:prSet presAssocID="{4ADAC7C8-940D-AF42-B8F9-311175305DDB}" presName="gear3tx" presStyleLbl="node1" presStyleIdx="2" presStyleCnt="3">
        <dgm:presLayoutVars>
          <dgm:chMax val="1"/>
          <dgm:bulletEnabled val="1"/>
        </dgm:presLayoutVars>
      </dgm:prSet>
      <dgm:spPr/>
    </dgm:pt>
    <dgm:pt modelId="{D7FEFDD2-8E9D-434D-997B-4728A4D79591}" type="pres">
      <dgm:prSet presAssocID="{4ADAC7C8-940D-AF42-B8F9-311175305DDB}" presName="gear3srcNode" presStyleLbl="node1" presStyleIdx="2" presStyleCnt="3"/>
      <dgm:spPr/>
    </dgm:pt>
    <dgm:pt modelId="{D4725134-60B4-5744-BF2B-C3605A27991F}" type="pres">
      <dgm:prSet presAssocID="{4ADAC7C8-940D-AF42-B8F9-311175305DDB}" presName="gear3dstNode" presStyleLbl="node1" presStyleIdx="2" presStyleCnt="3"/>
      <dgm:spPr/>
    </dgm:pt>
    <dgm:pt modelId="{8232B089-63C5-AB4B-BA0A-0A547FF2C331}" type="pres">
      <dgm:prSet presAssocID="{FCEA5914-0113-444D-AEEE-1BB9D4C66AA8}" presName="connector1" presStyleLbl="sibTrans2D1" presStyleIdx="0" presStyleCnt="3"/>
      <dgm:spPr/>
    </dgm:pt>
    <dgm:pt modelId="{84D97B48-8C9B-624A-B709-3E1223F26B56}" type="pres">
      <dgm:prSet presAssocID="{F968813E-0999-4A6F-9DAC-2CF09270E68F}" presName="connector2" presStyleLbl="sibTrans2D1" presStyleIdx="1" presStyleCnt="3"/>
      <dgm:spPr/>
    </dgm:pt>
    <dgm:pt modelId="{68653D63-EF3C-2846-827E-FED255DF9D22}" type="pres">
      <dgm:prSet presAssocID="{72D08B61-4132-A34C-8157-06CE56B74EDD}" presName="connector3" presStyleLbl="sibTrans2D1" presStyleIdx="2" presStyleCnt="3"/>
      <dgm:spPr/>
    </dgm:pt>
  </dgm:ptLst>
  <dgm:cxnLst>
    <dgm:cxn modelId="{F182D501-B2B7-2946-9EED-47E84D77A8B0}" type="presOf" srcId="{4ADAC7C8-940D-AF42-B8F9-311175305DDB}" destId="{575F483A-F8C7-0049-9D8C-95198D5F1658}" srcOrd="0" destOrd="0" presId="urn:microsoft.com/office/officeart/2005/8/layout/gear1"/>
    <dgm:cxn modelId="{3EF2460A-F274-B347-8FD3-30ECB71E72F6}" type="presOf" srcId="{41C83811-C3C0-4CEA-82D8-A14FBD6B16FC}" destId="{17EB5C76-4F52-9746-A49B-9AB460D6016F}" srcOrd="0" destOrd="0" presId="urn:microsoft.com/office/officeart/2005/8/layout/gear1"/>
    <dgm:cxn modelId="{4100471A-22C3-4341-9B36-C89881B3D561}" srcId="{B85F9E0F-E618-4643-AECB-BCF36461051E}" destId="{4ADAC7C8-940D-AF42-B8F9-311175305DDB}" srcOrd="2" destOrd="0" parTransId="{ABC5C441-3F70-0E46-AF4F-49686DDCAA53}" sibTransId="{72D08B61-4132-A34C-8157-06CE56B74EDD}"/>
    <dgm:cxn modelId="{EDAAC137-0A3B-41A5-8CAB-BF162AFA571B}" srcId="{B85F9E0F-E618-4643-AECB-BCF36461051E}" destId="{41C83811-C3C0-4CEA-82D8-A14FBD6B16FC}" srcOrd="1" destOrd="0" parTransId="{C2345A95-3998-453D-BA8C-E0D34EB02FA6}" sibTransId="{F968813E-0999-4A6F-9DAC-2CF09270E68F}"/>
    <dgm:cxn modelId="{3250E864-5765-5448-88D7-F4C9E0921CBB}" type="presOf" srcId="{FCEA5914-0113-444D-AEEE-1BB9D4C66AA8}" destId="{8232B089-63C5-AB4B-BA0A-0A547FF2C331}" srcOrd="0" destOrd="0" presId="urn:microsoft.com/office/officeart/2005/8/layout/gear1"/>
    <dgm:cxn modelId="{3238C665-80E9-5543-9416-A884E5866141}" type="presOf" srcId="{BE2B6936-B5D2-AB4B-BFB1-E4A553A95F4A}" destId="{E85B4980-63A7-7144-BAB3-9E695BA221AC}" srcOrd="2" destOrd="0" presId="urn:microsoft.com/office/officeart/2005/8/layout/gear1"/>
    <dgm:cxn modelId="{C883D268-80DB-7346-A66C-428E2543D9B6}" type="presOf" srcId="{72D08B61-4132-A34C-8157-06CE56B74EDD}" destId="{68653D63-EF3C-2846-827E-FED255DF9D22}" srcOrd="0" destOrd="0" presId="urn:microsoft.com/office/officeart/2005/8/layout/gear1"/>
    <dgm:cxn modelId="{D227E253-C9D1-AA4C-BA68-DF9020E5B903}" type="presOf" srcId="{BE2B6936-B5D2-AB4B-BFB1-E4A553A95F4A}" destId="{D541945C-323C-8B4C-AC9E-5C1CAE81E9E8}" srcOrd="1" destOrd="0" presId="urn:microsoft.com/office/officeart/2005/8/layout/gear1"/>
    <dgm:cxn modelId="{53A9E456-288D-45A3-B83A-1A21C15912A3}" type="presOf" srcId="{B85F9E0F-E618-4643-AECB-BCF36461051E}" destId="{4BFAE43C-6012-48BC-B2D6-63FA754D91A4}" srcOrd="0" destOrd="0" presId="urn:microsoft.com/office/officeart/2005/8/layout/gear1"/>
    <dgm:cxn modelId="{53E814A1-2656-D942-A530-E12DEE6BB7FF}" type="presOf" srcId="{4ADAC7C8-940D-AF42-B8F9-311175305DDB}" destId="{D8AA2F1C-6810-5248-A32E-FEBA20441625}" srcOrd="1" destOrd="0" presId="urn:microsoft.com/office/officeart/2005/8/layout/gear1"/>
    <dgm:cxn modelId="{E0BC2FA2-0D28-DB44-B960-2535DC197825}" type="presOf" srcId="{4ADAC7C8-940D-AF42-B8F9-311175305DDB}" destId="{D7FEFDD2-8E9D-434D-997B-4728A4D79591}" srcOrd="2" destOrd="0" presId="urn:microsoft.com/office/officeart/2005/8/layout/gear1"/>
    <dgm:cxn modelId="{CC69C4B2-3EE3-A243-B22F-FA2CB29E71D8}" srcId="{B85F9E0F-E618-4643-AECB-BCF36461051E}" destId="{BE2B6936-B5D2-AB4B-BFB1-E4A553A95F4A}" srcOrd="0" destOrd="0" parTransId="{C38BA1AE-5D0C-A540-B85E-329A3901B147}" sibTransId="{FCEA5914-0113-444D-AEEE-1BB9D4C66AA8}"/>
    <dgm:cxn modelId="{E84392C1-23CC-2F46-B910-5358715BB5EC}" type="presOf" srcId="{41C83811-C3C0-4CEA-82D8-A14FBD6B16FC}" destId="{2998BDB9-39FE-9145-80C4-E3F7CBE99DE4}" srcOrd="1" destOrd="0" presId="urn:microsoft.com/office/officeart/2005/8/layout/gear1"/>
    <dgm:cxn modelId="{6A0288CF-2F25-C345-9461-7195B63C341E}" type="presOf" srcId="{BE2B6936-B5D2-AB4B-BFB1-E4A553A95F4A}" destId="{81B153B2-F09D-8F4A-B6EE-6BDBB364FF62}" srcOrd="0" destOrd="0" presId="urn:microsoft.com/office/officeart/2005/8/layout/gear1"/>
    <dgm:cxn modelId="{7CCAC3D2-B1C1-664C-86B1-E1442EE39DF1}" type="presOf" srcId="{41C83811-C3C0-4CEA-82D8-A14FBD6B16FC}" destId="{137CB7A5-D548-BE47-8F77-80C1881BB4AE}" srcOrd="2" destOrd="0" presId="urn:microsoft.com/office/officeart/2005/8/layout/gear1"/>
    <dgm:cxn modelId="{7CEFD0D2-B9DE-F544-AC40-1A25D87ACB37}" type="presOf" srcId="{F968813E-0999-4A6F-9DAC-2CF09270E68F}" destId="{84D97B48-8C9B-624A-B709-3E1223F26B56}" srcOrd="0" destOrd="0" presId="urn:microsoft.com/office/officeart/2005/8/layout/gear1"/>
    <dgm:cxn modelId="{1CC23EE2-E71E-EF42-A774-FA73CB0739F1}" type="presOf" srcId="{4ADAC7C8-940D-AF42-B8F9-311175305DDB}" destId="{D4725134-60B4-5744-BF2B-C3605A27991F}" srcOrd="3" destOrd="0" presId="urn:microsoft.com/office/officeart/2005/8/layout/gear1"/>
    <dgm:cxn modelId="{479D9A56-4D43-CA48-8EC0-423BFCF6E318}" type="presParOf" srcId="{4BFAE43C-6012-48BC-B2D6-63FA754D91A4}" destId="{81B153B2-F09D-8F4A-B6EE-6BDBB364FF62}" srcOrd="0" destOrd="0" presId="urn:microsoft.com/office/officeart/2005/8/layout/gear1"/>
    <dgm:cxn modelId="{A6619AF1-9190-EA4F-8280-24EF154B2291}" type="presParOf" srcId="{4BFAE43C-6012-48BC-B2D6-63FA754D91A4}" destId="{D541945C-323C-8B4C-AC9E-5C1CAE81E9E8}" srcOrd="1" destOrd="0" presId="urn:microsoft.com/office/officeart/2005/8/layout/gear1"/>
    <dgm:cxn modelId="{FF030722-1EAF-8B4E-98F1-C44059F01759}" type="presParOf" srcId="{4BFAE43C-6012-48BC-B2D6-63FA754D91A4}" destId="{E85B4980-63A7-7144-BAB3-9E695BA221AC}" srcOrd="2" destOrd="0" presId="urn:microsoft.com/office/officeart/2005/8/layout/gear1"/>
    <dgm:cxn modelId="{EF343A47-E9CC-E54E-AC62-0D25D602B89A}" type="presParOf" srcId="{4BFAE43C-6012-48BC-B2D6-63FA754D91A4}" destId="{17EB5C76-4F52-9746-A49B-9AB460D6016F}" srcOrd="3" destOrd="0" presId="urn:microsoft.com/office/officeart/2005/8/layout/gear1"/>
    <dgm:cxn modelId="{5DDA1A81-163A-7043-BFA7-21BF1826D4BF}" type="presParOf" srcId="{4BFAE43C-6012-48BC-B2D6-63FA754D91A4}" destId="{2998BDB9-39FE-9145-80C4-E3F7CBE99DE4}" srcOrd="4" destOrd="0" presId="urn:microsoft.com/office/officeart/2005/8/layout/gear1"/>
    <dgm:cxn modelId="{6EE26EE9-5883-3145-9082-89069FF07C51}" type="presParOf" srcId="{4BFAE43C-6012-48BC-B2D6-63FA754D91A4}" destId="{137CB7A5-D548-BE47-8F77-80C1881BB4AE}" srcOrd="5" destOrd="0" presId="urn:microsoft.com/office/officeart/2005/8/layout/gear1"/>
    <dgm:cxn modelId="{907A18F4-C3A2-5741-9D47-4FC6A2178D2D}" type="presParOf" srcId="{4BFAE43C-6012-48BC-B2D6-63FA754D91A4}" destId="{575F483A-F8C7-0049-9D8C-95198D5F1658}" srcOrd="6" destOrd="0" presId="urn:microsoft.com/office/officeart/2005/8/layout/gear1"/>
    <dgm:cxn modelId="{C0A2BE2A-9F8D-3B4B-90E3-729BA81F85DA}" type="presParOf" srcId="{4BFAE43C-6012-48BC-B2D6-63FA754D91A4}" destId="{D8AA2F1C-6810-5248-A32E-FEBA20441625}" srcOrd="7" destOrd="0" presId="urn:microsoft.com/office/officeart/2005/8/layout/gear1"/>
    <dgm:cxn modelId="{24F04F63-4BA9-4F46-9AE3-0756CB91A123}" type="presParOf" srcId="{4BFAE43C-6012-48BC-B2D6-63FA754D91A4}" destId="{D7FEFDD2-8E9D-434D-997B-4728A4D79591}" srcOrd="8" destOrd="0" presId="urn:microsoft.com/office/officeart/2005/8/layout/gear1"/>
    <dgm:cxn modelId="{DE4E773A-97F8-8F4E-85C2-CA1BA3F6F660}" type="presParOf" srcId="{4BFAE43C-6012-48BC-B2D6-63FA754D91A4}" destId="{D4725134-60B4-5744-BF2B-C3605A27991F}" srcOrd="9" destOrd="0" presId="urn:microsoft.com/office/officeart/2005/8/layout/gear1"/>
    <dgm:cxn modelId="{A6971357-1541-5344-8EC5-80955875A932}" type="presParOf" srcId="{4BFAE43C-6012-48BC-B2D6-63FA754D91A4}" destId="{8232B089-63C5-AB4B-BA0A-0A547FF2C331}" srcOrd="10" destOrd="0" presId="urn:microsoft.com/office/officeart/2005/8/layout/gear1"/>
    <dgm:cxn modelId="{5A37A0A0-B550-D048-8D67-F59C946758F5}" type="presParOf" srcId="{4BFAE43C-6012-48BC-B2D6-63FA754D91A4}" destId="{84D97B48-8C9B-624A-B709-3E1223F26B56}" srcOrd="11" destOrd="0" presId="urn:microsoft.com/office/officeart/2005/8/layout/gear1"/>
    <dgm:cxn modelId="{9A496BEF-DCC7-4D4E-9B8B-8F20CCD5D9FF}" type="presParOf" srcId="{4BFAE43C-6012-48BC-B2D6-63FA754D91A4}" destId="{68653D63-EF3C-2846-827E-FED255DF9D22}"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A19D29C-4165-4A91-A180-9A4F75D3272D}" type="doc">
      <dgm:prSet loTypeId="urn:microsoft.com/office/officeart/2009/layout/CircleArrowProcess" loCatId="process" qsTypeId="urn:microsoft.com/office/officeart/2005/8/quickstyle/simple1" qsCatId="simple" csTypeId="urn:microsoft.com/office/officeart/2005/8/colors/colorful1" csCatId="colorful" phldr="1"/>
      <dgm:spPr/>
      <dgm:t>
        <a:bodyPr/>
        <a:lstStyle/>
        <a:p>
          <a:endParaRPr lang="zh-CN" altLang="en-US"/>
        </a:p>
      </dgm:t>
    </dgm:pt>
    <dgm:pt modelId="{C2298E9D-ACA0-42A5-B1F7-F9FC3D6D821C}">
      <dgm:prSet phldrT="[文本]" custT="1"/>
      <dgm:spPr/>
      <dgm:t>
        <a:bodyPr/>
        <a:lstStyle/>
        <a:p>
          <a:r>
            <a:rPr lang="zh-CN" altLang="en-US" sz="1400" b="1" dirty="0">
              <a:solidFill>
                <a:schemeClr val="tx1"/>
              </a:solidFill>
            </a:rPr>
            <a:t>蠕变性能预测</a:t>
          </a:r>
        </a:p>
      </dgm:t>
    </dgm:pt>
    <dgm:pt modelId="{E754D21C-35FA-42D0-B869-66BA9EE2CB2B}" type="parTrans" cxnId="{40DB7197-A048-40D9-9F51-EAFB8121CE9A}">
      <dgm:prSet/>
      <dgm:spPr/>
      <dgm:t>
        <a:bodyPr/>
        <a:lstStyle/>
        <a:p>
          <a:endParaRPr lang="zh-CN" altLang="en-US" sz="2000" b="1">
            <a:solidFill>
              <a:schemeClr val="tx1"/>
            </a:solidFill>
          </a:endParaRPr>
        </a:p>
      </dgm:t>
    </dgm:pt>
    <dgm:pt modelId="{EDF7C5C5-AEEA-4F71-B22E-E7B67A389D0D}" type="sibTrans" cxnId="{40DB7197-A048-40D9-9F51-EAFB8121CE9A}">
      <dgm:prSet/>
      <dgm:spPr/>
      <dgm:t>
        <a:bodyPr/>
        <a:lstStyle/>
        <a:p>
          <a:endParaRPr lang="zh-CN" altLang="en-US" sz="2000" b="1">
            <a:solidFill>
              <a:schemeClr val="tx1"/>
            </a:solidFill>
          </a:endParaRPr>
        </a:p>
      </dgm:t>
    </dgm:pt>
    <dgm:pt modelId="{925912E9-F66C-4ADA-A6F5-39E2BE251D94}">
      <dgm:prSet phldrT="[文本]" custT="1"/>
      <dgm:spPr/>
      <dgm:t>
        <a:bodyPr/>
        <a:lstStyle/>
        <a:p>
          <a:r>
            <a:rPr lang="zh-CN" altLang="en-US" sz="1400" b="1" dirty="0">
              <a:solidFill>
                <a:schemeClr val="tx1"/>
              </a:solidFill>
            </a:rPr>
            <a:t>其他</a:t>
          </a:r>
        </a:p>
      </dgm:t>
    </dgm:pt>
    <dgm:pt modelId="{1BABCCC4-FB65-48D8-98DE-281D516CF819}" type="parTrans" cxnId="{E6DCA57B-82E6-4C13-9EEE-031B4D2CF9E6}">
      <dgm:prSet/>
      <dgm:spPr/>
      <dgm:t>
        <a:bodyPr/>
        <a:lstStyle/>
        <a:p>
          <a:endParaRPr lang="zh-CN" altLang="en-US" sz="2000" b="1">
            <a:solidFill>
              <a:schemeClr val="tx1"/>
            </a:solidFill>
          </a:endParaRPr>
        </a:p>
      </dgm:t>
    </dgm:pt>
    <dgm:pt modelId="{9019D47E-06FB-46BA-950E-76EDAAFC2BCC}" type="sibTrans" cxnId="{E6DCA57B-82E6-4C13-9EEE-031B4D2CF9E6}">
      <dgm:prSet/>
      <dgm:spPr/>
      <dgm:t>
        <a:bodyPr/>
        <a:lstStyle/>
        <a:p>
          <a:endParaRPr lang="zh-CN" altLang="en-US" sz="2000" b="1">
            <a:solidFill>
              <a:schemeClr val="tx1"/>
            </a:solidFill>
          </a:endParaRPr>
        </a:p>
      </dgm:t>
    </dgm:pt>
    <dgm:pt modelId="{015F855F-40B3-419E-BA7E-CBD468C0FD13}" type="pres">
      <dgm:prSet presAssocID="{7A19D29C-4165-4A91-A180-9A4F75D3272D}" presName="Name0" presStyleCnt="0">
        <dgm:presLayoutVars>
          <dgm:chMax val="7"/>
          <dgm:chPref val="7"/>
          <dgm:dir/>
          <dgm:animLvl val="lvl"/>
        </dgm:presLayoutVars>
      </dgm:prSet>
      <dgm:spPr/>
    </dgm:pt>
    <dgm:pt modelId="{0D515EB3-A50B-4164-9C42-7D4092E485C2}" type="pres">
      <dgm:prSet presAssocID="{C2298E9D-ACA0-42A5-B1F7-F9FC3D6D821C}" presName="Accent1" presStyleCnt="0"/>
      <dgm:spPr/>
    </dgm:pt>
    <dgm:pt modelId="{B68C099D-F3C8-43AA-86E2-4EC78F70AE8F}" type="pres">
      <dgm:prSet presAssocID="{C2298E9D-ACA0-42A5-B1F7-F9FC3D6D821C}" presName="Accent" presStyleLbl="node1" presStyleIdx="0" presStyleCnt="2"/>
      <dgm:spPr/>
    </dgm:pt>
    <dgm:pt modelId="{C09DD702-C500-47BD-B181-07F3FC7F061A}" type="pres">
      <dgm:prSet presAssocID="{C2298E9D-ACA0-42A5-B1F7-F9FC3D6D821C}" presName="Parent1" presStyleLbl="revTx" presStyleIdx="0" presStyleCnt="2">
        <dgm:presLayoutVars>
          <dgm:chMax val="1"/>
          <dgm:chPref val="1"/>
          <dgm:bulletEnabled val="1"/>
        </dgm:presLayoutVars>
      </dgm:prSet>
      <dgm:spPr/>
    </dgm:pt>
    <dgm:pt modelId="{842D3DC2-9053-49A1-86F8-1C2043F5FDB5}" type="pres">
      <dgm:prSet presAssocID="{925912E9-F66C-4ADA-A6F5-39E2BE251D94}" presName="Accent2" presStyleCnt="0"/>
      <dgm:spPr/>
    </dgm:pt>
    <dgm:pt modelId="{C4595AA8-A958-4FCD-8A38-6C9234FAD484}" type="pres">
      <dgm:prSet presAssocID="{925912E9-F66C-4ADA-A6F5-39E2BE251D94}" presName="Accent" presStyleLbl="node1" presStyleIdx="1" presStyleCnt="2"/>
      <dgm:spPr/>
    </dgm:pt>
    <dgm:pt modelId="{7FA1D262-E1C0-4E2F-AB55-8767F4333F0A}" type="pres">
      <dgm:prSet presAssocID="{925912E9-F66C-4ADA-A6F5-39E2BE251D94}" presName="Parent2" presStyleLbl="revTx" presStyleIdx="1" presStyleCnt="2">
        <dgm:presLayoutVars>
          <dgm:chMax val="1"/>
          <dgm:chPref val="1"/>
          <dgm:bulletEnabled val="1"/>
        </dgm:presLayoutVars>
      </dgm:prSet>
      <dgm:spPr/>
    </dgm:pt>
  </dgm:ptLst>
  <dgm:cxnLst>
    <dgm:cxn modelId="{B2E35622-10DB-4569-8F76-5C948B901EA6}" type="presOf" srcId="{925912E9-F66C-4ADA-A6F5-39E2BE251D94}" destId="{7FA1D262-E1C0-4E2F-AB55-8767F4333F0A}" srcOrd="0" destOrd="0" presId="urn:microsoft.com/office/officeart/2009/layout/CircleArrowProcess"/>
    <dgm:cxn modelId="{F3A5033F-14AD-4E5B-9089-AD85B2E9D938}" type="presOf" srcId="{7A19D29C-4165-4A91-A180-9A4F75D3272D}" destId="{015F855F-40B3-419E-BA7E-CBD468C0FD13}" srcOrd="0" destOrd="0" presId="urn:microsoft.com/office/officeart/2009/layout/CircleArrowProcess"/>
    <dgm:cxn modelId="{1F222E5D-3BF7-42BA-B563-1A7C22991A7B}" type="presOf" srcId="{C2298E9D-ACA0-42A5-B1F7-F9FC3D6D821C}" destId="{C09DD702-C500-47BD-B181-07F3FC7F061A}" srcOrd="0" destOrd="0" presId="urn:microsoft.com/office/officeart/2009/layout/CircleArrowProcess"/>
    <dgm:cxn modelId="{E6DCA57B-82E6-4C13-9EEE-031B4D2CF9E6}" srcId="{7A19D29C-4165-4A91-A180-9A4F75D3272D}" destId="{925912E9-F66C-4ADA-A6F5-39E2BE251D94}" srcOrd="1" destOrd="0" parTransId="{1BABCCC4-FB65-48D8-98DE-281D516CF819}" sibTransId="{9019D47E-06FB-46BA-950E-76EDAAFC2BCC}"/>
    <dgm:cxn modelId="{40DB7197-A048-40D9-9F51-EAFB8121CE9A}" srcId="{7A19D29C-4165-4A91-A180-9A4F75D3272D}" destId="{C2298E9D-ACA0-42A5-B1F7-F9FC3D6D821C}" srcOrd="0" destOrd="0" parTransId="{E754D21C-35FA-42D0-B869-66BA9EE2CB2B}" sibTransId="{EDF7C5C5-AEEA-4F71-B22E-E7B67A389D0D}"/>
    <dgm:cxn modelId="{D4518FB8-3A60-4D63-B701-EB1BB315F5F6}" type="presParOf" srcId="{015F855F-40B3-419E-BA7E-CBD468C0FD13}" destId="{0D515EB3-A50B-4164-9C42-7D4092E485C2}" srcOrd="0" destOrd="0" presId="urn:microsoft.com/office/officeart/2009/layout/CircleArrowProcess"/>
    <dgm:cxn modelId="{DD32A6C9-911E-4642-AA30-C9C3F81BD6DE}" type="presParOf" srcId="{0D515EB3-A50B-4164-9C42-7D4092E485C2}" destId="{B68C099D-F3C8-43AA-86E2-4EC78F70AE8F}" srcOrd="0" destOrd="0" presId="urn:microsoft.com/office/officeart/2009/layout/CircleArrowProcess"/>
    <dgm:cxn modelId="{539E440C-ABB6-470C-AE06-8B08FF08BFC0}" type="presParOf" srcId="{015F855F-40B3-419E-BA7E-CBD468C0FD13}" destId="{C09DD702-C500-47BD-B181-07F3FC7F061A}" srcOrd="1" destOrd="0" presId="urn:microsoft.com/office/officeart/2009/layout/CircleArrowProcess"/>
    <dgm:cxn modelId="{FD8C7303-85FD-49F3-91D2-BACFFE734C01}" type="presParOf" srcId="{015F855F-40B3-419E-BA7E-CBD468C0FD13}" destId="{842D3DC2-9053-49A1-86F8-1C2043F5FDB5}" srcOrd="2" destOrd="0" presId="urn:microsoft.com/office/officeart/2009/layout/CircleArrowProcess"/>
    <dgm:cxn modelId="{82490FAC-CCFA-493F-B192-6A3B397DCD7B}" type="presParOf" srcId="{842D3DC2-9053-49A1-86F8-1C2043F5FDB5}" destId="{C4595AA8-A958-4FCD-8A38-6C9234FAD484}" srcOrd="0" destOrd="0" presId="urn:microsoft.com/office/officeart/2009/layout/CircleArrowProcess"/>
    <dgm:cxn modelId="{153924F4-C979-4114-9110-45CBC793FA99}" type="presParOf" srcId="{015F855F-40B3-419E-BA7E-CBD468C0FD13}" destId="{7FA1D262-E1C0-4E2F-AB55-8767F4333F0A}" srcOrd="3" destOrd="0" presId="urn:microsoft.com/office/officeart/2009/layout/CircleArrow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a:solidFill>
          <a:schemeClr val="bg1">
            <a:lumMod val="65000"/>
          </a:schemeClr>
        </a:solidFill>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accent3">
            <a:lumMod val="75000"/>
          </a:schemeClr>
        </a:solidFill>
      </dgm:spPr>
      <dgm:t>
        <a:bodyPr/>
        <a:lstStyle/>
        <a:p>
          <a:r>
            <a:rPr lang="en-US" altLang="zh-CN" dirty="0"/>
            <a:t>2.</a:t>
          </a:r>
          <a:r>
            <a:rPr lang="zh-CN" altLang="en-US" dirty="0"/>
            <a:t>最新工作进展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1">
            <a:lumMod val="65000"/>
          </a:schemeClr>
        </a:solidFill>
      </dgm:spPr>
      <dgm:t>
        <a:bodyPr/>
        <a:lstStyle/>
        <a:p>
          <a:r>
            <a:rPr lang="en-US" altLang="zh-CN" dirty="0"/>
            <a:t>3.</a:t>
          </a:r>
          <a:r>
            <a:rPr lang="zh-CN" altLang="en-US" dirty="0"/>
            <a:t>未来工作</a:t>
          </a:r>
          <a:r>
            <a:rPr lang="zh-Hans" altLang="en-US" b="0" dirty="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pt>
  </dgm:ptLst>
  <dgm:cxnLst>
    <dgm:cxn modelId="{F0835E1B-2744-471F-A7E0-D375508D0963}" srcId="{A6AD3BAA-9012-48AF-8113-54AD8DB43514}" destId="{09FEEF98-66D8-4266-9535-59667BCA2E50}" srcOrd="0" destOrd="0" parTransId="{35E14190-AB40-4262-B0CF-E04C6237AF31}" sibTransId="{966F489E-DF38-4411-A6CE-B582D9B78FDA}"/>
    <dgm:cxn modelId="{F47B8026-3A9A-40F3-B4A8-FCC0DCA6A730}" srcId="{A6AD3BAA-9012-48AF-8113-54AD8DB43514}" destId="{FE0B8CEE-7931-4C6C-ABAD-786E9B835F96}" srcOrd="2" destOrd="0" parTransId="{7E84AF53-2FA2-4DF4-96A1-DC3CD900E0A3}" sibTransId="{1FA52AE0-DFB7-42CE-A86F-60A71B16BDF1}"/>
    <dgm:cxn modelId="{A51E0052-BB92-49BA-A178-3133DF96BDEE}" srcId="{A6AD3BAA-9012-48AF-8113-54AD8DB43514}" destId="{ED717D3C-12D7-4C82-9A24-C9144B86E759}" srcOrd="1" destOrd="0" parTransId="{A96E09E7-A8B9-4432-8311-9A7485920441}" sibTransId="{4ACC2CA2-E383-4FF3-BCA3-C6A799261913}"/>
    <dgm:cxn modelId="{454A4552-C056-433D-998E-982B6328D1AD}" type="presOf" srcId="{09FEEF98-66D8-4266-9535-59667BCA2E50}" destId="{D7A831F6-224E-4255-B33E-DD2359E3B625}" srcOrd="0" destOrd="0" presId="urn:microsoft.com/office/officeart/2005/8/layout/vList2"/>
    <dgm:cxn modelId="{9F5D1B98-C132-4C88-9FB0-DB7D1FAD03D2}" type="presOf" srcId="{A6AD3BAA-9012-48AF-8113-54AD8DB43514}" destId="{E31A7A90-9CD5-4F7D-BB1D-2BA0EB5BD2C5}" srcOrd="0" destOrd="0" presId="urn:microsoft.com/office/officeart/2005/8/layout/vList2"/>
    <dgm:cxn modelId="{9CFF70E0-BE4E-4D5D-800E-78C4EA7C820B}" type="presOf" srcId="{FE0B8CEE-7931-4C6C-ABAD-786E9B835F96}" destId="{25B85B47-B55F-40A6-95E0-5ED6A9B870BF}" srcOrd="0" destOrd="0" presId="urn:microsoft.com/office/officeart/2005/8/layout/vList2"/>
    <dgm:cxn modelId="{B40EF9E1-F9FD-4D36-A1B2-8DF08C4D991F}" type="presOf" srcId="{ED717D3C-12D7-4C82-9A24-C9144B86E759}" destId="{0BD9CFF3-BD5C-4496-A5C0-71614AF6C6BB}" srcOrd="0" destOrd="0" presId="urn:microsoft.com/office/officeart/2005/8/layout/vList2"/>
    <dgm:cxn modelId="{3B58375B-A9AC-46EA-B5BD-27F9DCBBF32A}" type="presParOf" srcId="{E31A7A90-9CD5-4F7D-BB1D-2BA0EB5BD2C5}" destId="{D7A831F6-224E-4255-B33E-DD2359E3B625}" srcOrd="0" destOrd="0" presId="urn:microsoft.com/office/officeart/2005/8/layout/vList2"/>
    <dgm:cxn modelId="{A5B30954-ADA8-402B-B324-02E12F7A58F3}" type="presParOf" srcId="{E31A7A90-9CD5-4F7D-BB1D-2BA0EB5BD2C5}" destId="{FBF90EA1-6824-4341-A626-EC96D220F96E}" srcOrd="1" destOrd="0" presId="urn:microsoft.com/office/officeart/2005/8/layout/vList2"/>
    <dgm:cxn modelId="{36C98D9D-E880-49E1-A83B-BE4DAEC466C9}" type="presParOf" srcId="{E31A7A90-9CD5-4F7D-BB1D-2BA0EB5BD2C5}" destId="{0BD9CFF3-BD5C-4496-A5C0-71614AF6C6BB}" srcOrd="2" destOrd="0" presId="urn:microsoft.com/office/officeart/2005/8/layout/vList2"/>
    <dgm:cxn modelId="{55A55011-C7B6-48A2-92AE-E67016D6A611}" type="presParOf" srcId="{E31A7A90-9CD5-4F7D-BB1D-2BA0EB5BD2C5}" destId="{464742A5-F16D-480B-AB99-23EA79FE0EF8}" srcOrd="3" destOrd="0" presId="urn:microsoft.com/office/officeart/2005/8/layout/vList2"/>
    <dgm:cxn modelId="{DF4253AB-D11A-4B7D-A563-32829BABE9FF}"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accent1">
            <a:lumMod val="75000"/>
          </a:schemeClr>
        </a:solidFill>
      </dgm:spPr>
      <dgm:t>
        <a:bodyPr/>
        <a:lstStyle/>
        <a:p>
          <a:r>
            <a:rPr lang="zh-CN" altLang="en-US" sz="2200" dirty="0"/>
            <a:t>高温合金数据的采集、分类与存储</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bg1">
            <a:lumMod val="65000"/>
          </a:schemeClr>
        </a:solidFill>
      </dgm:spPr>
      <dgm:t>
        <a:bodyPr/>
        <a:lstStyle/>
        <a:p>
          <a:r>
            <a:rPr lang="zh-CN" altLang="en-US" sz="2000" b="1" dirty="0"/>
            <a:t>面向蠕变的数据关联分析与预测</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D91B23D0-43B5-4C6B-BF71-684C58D6394F}">
      <dgm:prSet phldrT="[文本]" custT="1"/>
      <dgm:spPr>
        <a:solidFill>
          <a:schemeClr val="bg1">
            <a:lumMod val="65000"/>
          </a:schemeClr>
        </a:solidFill>
      </dgm:spPr>
      <dgm:t>
        <a:bodyPr/>
        <a:lstStyle/>
        <a:p>
          <a:r>
            <a:rPr lang="zh-CN" altLang="en-US" sz="1600" b="1" dirty="0">
              <a:solidFill>
                <a:schemeClr val="bg1"/>
              </a:solidFill>
            </a:rPr>
            <a:t>结合基于加权评分的领域专家知识的多层级特征选择方法</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B5CCB1B3-FAC7-4EB9-BEB7-EA7BA1C2FCDD}">
      <dgm:prSet phldrT="[文本]" custScaleY="136235" custT="1"/>
      <dgm:spPr>
        <a:solidFill>
          <a:schemeClr val="bg1">
            <a:lumMod val="65000"/>
          </a:schemeClr>
        </a:solidFill>
      </dgm:spPr>
      <dgm:t>
        <a:bodyPr/>
        <a:lstStyle/>
        <a:p>
          <a:r>
            <a:rPr lang="zh-CN" altLang="en-US" sz="1600" b="1" dirty="0">
              <a:solidFill>
                <a:schemeClr val="bg1"/>
              </a:solidFill>
            </a:rPr>
            <a:t>结合材料多尺度属性的分而治之的机器学习方法预测蠕变寿命</a:t>
          </a:r>
        </a:p>
      </dgm:t>
    </dgm:pt>
    <dgm:pt modelId="{7A7156D0-C8CA-492B-9F77-30F1B4A27C3A}" type="parTrans" cxnId="{7EBC2083-0E4D-46D7-96F7-639585DFEE88}">
      <dgm:prSet/>
      <dgm:spPr/>
      <dgm:t>
        <a:bodyPr/>
        <a:lstStyle/>
        <a:p>
          <a:endParaRPr lang="zh-CN" altLang="en-US"/>
        </a:p>
      </dgm:t>
    </dgm:pt>
    <dgm:pt modelId="{13560F67-4B75-403B-9C3A-C1DA51B4E100}" type="sibTrans" cxnId="{7EBC2083-0E4D-46D7-96F7-639585DFEE88}">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3"/>
      <dgm:spPr/>
    </dgm:pt>
    <dgm:pt modelId="{25CC8F4A-1A1B-4C3E-B9C9-3B2A7A2D0F66}" type="pres">
      <dgm:prSet presAssocID="{534D5989-8F4D-4258-8225-B724768E9233}" presName="conn" presStyleLbl="parChTrans1D2" presStyleIdx="0" presStyleCnt="1"/>
      <dgm:spPr/>
    </dgm:pt>
    <dgm:pt modelId="{3901E994-EF88-4B55-B333-8B5DC2C1FE64}" type="pres">
      <dgm:prSet presAssocID="{534D5989-8F4D-4258-8225-B724768E9233}" presName="extraNode" presStyleLbl="node1" presStyleIdx="0" presStyleCnt="3"/>
      <dgm:spPr/>
    </dgm:pt>
    <dgm:pt modelId="{8EACEE7C-B326-44FB-9A91-8726F31EDF2B}" type="pres">
      <dgm:prSet presAssocID="{534D5989-8F4D-4258-8225-B724768E9233}" presName="dstNode" presStyleLbl="node1" presStyleIdx="0" presStyleCnt="3"/>
      <dgm:spPr/>
    </dgm:pt>
    <dgm:pt modelId="{4973CE0B-830B-42A8-8F41-45A257AA0B8B}" type="pres">
      <dgm:prSet presAssocID="{A031629A-C912-46DE-9250-B3AB97DBFEF3}" presName="text_1" presStyleLbl="node1" presStyleIdx="0" presStyleCnt="3" custScaleX="100007" custScaleY="98457">
        <dgm:presLayoutVars>
          <dgm:bulletEnabled val="1"/>
        </dgm:presLayoutVars>
      </dgm:prSet>
      <dgm:spPr/>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3" custLinFactNeighborX="20" custLinFactNeighborY="-726"/>
      <dgm:spPr>
        <a:ln>
          <a:solidFill>
            <a:schemeClr val="accent1">
              <a:lumMod val="75000"/>
            </a:schemeClr>
          </a:solidFill>
        </a:ln>
      </dgm:spPr>
    </dgm:pt>
    <dgm:pt modelId="{C6F21890-3A6C-4602-8FCF-0C96D1F700E9}" type="pres">
      <dgm:prSet presAssocID="{8D427307-CEAF-4DD7-BB85-8785E2DCDB7F}" presName="text_2" presStyleLbl="node1" presStyleIdx="1" presStyleCnt="3" custScaleY="136235">
        <dgm:presLayoutVars>
          <dgm:bulletEnabled val="1"/>
        </dgm:presLayoutVars>
      </dgm:prSet>
      <dgm:spPr/>
    </dgm:pt>
    <dgm:pt modelId="{32E4BCF0-B674-43E0-AB5B-A6414EE32151}" type="pres">
      <dgm:prSet presAssocID="{8D427307-CEAF-4DD7-BB85-8785E2DCDB7F}" presName="accent_2" presStyleCnt="0"/>
      <dgm:spPr/>
    </dgm:pt>
    <dgm:pt modelId="{2E10788D-F76E-483E-B3FF-9B6A38A71BF2}" type="pres">
      <dgm:prSet presAssocID="{8D427307-CEAF-4DD7-BB85-8785E2DCDB7F}" presName="accentRepeatNode" presStyleLbl="solidFgAcc1" presStyleIdx="1" presStyleCnt="3"/>
      <dgm:spPr/>
    </dgm:pt>
    <dgm:pt modelId="{F7AC9A4C-6529-4451-8901-2A7189893D58}" type="pres">
      <dgm:prSet presAssocID="{0C6CA62A-2507-4191-8334-84E9AE83554B}" presName="text_3" presStyleLbl="node1" presStyleIdx="2" presStyleCnt="3">
        <dgm:presLayoutVars>
          <dgm:bulletEnabled val="1"/>
        </dgm:presLayoutVars>
      </dgm:prSet>
      <dgm:spPr/>
    </dgm:pt>
    <dgm:pt modelId="{8857C020-D5D9-4BC3-9788-27A2EB1B6D1A}" type="pres">
      <dgm:prSet presAssocID="{0C6CA62A-2507-4191-8334-84E9AE83554B}" presName="accent_3" presStyleCnt="0"/>
      <dgm:spPr/>
    </dgm:pt>
    <dgm:pt modelId="{FB11C3B6-15A0-4B21-BFB5-81361BF8D49D}" type="pres">
      <dgm:prSet presAssocID="{0C6CA62A-2507-4191-8334-84E9AE83554B}" presName="accentRepeatNode" presStyleLbl="solidFgAcc1" presStyleIdx="2" presStyleCnt="3"/>
      <dgm:spPr/>
    </dgm:pt>
  </dgm:ptLst>
  <dgm:cxnLst>
    <dgm:cxn modelId="{6010BF23-9959-4415-94C2-0BF4EBC6E67A}" type="presOf" srcId="{D7A9A80B-B499-4CE9-B8B6-42D8B19FB683}" destId="{25CC8F4A-1A1B-4C3E-B9C9-3B2A7A2D0F66}" srcOrd="0" destOrd="0" presId="urn:microsoft.com/office/officeart/2008/layout/VerticalCurvedList"/>
    <dgm:cxn modelId="{9222344A-F755-43E0-9BAF-F1D5A587A9DA}" srcId="{534D5989-8F4D-4258-8225-B724768E9233}" destId="{0C6CA62A-2507-4191-8334-84E9AE83554B}" srcOrd="2" destOrd="0" parTransId="{DC45ABA5-A405-4793-88D7-75BEFB225DD7}" sibTransId="{F414A7C2-4F25-4DAE-8997-2244E8C3A188}"/>
    <dgm:cxn modelId="{7EBC2083-0E4D-46D7-96F7-639585DFEE88}" srcId="{8D427307-CEAF-4DD7-BB85-8785E2DCDB7F}" destId="{B5CCB1B3-FAC7-4EB9-BEB7-EA7BA1C2FCDD}" srcOrd="1" destOrd="0" parTransId="{7A7156D0-C8CA-492B-9F77-30F1B4A27C3A}" sibTransId="{13560F67-4B75-403B-9C3A-C1DA51B4E100}"/>
    <dgm:cxn modelId="{B1900586-5A71-427B-8AAB-BF5A075F8460}" type="presOf" srcId="{B5CCB1B3-FAC7-4EB9-BEB7-EA7BA1C2FCDD}" destId="{C6F21890-3A6C-4602-8FCF-0C96D1F700E9}" srcOrd="0" destOrd="2" presId="urn:microsoft.com/office/officeart/2008/layout/VerticalCurvedList"/>
    <dgm:cxn modelId="{0D7DC292-F747-431E-9A2C-D14140752D73}" srcId="{8D427307-CEAF-4DD7-BB85-8785E2DCDB7F}" destId="{D91B23D0-43B5-4C6B-BF71-684C58D6394F}" srcOrd="0" destOrd="0" parTransId="{57F29065-E162-4208-AC61-5EF590A06F6B}" sibTransId="{F8024E43-F817-471D-8AB8-67323A7C0293}"/>
    <dgm:cxn modelId="{4E5391A0-6D09-4ABA-A64D-7E75998BBF11}" type="presOf" srcId="{A031629A-C912-46DE-9250-B3AB97DBFEF3}" destId="{4973CE0B-830B-42A8-8F41-45A257AA0B8B}" srcOrd="0" destOrd="0" presId="urn:microsoft.com/office/officeart/2008/layout/VerticalCurvedList"/>
    <dgm:cxn modelId="{8DE55EB1-81C2-471D-AB59-D22BF94ADBD4}" type="presOf" srcId="{8D427307-CEAF-4DD7-BB85-8785E2DCDB7F}" destId="{C6F21890-3A6C-4602-8FCF-0C96D1F700E9}" srcOrd="0" destOrd="0" presId="urn:microsoft.com/office/officeart/2008/layout/VerticalCurvedList"/>
    <dgm:cxn modelId="{93ADD7BF-1C75-4B4C-AED4-7F739C4BBA4F}" type="presOf" srcId="{534D5989-8F4D-4258-8225-B724768E9233}" destId="{777E6480-BB94-44CE-B407-D0500462E337}" srcOrd="0" destOrd="0" presId="urn:microsoft.com/office/officeart/2008/layout/VerticalCurvedList"/>
    <dgm:cxn modelId="{A6C01AC2-5B65-4107-BA34-A374606AF3BC}" type="presOf" srcId="{D91B23D0-43B5-4C6B-BF71-684C58D6394F}" destId="{C6F21890-3A6C-4602-8FCF-0C96D1F700E9}" srcOrd="0" destOrd="1" presId="urn:microsoft.com/office/officeart/2008/layout/VerticalCurvedList"/>
    <dgm:cxn modelId="{318BA2DA-A3F4-4F11-BFE0-5FDA26FF82CA}" type="presOf" srcId="{0C6CA62A-2507-4191-8334-84E9AE83554B}" destId="{F7AC9A4C-6529-4451-8901-2A7189893D58}" srcOrd="0" destOrd="0" presId="urn:microsoft.com/office/officeart/2008/layout/VerticalCurvedList"/>
    <dgm:cxn modelId="{9D5A0FE1-E111-4E5E-BF14-005848CBD399}" srcId="{534D5989-8F4D-4258-8225-B724768E9233}" destId="{A031629A-C912-46DE-9250-B3AB97DBFEF3}" srcOrd="0" destOrd="0" parTransId="{D4DB4B43-FE32-40E2-A322-C82FEF4FD8CF}" sibTransId="{D7A9A80B-B499-4CE9-B8B6-42D8B19FB683}"/>
    <dgm:cxn modelId="{73923DEE-B041-4548-81F3-DCB0EC174DF0}" srcId="{534D5989-8F4D-4258-8225-B724768E9233}" destId="{8D427307-CEAF-4DD7-BB85-8785E2DCDB7F}" srcOrd="1" destOrd="0" parTransId="{82F61772-1C04-4322-8790-54D95F2EEAF1}" sibTransId="{C89D5316-09E0-4799-A018-26A1EB22C526}"/>
    <dgm:cxn modelId="{4DBAB5E2-95E8-4036-97D6-C3BFEA21A203}" type="presParOf" srcId="{777E6480-BB94-44CE-B407-D0500462E337}" destId="{029663F2-6083-4943-A4B6-B75B1725BCEF}" srcOrd="0" destOrd="0" presId="urn:microsoft.com/office/officeart/2008/layout/VerticalCurvedList"/>
    <dgm:cxn modelId="{78E2ADE8-2668-4C01-B78A-E90930E0444E}" type="presParOf" srcId="{029663F2-6083-4943-A4B6-B75B1725BCEF}" destId="{D211633A-16B4-4697-B79D-94EAD020AF0A}" srcOrd="0" destOrd="0" presId="urn:microsoft.com/office/officeart/2008/layout/VerticalCurvedList"/>
    <dgm:cxn modelId="{C9946697-5EDC-48E5-80E2-2634000AB9D0}" type="presParOf" srcId="{D211633A-16B4-4697-B79D-94EAD020AF0A}" destId="{2B0DD12D-6EF4-4BF8-B02D-398F02F66379}" srcOrd="0" destOrd="0" presId="urn:microsoft.com/office/officeart/2008/layout/VerticalCurvedList"/>
    <dgm:cxn modelId="{63BA23FE-672E-4223-846B-CC78CA632E83}" type="presParOf" srcId="{D211633A-16B4-4697-B79D-94EAD020AF0A}" destId="{25CC8F4A-1A1B-4C3E-B9C9-3B2A7A2D0F66}" srcOrd="1" destOrd="0" presId="urn:microsoft.com/office/officeart/2008/layout/VerticalCurvedList"/>
    <dgm:cxn modelId="{D72BA247-AB3D-44A0-9D6D-D1B799D72CF7}" type="presParOf" srcId="{D211633A-16B4-4697-B79D-94EAD020AF0A}" destId="{3901E994-EF88-4B55-B333-8B5DC2C1FE64}" srcOrd="2" destOrd="0" presId="urn:microsoft.com/office/officeart/2008/layout/VerticalCurvedList"/>
    <dgm:cxn modelId="{76CD859B-DC4C-46A3-B4B5-5EA4D90E493B}" type="presParOf" srcId="{D211633A-16B4-4697-B79D-94EAD020AF0A}" destId="{8EACEE7C-B326-44FB-9A91-8726F31EDF2B}" srcOrd="3" destOrd="0" presId="urn:microsoft.com/office/officeart/2008/layout/VerticalCurvedList"/>
    <dgm:cxn modelId="{C2D5FEDD-ED19-4CB0-ACCC-99D7FF7DFA3F}" type="presParOf" srcId="{029663F2-6083-4943-A4B6-B75B1725BCEF}" destId="{4973CE0B-830B-42A8-8F41-45A257AA0B8B}" srcOrd="1" destOrd="0" presId="urn:microsoft.com/office/officeart/2008/layout/VerticalCurvedList"/>
    <dgm:cxn modelId="{B87BE233-272A-404F-B7C1-416D5D360785}" type="presParOf" srcId="{029663F2-6083-4943-A4B6-B75B1725BCEF}" destId="{966750C1-A861-452C-9609-15612A3DFCF5}" srcOrd="2" destOrd="0" presId="urn:microsoft.com/office/officeart/2008/layout/VerticalCurvedList"/>
    <dgm:cxn modelId="{58BE2BE5-9FB3-4ADB-A988-E1CE24331DF9}" type="presParOf" srcId="{966750C1-A861-452C-9609-15612A3DFCF5}" destId="{2C32AA3C-C21E-444B-8009-13B7F44A3DFC}" srcOrd="0" destOrd="0" presId="urn:microsoft.com/office/officeart/2008/layout/VerticalCurvedList"/>
    <dgm:cxn modelId="{D5D8D5EC-BDA9-43A1-A31D-035F568CDC56}" type="presParOf" srcId="{029663F2-6083-4943-A4B6-B75B1725BCEF}" destId="{C6F21890-3A6C-4602-8FCF-0C96D1F700E9}" srcOrd="3" destOrd="0" presId="urn:microsoft.com/office/officeart/2008/layout/VerticalCurvedList"/>
    <dgm:cxn modelId="{45108DF3-DE26-42EB-A86B-CCFE2D580784}" type="presParOf" srcId="{029663F2-6083-4943-A4B6-B75B1725BCEF}" destId="{32E4BCF0-B674-43E0-AB5B-A6414EE32151}" srcOrd="4" destOrd="0" presId="urn:microsoft.com/office/officeart/2008/layout/VerticalCurvedList"/>
    <dgm:cxn modelId="{B85258A7-9F30-460D-84AD-372370A1D1B6}" type="presParOf" srcId="{32E4BCF0-B674-43E0-AB5B-A6414EE32151}" destId="{2E10788D-F76E-483E-B3FF-9B6A38A71BF2}" srcOrd="0" destOrd="0" presId="urn:microsoft.com/office/officeart/2008/layout/VerticalCurvedList"/>
    <dgm:cxn modelId="{10CB6026-CCED-4326-9A0D-AA42FD4FDF1A}" type="presParOf" srcId="{029663F2-6083-4943-A4B6-B75B1725BCEF}" destId="{F7AC9A4C-6529-4451-8901-2A7189893D58}" srcOrd="5" destOrd="0" presId="urn:microsoft.com/office/officeart/2008/layout/VerticalCurvedList"/>
    <dgm:cxn modelId="{78EE6801-7F59-411D-B049-360A08633E6F}" type="presParOf" srcId="{029663F2-6083-4943-A4B6-B75B1725BCEF}" destId="{8857C020-D5D9-4BC3-9788-27A2EB1B6D1A}" srcOrd="6" destOrd="0" presId="urn:microsoft.com/office/officeart/2008/layout/VerticalCurvedList"/>
    <dgm:cxn modelId="{4E31D4FC-FC6B-4258-A41B-F28CBB8364E2}" type="presParOf" srcId="{8857C020-D5D9-4BC3-9788-27A2EB1B6D1A}"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prstClr val="white">
            <a:lumMod val="65000"/>
          </a:prstClr>
        </a:solidFill>
        <a:ln w="25400" cap="flat" cmpd="sng" algn="ctr">
          <a:solidFill>
            <a:prstClr val="white">
              <a:hueOff val="0"/>
              <a:satOff val="0"/>
              <a:lumOff val="0"/>
              <a:alphaOff val="0"/>
            </a:prstClr>
          </a:solidFill>
          <a:prstDash val="solid"/>
        </a:ln>
        <a:effectLst/>
      </dgm:spPr>
      <dgm:t>
        <a:bodyPr spcFirstLastPara="0" vert="horz" wrap="square" lIns="873181" tIns="60960" rIns="60960" bIns="60960" numCol="1" spcCol="1270" anchor="ctr" anchorCtr="0"/>
        <a:lstStyle/>
        <a:p>
          <a:pPr marL="0" lvl="0" indent="0" algn="l" defTabSz="1066800">
            <a:lnSpc>
              <a:spcPct val="90000"/>
            </a:lnSpc>
            <a:spcBef>
              <a:spcPct val="0"/>
            </a:spcBef>
            <a:spcAft>
              <a:spcPct val="35000"/>
            </a:spcAft>
            <a:buNone/>
          </a:pPr>
          <a:r>
            <a:rPr lang="zh-CN" altLang="en-US" sz="2400" kern="1200" dirty="0">
              <a:solidFill>
                <a:prstClr val="white"/>
              </a:solidFill>
              <a:latin typeface="Calibri"/>
              <a:ea typeface="宋体" panose="02010600030101010101" pitchFamily="2" charset="-122"/>
              <a:cs typeface="+mn-cs"/>
            </a:rPr>
            <a:t>基于文献的数据关联分析</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accent1">
            <a:lumMod val="75000"/>
          </a:schemeClr>
        </a:solidFill>
      </dgm:spPr>
      <dgm:t>
        <a:bodyPr/>
        <a:lstStyle/>
        <a:p>
          <a:r>
            <a:rPr lang="zh-CN" altLang="en-US" sz="2000" b="1" dirty="0"/>
            <a:t>面向蠕变的数据关联分析与预测</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D91B23D0-43B5-4C6B-BF71-684C58D6394F}">
      <dgm:prSet phldrT="[文本]" custT="1"/>
      <dgm:spPr>
        <a:solidFill>
          <a:schemeClr val="accent1">
            <a:lumMod val="75000"/>
          </a:schemeClr>
        </a:solidFill>
      </dgm:spPr>
      <dgm:t>
        <a:bodyPr/>
        <a:lstStyle/>
        <a:p>
          <a:r>
            <a:rPr lang="zh-CN" altLang="en-US" sz="1600" b="1" dirty="0">
              <a:solidFill>
                <a:srgbClr val="FF0000"/>
              </a:solidFill>
            </a:rPr>
            <a:t>结合基于加权评分的领域专家知识的多层级特征选择方法</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624B7E5F-6C5E-47CF-BA51-2621B39AA5EE}">
      <dgm:prSet custT="1"/>
      <dgm:spPr/>
      <dgm:t>
        <a:bodyPr/>
        <a:lstStyle/>
        <a:p>
          <a:r>
            <a:rPr lang="zh-CN" altLang="en-US" sz="1600" b="1" dirty="0">
              <a:solidFill>
                <a:schemeClr val="bg1">
                  <a:lumMod val="85000"/>
                </a:schemeClr>
              </a:solidFill>
            </a:rPr>
            <a:t>结合材料多尺度属性的分而治之的机器学习方法预测蠕变寿命</a:t>
          </a:r>
        </a:p>
      </dgm:t>
    </dgm:pt>
    <dgm:pt modelId="{10DBF881-C420-42B7-9325-0609C2158D28}" type="parTrans" cxnId="{576294AA-52FB-4CB6-A524-5C4D1EA0E5D6}">
      <dgm:prSet/>
      <dgm:spPr/>
      <dgm:t>
        <a:bodyPr/>
        <a:lstStyle/>
        <a:p>
          <a:endParaRPr lang="zh-CN" altLang="en-US"/>
        </a:p>
      </dgm:t>
    </dgm:pt>
    <dgm:pt modelId="{90CB70DF-53ED-430E-8BE7-9E71DF8D6BEB}" type="sibTrans" cxnId="{576294AA-52FB-4CB6-A524-5C4D1EA0E5D6}">
      <dgm:prSet/>
      <dgm:spPr/>
      <dgm:t>
        <a:bodyPr/>
        <a:lstStyle/>
        <a:p>
          <a:endParaRPr lang="zh-CN" altLang="en-US"/>
        </a:p>
      </dgm:t>
    </dgm:pt>
    <dgm:pt modelId="{A95F19A8-8F15-4399-A733-8F588AFFB7F1}">
      <dgm:prSet custT="1"/>
      <dgm:spPr/>
      <dgm:t>
        <a:bodyPr/>
        <a:lstStyle/>
        <a:p>
          <a:endParaRPr lang="zh-CN" altLang="en-US" sz="1600" b="1" dirty="0">
            <a:solidFill>
              <a:srgbClr val="FF0000"/>
            </a:solidFill>
          </a:endParaRPr>
        </a:p>
      </dgm:t>
    </dgm:pt>
    <dgm:pt modelId="{CFF8834F-32D3-4A3E-B248-5788027CF4AB}" type="parTrans" cxnId="{3AA593E4-08F0-4750-9F4E-40AAB752A5BF}">
      <dgm:prSet/>
      <dgm:spPr/>
      <dgm:t>
        <a:bodyPr/>
        <a:lstStyle/>
        <a:p>
          <a:endParaRPr lang="zh-CN" altLang="en-US"/>
        </a:p>
      </dgm:t>
    </dgm:pt>
    <dgm:pt modelId="{FA030492-39A8-4BAF-9297-30262C0DFC3F}" type="sibTrans" cxnId="{3AA593E4-08F0-4750-9F4E-40AAB752A5BF}">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3"/>
      <dgm:spPr/>
    </dgm:pt>
    <dgm:pt modelId="{25CC8F4A-1A1B-4C3E-B9C9-3B2A7A2D0F66}" type="pres">
      <dgm:prSet presAssocID="{534D5989-8F4D-4258-8225-B724768E9233}" presName="conn" presStyleLbl="parChTrans1D2" presStyleIdx="0" presStyleCnt="1"/>
      <dgm:spPr/>
    </dgm:pt>
    <dgm:pt modelId="{3901E994-EF88-4B55-B333-8B5DC2C1FE64}" type="pres">
      <dgm:prSet presAssocID="{534D5989-8F4D-4258-8225-B724768E9233}" presName="extraNode" presStyleLbl="node1" presStyleIdx="0" presStyleCnt="3"/>
      <dgm:spPr/>
    </dgm:pt>
    <dgm:pt modelId="{8EACEE7C-B326-44FB-9A91-8726F31EDF2B}" type="pres">
      <dgm:prSet presAssocID="{534D5989-8F4D-4258-8225-B724768E9233}" presName="dstNode" presStyleLbl="node1" presStyleIdx="0" presStyleCnt="3"/>
      <dgm:spPr/>
    </dgm:pt>
    <dgm:pt modelId="{4973CE0B-830B-42A8-8F41-45A257AA0B8B}" type="pres">
      <dgm:prSet presAssocID="{A031629A-C912-46DE-9250-B3AB97DBFEF3}" presName="text_1" presStyleLbl="node1" presStyleIdx="0" presStyleCnt="3" custScaleX="100007" custScaleY="98457">
        <dgm:presLayoutVars>
          <dgm:bulletEnabled val="1"/>
        </dgm:presLayoutVars>
      </dgm:prSet>
      <dgm:spPr>
        <a:xfrm>
          <a:off x="763146" y="558522"/>
          <a:ext cx="5749272" cy="1083096"/>
        </a:xfrm>
        <a:prstGeom prst="rect">
          <a:avLst/>
        </a:prstGeom>
      </dgm:spPr>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3" custLinFactNeighborX="20" custLinFactNeighborY="-726"/>
      <dgm:spPr>
        <a:ln>
          <a:solidFill>
            <a:schemeClr val="accent1">
              <a:lumMod val="75000"/>
            </a:schemeClr>
          </a:solidFill>
        </a:ln>
      </dgm:spPr>
    </dgm:pt>
    <dgm:pt modelId="{C6F21890-3A6C-4602-8FCF-0C96D1F700E9}" type="pres">
      <dgm:prSet presAssocID="{8D427307-CEAF-4DD7-BB85-8785E2DCDB7F}" presName="text_2" presStyleLbl="node1" presStyleIdx="1" presStyleCnt="3" custScaleY="136235">
        <dgm:presLayoutVars>
          <dgm:bulletEnabled val="1"/>
        </dgm:presLayoutVars>
      </dgm:prSet>
      <dgm:spPr/>
    </dgm:pt>
    <dgm:pt modelId="{32E4BCF0-B674-43E0-AB5B-A6414EE32151}" type="pres">
      <dgm:prSet presAssocID="{8D427307-CEAF-4DD7-BB85-8785E2DCDB7F}" presName="accent_2" presStyleCnt="0"/>
      <dgm:spPr/>
    </dgm:pt>
    <dgm:pt modelId="{2E10788D-F76E-483E-B3FF-9B6A38A71BF2}" type="pres">
      <dgm:prSet presAssocID="{8D427307-CEAF-4DD7-BB85-8785E2DCDB7F}" presName="accentRepeatNode" presStyleLbl="solidFgAcc1" presStyleIdx="1" presStyleCnt="3"/>
      <dgm:spPr/>
    </dgm:pt>
    <dgm:pt modelId="{F7AC9A4C-6529-4451-8901-2A7189893D58}" type="pres">
      <dgm:prSet presAssocID="{0C6CA62A-2507-4191-8334-84E9AE83554B}" presName="text_3" presStyleLbl="node1" presStyleIdx="2" presStyleCnt="3">
        <dgm:presLayoutVars>
          <dgm:bulletEnabled val="1"/>
        </dgm:presLayoutVars>
      </dgm:prSet>
      <dgm:spPr/>
    </dgm:pt>
    <dgm:pt modelId="{8857C020-D5D9-4BC3-9788-27A2EB1B6D1A}" type="pres">
      <dgm:prSet presAssocID="{0C6CA62A-2507-4191-8334-84E9AE83554B}" presName="accent_3" presStyleCnt="0"/>
      <dgm:spPr/>
    </dgm:pt>
    <dgm:pt modelId="{FB11C3B6-15A0-4B21-BFB5-81361BF8D49D}" type="pres">
      <dgm:prSet presAssocID="{0C6CA62A-2507-4191-8334-84E9AE83554B}" presName="accentRepeatNode" presStyleLbl="solidFgAcc1" presStyleIdx="2" presStyleCnt="3"/>
      <dgm:spPr/>
    </dgm:pt>
  </dgm:ptLst>
  <dgm:cxnLst>
    <dgm:cxn modelId="{78B2261D-674F-4078-8741-8391B922C710}" type="presOf" srcId="{A95F19A8-8F15-4399-A733-8F588AFFB7F1}" destId="{C6F21890-3A6C-4602-8FCF-0C96D1F700E9}" srcOrd="0" destOrd="3" presId="urn:microsoft.com/office/officeart/2008/layout/VerticalCurvedList"/>
    <dgm:cxn modelId="{6010BF23-9959-4415-94C2-0BF4EBC6E67A}" type="presOf" srcId="{D7A9A80B-B499-4CE9-B8B6-42D8B19FB683}" destId="{25CC8F4A-1A1B-4C3E-B9C9-3B2A7A2D0F66}" srcOrd="0" destOrd="0" presId="urn:microsoft.com/office/officeart/2008/layout/VerticalCurvedList"/>
    <dgm:cxn modelId="{9222344A-F755-43E0-9BAF-F1D5A587A9DA}" srcId="{534D5989-8F4D-4258-8225-B724768E9233}" destId="{0C6CA62A-2507-4191-8334-84E9AE83554B}" srcOrd="2" destOrd="0" parTransId="{DC45ABA5-A405-4793-88D7-75BEFB225DD7}" sibTransId="{F414A7C2-4F25-4DAE-8997-2244E8C3A188}"/>
    <dgm:cxn modelId="{0D7DC292-F747-431E-9A2C-D14140752D73}" srcId="{8D427307-CEAF-4DD7-BB85-8785E2DCDB7F}" destId="{D91B23D0-43B5-4C6B-BF71-684C58D6394F}" srcOrd="0" destOrd="0" parTransId="{57F29065-E162-4208-AC61-5EF590A06F6B}" sibTransId="{F8024E43-F817-471D-8AB8-67323A7C0293}"/>
    <dgm:cxn modelId="{563E5097-65A3-4EEA-B06A-2B72EBA56FEE}" type="presOf" srcId="{624B7E5F-6C5E-47CF-BA51-2621B39AA5EE}" destId="{C6F21890-3A6C-4602-8FCF-0C96D1F700E9}" srcOrd="0" destOrd="2" presId="urn:microsoft.com/office/officeart/2008/layout/VerticalCurvedList"/>
    <dgm:cxn modelId="{4E5391A0-6D09-4ABA-A64D-7E75998BBF11}" type="presOf" srcId="{A031629A-C912-46DE-9250-B3AB97DBFEF3}" destId="{4973CE0B-830B-42A8-8F41-45A257AA0B8B}" srcOrd="0" destOrd="0" presId="urn:microsoft.com/office/officeart/2008/layout/VerticalCurvedList"/>
    <dgm:cxn modelId="{576294AA-52FB-4CB6-A524-5C4D1EA0E5D6}" srcId="{8D427307-CEAF-4DD7-BB85-8785E2DCDB7F}" destId="{624B7E5F-6C5E-47CF-BA51-2621B39AA5EE}" srcOrd="1" destOrd="0" parTransId="{10DBF881-C420-42B7-9325-0609C2158D28}" sibTransId="{90CB70DF-53ED-430E-8BE7-9E71DF8D6BEB}"/>
    <dgm:cxn modelId="{8DE55EB1-81C2-471D-AB59-D22BF94ADBD4}" type="presOf" srcId="{8D427307-CEAF-4DD7-BB85-8785E2DCDB7F}" destId="{C6F21890-3A6C-4602-8FCF-0C96D1F700E9}" srcOrd="0" destOrd="0" presId="urn:microsoft.com/office/officeart/2008/layout/VerticalCurvedList"/>
    <dgm:cxn modelId="{93ADD7BF-1C75-4B4C-AED4-7F739C4BBA4F}" type="presOf" srcId="{534D5989-8F4D-4258-8225-B724768E9233}" destId="{777E6480-BB94-44CE-B407-D0500462E337}" srcOrd="0" destOrd="0" presId="urn:microsoft.com/office/officeart/2008/layout/VerticalCurvedList"/>
    <dgm:cxn modelId="{A6C01AC2-5B65-4107-BA34-A374606AF3BC}" type="presOf" srcId="{D91B23D0-43B5-4C6B-BF71-684C58D6394F}" destId="{C6F21890-3A6C-4602-8FCF-0C96D1F700E9}" srcOrd="0" destOrd="1" presId="urn:microsoft.com/office/officeart/2008/layout/VerticalCurvedList"/>
    <dgm:cxn modelId="{318BA2DA-A3F4-4F11-BFE0-5FDA26FF82CA}" type="presOf" srcId="{0C6CA62A-2507-4191-8334-84E9AE83554B}" destId="{F7AC9A4C-6529-4451-8901-2A7189893D58}" srcOrd="0" destOrd="0" presId="urn:microsoft.com/office/officeart/2008/layout/VerticalCurvedList"/>
    <dgm:cxn modelId="{9D5A0FE1-E111-4E5E-BF14-005848CBD399}" srcId="{534D5989-8F4D-4258-8225-B724768E9233}" destId="{A031629A-C912-46DE-9250-B3AB97DBFEF3}" srcOrd="0" destOrd="0" parTransId="{D4DB4B43-FE32-40E2-A322-C82FEF4FD8CF}" sibTransId="{D7A9A80B-B499-4CE9-B8B6-42D8B19FB683}"/>
    <dgm:cxn modelId="{3AA593E4-08F0-4750-9F4E-40AAB752A5BF}" srcId="{8D427307-CEAF-4DD7-BB85-8785E2DCDB7F}" destId="{A95F19A8-8F15-4399-A733-8F588AFFB7F1}" srcOrd="2" destOrd="0" parTransId="{CFF8834F-32D3-4A3E-B248-5788027CF4AB}" sibTransId="{FA030492-39A8-4BAF-9297-30262C0DFC3F}"/>
    <dgm:cxn modelId="{73923DEE-B041-4548-81F3-DCB0EC174DF0}" srcId="{534D5989-8F4D-4258-8225-B724768E9233}" destId="{8D427307-CEAF-4DD7-BB85-8785E2DCDB7F}" srcOrd="1" destOrd="0" parTransId="{82F61772-1C04-4322-8790-54D95F2EEAF1}" sibTransId="{C89D5316-09E0-4799-A018-26A1EB22C526}"/>
    <dgm:cxn modelId="{4DBAB5E2-95E8-4036-97D6-C3BFEA21A203}" type="presParOf" srcId="{777E6480-BB94-44CE-B407-D0500462E337}" destId="{029663F2-6083-4943-A4B6-B75B1725BCEF}" srcOrd="0" destOrd="0" presId="urn:microsoft.com/office/officeart/2008/layout/VerticalCurvedList"/>
    <dgm:cxn modelId="{78E2ADE8-2668-4C01-B78A-E90930E0444E}" type="presParOf" srcId="{029663F2-6083-4943-A4B6-B75B1725BCEF}" destId="{D211633A-16B4-4697-B79D-94EAD020AF0A}" srcOrd="0" destOrd="0" presId="urn:microsoft.com/office/officeart/2008/layout/VerticalCurvedList"/>
    <dgm:cxn modelId="{C9946697-5EDC-48E5-80E2-2634000AB9D0}" type="presParOf" srcId="{D211633A-16B4-4697-B79D-94EAD020AF0A}" destId="{2B0DD12D-6EF4-4BF8-B02D-398F02F66379}" srcOrd="0" destOrd="0" presId="urn:microsoft.com/office/officeart/2008/layout/VerticalCurvedList"/>
    <dgm:cxn modelId="{63BA23FE-672E-4223-846B-CC78CA632E83}" type="presParOf" srcId="{D211633A-16B4-4697-B79D-94EAD020AF0A}" destId="{25CC8F4A-1A1B-4C3E-B9C9-3B2A7A2D0F66}" srcOrd="1" destOrd="0" presId="urn:microsoft.com/office/officeart/2008/layout/VerticalCurvedList"/>
    <dgm:cxn modelId="{D72BA247-AB3D-44A0-9D6D-D1B799D72CF7}" type="presParOf" srcId="{D211633A-16B4-4697-B79D-94EAD020AF0A}" destId="{3901E994-EF88-4B55-B333-8B5DC2C1FE64}" srcOrd="2" destOrd="0" presId="urn:microsoft.com/office/officeart/2008/layout/VerticalCurvedList"/>
    <dgm:cxn modelId="{76CD859B-DC4C-46A3-B4B5-5EA4D90E493B}" type="presParOf" srcId="{D211633A-16B4-4697-B79D-94EAD020AF0A}" destId="{8EACEE7C-B326-44FB-9A91-8726F31EDF2B}" srcOrd="3" destOrd="0" presId="urn:microsoft.com/office/officeart/2008/layout/VerticalCurvedList"/>
    <dgm:cxn modelId="{C2D5FEDD-ED19-4CB0-ACCC-99D7FF7DFA3F}" type="presParOf" srcId="{029663F2-6083-4943-A4B6-B75B1725BCEF}" destId="{4973CE0B-830B-42A8-8F41-45A257AA0B8B}" srcOrd="1" destOrd="0" presId="urn:microsoft.com/office/officeart/2008/layout/VerticalCurvedList"/>
    <dgm:cxn modelId="{B87BE233-272A-404F-B7C1-416D5D360785}" type="presParOf" srcId="{029663F2-6083-4943-A4B6-B75B1725BCEF}" destId="{966750C1-A861-452C-9609-15612A3DFCF5}" srcOrd="2" destOrd="0" presId="urn:microsoft.com/office/officeart/2008/layout/VerticalCurvedList"/>
    <dgm:cxn modelId="{58BE2BE5-9FB3-4ADB-A988-E1CE24331DF9}" type="presParOf" srcId="{966750C1-A861-452C-9609-15612A3DFCF5}" destId="{2C32AA3C-C21E-444B-8009-13B7F44A3DFC}" srcOrd="0" destOrd="0" presId="urn:microsoft.com/office/officeart/2008/layout/VerticalCurvedList"/>
    <dgm:cxn modelId="{D5D8D5EC-BDA9-43A1-A31D-035F568CDC56}" type="presParOf" srcId="{029663F2-6083-4943-A4B6-B75B1725BCEF}" destId="{C6F21890-3A6C-4602-8FCF-0C96D1F700E9}" srcOrd="3" destOrd="0" presId="urn:microsoft.com/office/officeart/2008/layout/VerticalCurvedList"/>
    <dgm:cxn modelId="{45108DF3-DE26-42EB-A86B-CCFE2D580784}" type="presParOf" srcId="{029663F2-6083-4943-A4B6-B75B1725BCEF}" destId="{32E4BCF0-B674-43E0-AB5B-A6414EE32151}" srcOrd="4" destOrd="0" presId="urn:microsoft.com/office/officeart/2008/layout/VerticalCurvedList"/>
    <dgm:cxn modelId="{B85258A7-9F30-460D-84AD-372370A1D1B6}" type="presParOf" srcId="{32E4BCF0-B674-43E0-AB5B-A6414EE32151}" destId="{2E10788D-F76E-483E-B3FF-9B6A38A71BF2}" srcOrd="0" destOrd="0" presId="urn:microsoft.com/office/officeart/2008/layout/VerticalCurvedList"/>
    <dgm:cxn modelId="{10CB6026-CCED-4326-9A0D-AA42FD4FDF1A}" type="presParOf" srcId="{029663F2-6083-4943-A4B6-B75B1725BCEF}" destId="{F7AC9A4C-6529-4451-8901-2A7189893D58}" srcOrd="5" destOrd="0" presId="urn:microsoft.com/office/officeart/2008/layout/VerticalCurvedList"/>
    <dgm:cxn modelId="{78EE6801-7F59-411D-B049-360A08633E6F}" type="presParOf" srcId="{029663F2-6083-4943-A4B6-B75B1725BCEF}" destId="{8857C020-D5D9-4BC3-9788-27A2EB1B6D1A}" srcOrd="6" destOrd="0" presId="urn:microsoft.com/office/officeart/2008/layout/VerticalCurvedList"/>
    <dgm:cxn modelId="{4E31D4FC-FC6B-4258-A41B-F28CBB8364E2}" type="presParOf" srcId="{8857C020-D5D9-4BC3-9788-27A2EB1B6D1A}"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BCE9F03-15B4-48CA-938A-F65E2E0CC669}" type="doc">
      <dgm:prSet loTypeId="urn:microsoft.com/office/officeart/2005/8/layout/radial6" loCatId="relationship" qsTypeId="urn:microsoft.com/office/officeart/2005/8/quickstyle/simple1" qsCatId="simple" csTypeId="urn:microsoft.com/office/officeart/2005/8/colors/colorful5" csCatId="colorful" phldr="1"/>
      <dgm:spPr/>
      <dgm:t>
        <a:bodyPr/>
        <a:lstStyle/>
        <a:p>
          <a:endParaRPr lang="zh-CN" altLang="en-US"/>
        </a:p>
      </dgm:t>
    </dgm:pt>
    <dgm:pt modelId="{B012B291-A616-4BC6-9370-CD9321A1E47C}">
      <dgm:prSet phldrT="[文本]"/>
      <dgm:spPr/>
      <dgm:t>
        <a:bodyPr/>
        <a:lstStyle/>
        <a:p>
          <a:r>
            <a:rPr lang="zh-CN" altLang="en-US" dirty="0"/>
            <a:t>蠕变性能</a:t>
          </a:r>
        </a:p>
      </dgm:t>
    </dgm:pt>
    <dgm:pt modelId="{7A430C1E-AE3D-455B-A360-BEA348661141}" type="parTrans" cxnId="{ADD30092-13A6-4BAE-90D8-19018C63AC89}">
      <dgm:prSet/>
      <dgm:spPr/>
      <dgm:t>
        <a:bodyPr/>
        <a:lstStyle/>
        <a:p>
          <a:endParaRPr lang="zh-CN" altLang="en-US"/>
        </a:p>
      </dgm:t>
    </dgm:pt>
    <dgm:pt modelId="{F650A348-78AB-41CA-AC9A-6BFC915C4ACE}" type="sibTrans" cxnId="{ADD30092-13A6-4BAE-90D8-19018C63AC89}">
      <dgm:prSet/>
      <dgm:spPr/>
      <dgm:t>
        <a:bodyPr/>
        <a:lstStyle/>
        <a:p>
          <a:endParaRPr lang="zh-CN" altLang="en-US"/>
        </a:p>
      </dgm:t>
    </dgm:pt>
    <dgm:pt modelId="{BCAE19AC-0635-41A0-B93E-14388F7990CC}">
      <dgm:prSet phldrT="[文本]"/>
      <dgm:spPr/>
      <dgm:t>
        <a:bodyPr/>
        <a:lstStyle/>
        <a:p>
          <a:r>
            <a:rPr lang="zh-CN" altLang="en-US" dirty="0"/>
            <a:t>成分</a:t>
          </a:r>
        </a:p>
      </dgm:t>
    </dgm:pt>
    <dgm:pt modelId="{72123EA6-FC30-4F3C-88BA-EDC0A05A3CD6}" type="parTrans" cxnId="{EAADAB53-2922-4A04-A45D-5C072AA63610}">
      <dgm:prSet/>
      <dgm:spPr/>
      <dgm:t>
        <a:bodyPr/>
        <a:lstStyle/>
        <a:p>
          <a:endParaRPr lang="zh-CN" altLang="en-US"/>
        </a:p>
      </dgm:t>
    </dgm:pt>
    <dgm:pt modelId="{5B190AF3-AD8E-4B2F-B8C8-FD0DA40B2174}" type="sibTrans" cxnId="{EAADAB53-2922-4A04-A45D-5C072AA63610}">
      <dgm:prSet/>
      <dgm:spPr/>
      <dgm:t>
        <a:bodyPr/>
        <a:lstStyle/>
        <a:p>
          <a:endParaRPr lang="zh-CN" altLang="en-US"/>
        </a:p>
      </dgm:t>
    </dgm:pt>
    <dgm:pt modelId="{FF6ED301-4437-4961-940C-1414E305B443}">
      <dgm:prSet phldrT="[文本]"/>
      <dgm:spPr/>
      <dgm:t>
        <a:bodyPr/>
        <a:lstStyle/>
        <a:p>
          <a:r>
            <a:rPr lang="zh-CN" altLang="en-US" dirty="0"/>
            <a:t>应力</a:t>
          </a:r>
        </a:p>
      </dgm:t>
    </dgm:pt>
    <dgm:pt modelId="{E9C23FF0-2DE5-4CF7-8468-580C52063C76}" type="parTrans" cxnId="{1C450B3B-EA3E-4386-B92A-77869AAFC17C}">
      <dgm:prSet/>
      <dgm:spPr/>
      <dgm:t>
        <a:bodyPr/>
        <a:lstStyle/>
        <a:p>
          <a:endParaRPr lang="zh-CN" altLang="en-US"/>
        </a:p>
      </dgm:t>
    </dgm:pt>
    <dgm:pt modelId="{C7F16E43-B57E-4D5D-B862-31AF3C49C101}" type="sibTrans" cxnId="{1C450B3B-EA3E-4386-B92A-77869AAFC17C}">
      <dgm:prSet/>
      <dgm:spPr/>
      <dgm:t>
        <a:bodyPr/>
        <a:lstStyle/>
        <a:p>
          <a:endParaRPr lang="zh-CN" altLang="en-US"/>
        </a:p>
      </dgm:t>
    </dgm:pt>
    <dgm:pt modelId="{2BC19692-FE61-40A0-B3EB-251422C17EBE}">
      <dgm:prSet phldrT="[文本]"/>
      <dgm:spPr/>
      <dgm:t>
        <a:bodyPr/>
        <a:lstStyle/>
        <a:p>
          <a:r>
            <a:rPr lang="zh-CN" altLang="en-US" dirty="0"/>
            <a:t>晶格错配度</a:t>
          </a:r>
        </a:p>
      </dgm:t>
    </dgm:pt>
    <dgm:pt modelId="{D7C288F0-BD73-4B0A-BC86-FCF9068109CD}" type="parTrans" cxnId="{8108197A-1767-4DA8-A5BF-2183C308C01A}">
      <dgm:prSet/>
      <dgm:spPr/>
      <dgm:t>
        <a:bodyPr/>
        <a:lstStyle/>
        <a:p>
          <a:endParaRPr lang="zh-CN" altLang="en-US"/>
        </a:p>
      </dgm:t>
    </dgm:pt>
    <dgm:pt modelId="{D2A4F74C-C46D-43A3-A2A0-3EA62AD791AB}" type="sibTrans" cxnId="{8108197A-1767-4DA8-A5BF-2183C308C01A}">
      <dgm:prSet/>
      <dgm:spPr/>
      <dgm:t>
        <a:bodyPr/>
        <a:lstStyle/>
        <a:p>
          <a:endParaRPr lang="zh-CN" altLang="en-US"/>
        </a:p>
      </dgm:t>
    </dgm:pt>
    <dgm:pt modelId="{79161FB4-6960-4DBB-A08A-B58470EF0699}">
      <dgm:prSet phldrT="[文本]"/>
      <dgm:spPr/>
      <dgm:t>
        <a:bodyPr/>
        <a:lstStyle/>
        <a:p>
          <a:r>
            <a:rPr lang="zh-CN" altLang="en-US" dirty="0"/>
            <a:t>温度</a:t>
          </a:r>
        </a:p>
      </dgm:t>
    </dgm:pt>
    <dgm:pt modelId="{1A004838-A180-48A7-959C-69B95C1116F5}" type="parTrans" cxnId="{483FF996-C2BA-49CB-8AA6-01F0F6CC96F6}">
      <dgm:prSet/>
      <dgm:spPr/>
      <dgm:t>
        <a:bodyPr/>
        <a:lstStyle/>
        <a:p>
          <a:endParaRPr lang="zh-CN" altLang="en-US"/>
        </a:p>
      </dgm:t>
    </dgm:pt>
    <dgm:pt modelId="{9DC03F21-BED6-4B51-9D65-71360D809B66}" type="sibTrans" cxnId="{483FF996-C2BA-49CB-8AA6-01F0F6CC96F6}">
      <dgm:prSet/>
      <dgm:spPr/>
      <dgm:t>
        <a:bodyPr/>
        <a:lstStyle/>
        <a:p>
          <a:endParaRPr lang="zh-CN" altLang="en-US"/>
        </a:p>
      </dgm:t>
    </dgm:pt>
    <dgm:pt modelId="{70D485AD-6038-4BAE-9838-84D517A20A2B}">
      <dgm:prSet phldrT="[文本]"/>
      <dgm:spPr/>
      <dgm:t>
        <a:bodyPr/>
        <a:lstStyle/>
        <a:p>
          <a:r>
            <a:rPr lang="zh-CN" altLang="en-US" dirty="0"/>
            <a:t>其他</a:t>
          </a:r>
        </a:p>
      </dgm:t>
    </dgm:pt>
    <dgm:pt modelId="{6AB377D4-6EA9-4048-9D0D-E8F683542D67}" type="parTrans" cxnId="{8302FB33-174C-42A2-BAB9-9F5EDA3BF9F6}">
      <dgm:prSet/>
      <dgm:spPr/>
      <dgm:t>
        <a:bodyPr/>
        <a:lstStyle/>
        <a:p>
          <a:endParaRPr lang="zh-CN" altLang="en-US"/>
        </a:p>
      </dgm:t>
    </dgm:pt>
    <dgm:pt modelId="{6DC79F61-FF8F-49E6-82E9-D9AFB5ECAAE6}" type="sibTrans" cxnId="{8302FB33-174C-42A2-BAB9-9F5EDA3BF9F6}">
      <dgm:prSet/>
      <dgm:spPr/>
      <dgm:t>
        <a:bodyPr/>
        <a:lstStyle/>
        <a:p>
          <a:endParaRPr lang="zh-CN" altLang="en-US"/>
        </a:p>
      </dgm:t>
    </dgm:pt>
    <dgm:pt modelId="{3BBDBF18-A5B1-4F45-B9A2-1B10986488C1}" type="pres">
      <dgm:prSet presAssocID="{FBCE9F03-15B4-48CA-938A-F65E2E0CC669}" presName="Name0" presStyleCnt="0">
        <dgm:presLayoutVars>
          <dgm:chMax val="1"/>
          <dgm:dir/>
          <dgm:animLvl val="ctr"/>
          <dgm:resizeHandles val="exact"/>
        </dgm:presLayoutVars>
      </dgm:prSet>
      <dgm:spPr/>
    </dgm:pt>
    <dgm:pt modelId="{CBE46D69-316A-4A66-A2B7-94AAEAF8BAC2}" type="pres">
      <dgm:prSet presAssocID="{B012B291-A616-4BC6-9370-CD9321A1E47C}" presName="centerShape" presStyleLbl="node0" presStyleIdx="0" presStyleCnt="1"/>
      <dgm:spPr/>
    </dgm:pt>
    <dgm:pt modelId="{517ABFBA-4E0D-4BE7-B229-3797C115DB4D}" type="pres">
      <dgm:prSet presAssocID="{BCAE19AC-0635-41A0-B93E-14388F7990CC}" presName="node" presStyleLbl="node1" presStyleIdx="0" presStyleCnt="5">
        <dgm:presLayoutVars>
          <dgm:bulletEnabled val="1"/>
        </dgm:presLayoutVars>
      </dgm:prSet>
      <dgm:spPr/>
    </dgm:pt>
    <dgm:pt modelId="{C6EF502B-8380-47FD-98D9-143EE59B2338}" type="pres">
      <dgm:prSet presAssocID="{BCAE19AC-0635-41A0-B93E-14388F7990CC}" presName="dummy" presStyleCnt="0"/>
      <dgm:spPr/>
    </dgm:pt>
    <dgm:pt modelId="{AE8A46A3-FEA9-43A6-AF59-3B1111B88F1F}" type="pres">
      <dgm:prSet presAssocID="{5B190AF3-AD8E-4B2F-B8C8-FD0DA40B2174}" presName="sibTrans" presStyleLbl="sibTrans2D1" presStyleIdx="0" presStyleCnt="5"/>
      <dgm:spPr/>
    </dgm:pt>
    <dgm:pt modelId="{331B85EC-7C50-4F61-806E-5DC3B2D805D8}" type="pres">
      <dgm:prSet presAssocID="{FF6ED301-4437-4961-940C-1414E305B443}" presName="node" presStyleLbl="node1" presStyleIdx="1" presStyleCnt="5">
        <dgm:presLayoutVars>
          <dgm:bulletEnabled val="1"/>
        </dgm:presLayoutVars>
      </dgm:prSet>
      <dgm:spPr/>
    </dgm:pt>
    <dgm:pt modelId="{45DBB55B-B2AE-496C-BD2C-0BEC4CCEAD35}" type="pres">
      <dgm:prSet presAssocID="{FF6ED301-4437-4961-940C-1414E305B443}" presName="dummy" presStyleCnt="0"/>
      <dgm:spPr/>
    </dgm:pt>
    <dgm:pt modelId="{8B0863EE-CAF7-4726-A39C-624B18079FB1}" type="pres">
      <dgm:prSet presAssocID="{C7F16E43-B57E-4D5D-B862-31AF3C49C101}" presName="sibTrans" presStyleLbl="sibTrans2D1" presStyleIdx="1" presStyleCnt="5"/>
      <dgm:spPr/>
    </dgm:pt>
    <dgm:pt modelId="{8FF77C59-D311-4785-BA98-C48284A4260C}" type="pres">
      <dgm:prSet presAssocID="{2BC19692-FE61-40A0-B3EB-251422C17EBE}" presName="node" presStyleLbl="node1" presStyleIdx="2" presStyleCnt="5">
        <dgm:presLayoutVars>
          <dgm:bulletEnabled val="1"/>
        </dgm:presLayoutVars>
      </dgm:prSet>
      <dgm:spPr/>
    </dgm:pt>
    <dgm:pt modelId="{BDA8D1BA-B52A-48A1-8A61-2F4C1E52B1C7}" type="pres">
      <dgm:prSet presAssocID="{2BC19692-FE61-40A0-B3EB-251422C17EBE}" presName="dummy" presStyleCnt="0"/>
      <dgm:spPr/>
    </dgm:pt>
    <dgm:pt modelId="{E46DEA03-1C15-497B-B069-84FC88716F6F}" type="pres">
      <dgm:prSet presAssocID="{D2A4F74C-C46D-43A3-A2A0-3EA62AD791AB}" presName="sibTrans" presStyleLbl="sibTrans2D1" presStyleIdx="2" presStyleCnt="5"/>
      <dgm:spPr/>
    </dgm:pt>
    <dgm:pt modelId="{63BBFADA-00AA-4C15-BB20-06DBBDBCCF18}" type="pres">
      <dgm:prSet presAssocID="{79161FB4-6960-4DBB-A08A-B58470EF0699}" presName="node" presStyleLbl="node1" presStyleIdx="3" presStyleCnt="5">
        <dgm:presLayoutVars>
          <dgm:bulletEnabled val="1"/>
        </dgm:presLayoutVars>
      </dgm:prSet>
      <dgm:spPr/>
    </dgm:pt>
    <dgm:pt modelId="{4A41A6EC-390A-4B60-968E-BEFBF2E948EC}" type="pres">
      <dgm:prSet presAssocID="{79161FB4-6960-4DBB-A08A-B58470EF0699}" presName="dummy" presStyleCnt="0"/>
      <dgm:spPr/>
    </dgm:pt>
    <dgm:pt modelId="{9FB7942C-2A36-47D2-8A6D-979AE590B49B}" type="pres">
      <dgm:prSet presAssocID="{9DC03F21-BED6-4B51-9D65-71360D809B66}" presName="sibTrans" presStyleLbl="sibTrans2D1" presStyleIdx="3" presStyleCnt="5"/>
      <dgm:spPr/>
    </dgm:pt>
    <dgm:pt modelId="{8648740D-CCC2-4679-AEEC-78FD69374AE9}" type="pres">
      <dgm:prSet presAssocID="{70D485AD-6038-4BAE-9838-84D517A20A2B}" presName="node" presStyleLbl="node1" presStyleIdx="4" presStyleCnt="5">
        <dgm:presLayoutVars>
          <dgm:bulletEnabled val="1"/>
        </dgm:presLayoutVars>
      </dgm:prSet>
      <dgm:spPr/>
    </dgm:pt>
    <dgm:pt modelId="{A6C292FD-086A-4566-9FBE-D7FD8D725438}" type="pres">
      <dgm:prSet presAssocID="{70D485AD-6038-4BAE-9838-84D517A20A2B}" presName="dummy" presStyleCnt="0"/>
      <dgm:spPr/>
    </dgm:pt>
    <dgm:pt modelId="{B3061133-6317-42B1-B159-5E6466D19DFA}" type="pres">
      <dgm:prSet presAssocID="{6DC79F61-FF8F-49E6-82E9-D9AFB5ECAAE6}" presName="sibTrans" presStyleLbl="sibTrans2D1" presStyleIdx="4" presStyleCnt="5"/>
      <dgm:spPr/>
    </dgm:pt>
  </dgm:ptLst>
  <dgm:cxnLst>
    <dgm:cxn modelId="{AF4B5316-C5DB-4B56-B12E-36D014A7667C}" type="presOf" srcId="{5B190AF3-AD8E-4B2F-B8C8-FD0DA40B2174}" destId="{AE8A46A3-FEA9-43A6-AF59-3B1111B88F1F}" srcOrd="0" destOrd="0" presId="urn:microsoft.com/office/officeart/2005/8/layout/radial6"/>
    <dgm:cxn modelId="{1CF43026-6996-4783-8A6E-3320B0B6C7E2}" type="presOf" srcId="{70D485AD-6038-4BAE-9838-84D517A20A2B}" destId="{8648740D-CCC2-4679-AEEC-78FD69374AE9}" srcOrd="0" destOrd="0" presId="urn:microsoft.com/office/officeart/2005/8/layout/radial6"/>
    <dgm:cxn modelId="{8302FB33-174C-42A2-BAB9-9F5EDA3BF9F6}" srcId="{B012B291-A616-4BC6-9370-CD9321A1E47C}" destId="{70D485AD-6038-4BAE-9838-84D517A20A2B}" srcOrd="4" destOrd="0" parTransId="{6AB377D4-6EA9-4048-9D0D-E8F683542D67}" sibTransId="{6DC79F61-FF8F-49E6-82E9-D9AFB5ECAAE6}"/>
    <dgm:cxn modelId="{1C450B3B-EA3E-4386-B92A-77869AAFC17C}" srcId="{B012B291-A616-4BC6-9370-CD9321A1E47C}" destId="{FF6ED301-4437-4961-940C-1414E305B443}" srcOrd="1" destOrd="0" parTransId="{E9C23FF0-2DE5-4CF7-8468-580C52063C76}" sibTransId="{C7F16E43-B57E-4D5D-B862-31AF3C49C101}"/>
    <dgm:cxn modelId="{52EB6D71-E2FA-45D8-B5B0-B24E97B8B72B}" type="presOf" srcId="{B012B291-A616-4BC6-9370-CD9321A1E47C}" destId="{CBE46D69-316A-4A66-A2B7-94AAEAF8BAC2}" srcOrd="0" destOrd="0" presId="urn:microsoft.com/office/officeart/2005/8/layout/radial6"/>
    <dgm:cxn modelId="{EAADAB53-2922-4A04-A45D-5C072AA63610}" srcId="{B012B291-A616-4BC6-9370-CD9321A1E47C}" destId="{BCAE19AC-0635-41A0-B93E-14388F7990CC}" srcOrd="0" destOrd="0" parTransId="{72123EA6-FC30-4F3C-88BA-EDC0A05A3CD6}" sibTransId="{5B190AF3-AD8E-4B2F-B8C8-FD0DA40B2174}"/>
    <dgm:cxn modelId="{8108197A-1767-4DA8-A5BF-2183C308C01A}" srcId="{B012B291-A616-4BC6-9370-CD9321A1E47C}" destId="{2BC19692-FE61-40A0-B3EB-251422C17EBE}" srcOrd="2" destOrd="0" parTransId="{D7C288F0-BD73-4B0A-BC86-FCF9068109CD}" sibTransId="{D2A4F74C-C46D-43A3-A2A0-3EA62AD791AB}"/>
    <dgm:cxn modelId="{3F819187-40AE-48B5-A183-F7EF245BEE34}" type="presOf" srcId="{D2A4F74C-C46D-43A3-A2A0-3EA62AD791AB}" destId="{E46DEA03-1C15-497B-B069-84FC88716F6F}" srcOrd="0" destOrd="0" presId="urn:microsoft.com/office/officeart/2005/8/layout/radial6"/>
    <dgm:cxn modelId="{0BDA4E8D-F1EA-4CA9-8E9E-3CEC4B0BC43D}" type="presOf" srcId="{BCAE19AC-0635-41A0-B93E-14388F7990CC}" destId="{517ABFBA-4E0D-4BE7-B229-3797C115DB4D}" srcOrd="0" destOrd="0" presId="urn:microsoft.com/office/officeart/2005/8/layout/radial6"/>
    <dgm:cxn modelId="{EC8F0C8F-4FA1-4A77-A2D8-AC74C5995A4B}" type="presOf" srcId="{79161FB4-6960-4DBB-A08A-B58470EF0699}" destId="{63BBFADA-00AA-4C15-BB20-06DBBDBCCF18}" srcOrd="0" destOrd="0" presId="urn:microsoft.com/office/officeart/2005/8/layout/radial6"/>
    <dgm:cxn modelId="{ADD30092-13A6-4BAE-90D8-19018C63AC89}" srcId="{FBCE9F03-15B4-48CA-938A-F65E2E0CC669}" destId="{B012B291-A616-4BC6-9370-CD9321A1E47C}" srcOrd="0" destOrd="0" parTransId="{7A430C1E-AE3D-455B-A360-BEA348661141}" sibTransId="{F650A348-78AB-41CA-AC9A-6BFC915C4ACE}"/>
    <dgm:cxn modelId="{483FF996-C2BA-49CB-8AA6-01F0F6CC96F6}" srcId="{B012B291-A616-4BC6-9370-CD9321A1E47C}" destId="{79161FB4-6960-4DBB-A08A-B58470EF0699}" srcOrd="3" destOrd="0" parTransId="{1A004838-A180-48A7-959C-69B95C1116F5}" sibTransId="{9DC03F21-BED6-4B51-9D65-71360D809B66}"/>
    <dgm:cxn modelId="{2DC084A9-F08E-4A1D-87A4-78AD721C605E}" type="presOf" srcId="{FF6ED301-4437-4961-940C-1414E305B443}" destId="{331B85EC-7C50-4F61-806E-5DC3B2D805D8}" srcOrd="0" destOrd="0" presId="urn:microsoft.com/office/officeart/2005/8/layout/radial6"/>
    <dgm:cxn modelId="{4EEC42CE-4F8C-4380-9186-47684A6DABD1}" type="presOf" srcId="{C7F16E43-B57E-4D5D-B862-31AF3C49C101}" destId="{8B0863EE-CAF7-4726-A39C-624B18079FB1}" srcOrd="0" destOrd="0" presId="urn:microsoft.com/office/officeart/2005/8/layout/radial6"/>
    <dgm:cxn modelId="{2CC85AD3-152E-4F5B-9704-11CE5F548649}" type="presOf" srcId="{2BC19692-FE61-40A0-B3EB-251422C17EBE}" destId="{8FF77C59-D311-4785-BA98-C48284A4260C}" srcOrd="0" destOrd="0" presId="urn:microsoft.com/office/officeart/2005/8/layout/radial6"/>
    <dgm:cxn modelId="{54FC59E8-EE84-4CF8-B6E8-3A798944C6F9}" type="presOf" srcId="{9DC03F21-BED6-4B51-9D65-71360D809B66}" destId="{9FB7942C-2A36-47D2-8A6D-979AE590B49B}" srcOrd="0" destOrd="0" presId="urn:microsoft.com/office/officeart/2005/8/layout/radial6"/>
    <dgm:cxn modelId="{5965B9E9-2980-4076-BE50-9E6053059441}" type="presOf" srcId="{FBCE9F03-15B4-48CA-938A-F65E2E0CC669}" destId="{3BBDBF18-A5B1-4F45-B9A2-1B10986488C1}" srcOrd="0" destOrd="0" presId="urn:microsoft.com/office/officeart/2005/8/layout/radial6"/>
    <dgm:cxn modelId="{0700D8FE-AA23-4E96-B50A-B68354623957}" type="presOf" srcId="{6DC79F61-FF8F-49E6-82E9-D9AFB5ECAAE6}" destId="{B3061133-6317-42B1-B159-5E6466D19DFA}" srcOrd="0" destOrd="0" presId="urn:microsoft.com/office/officeart/2005/8/layout/radial6"/>
    <dgm:cxn modelId="{07AABE06-38E2-442B-A6DE-7598F2945430}" type="presParOf" srcId="{3BBDBF18-A5B1-4F45-B9A2-1B10986488C1}" destId="{CBE46D69-316A-4A66-A2B7-94AAEAF8BAC2}" srcOrd="0" destOrd="0" presId="urn:microsoft.com/office/officeart/2005/8/layout/radial6"/>
    <dgm:cxn modelId="{1F1484EF-E1FA-4813-B15C-4EDAF32F9E8C}" type="presParOf" srcId="{3BBDBF18-A5B1-4F45-B9A2-1B10986488C1}" destId="{517ABFBA-4E0D-4BE7-B229-3797C115DB4D}" srcOrd="1" destOrd="0" presId="urn:microsoft.com/office/officeart/2005/8/layout/radial6"/>
    <dgm:cxn modelId="{BEBB265A-8E2F-4C08-BC81-D7FA92025AB3}" type="presParOf" srcId="{3BBDBF18-A5B1-4F45-B9A2-1B10986488C1}" destId="{C6EF502B-8380-47FD-98D9-143EE59B2338}" srcOrd="2" destOrd="0" presId="urn:microsoft.com/office/officeart/2005/8/layout/radial6"/>
    <dgm:cxn modelId="{C0D7F67E-AF0E-442B-8CC5-9D9CDF0CC102}" type="presParOf" srcId="{3BBDBF18-A5B1-4F45-B9A2-1B10986488C1}" destId="{AE8A46A3-FEA9-43A6-AF59-3B1111B88F1F}" srcOrd="3" destOrd="0" presId="urn:microsoft.com/office/officeart/2005/8/layout/radial6"/>
    <dgm:cxn modelId="{EB506CF6-0268-4ED1-BA14-98486915DC64}" type="presParOf" srcId="{3BBDBF18-A5B1-4F45-B9A2-1B10986488C1}" destId="{331B85EC-7C50-4F61-806E-5DC3B2D805D8}" srcOrd="4" destOrd="0" presId="urn:microsoft.com/office/officeart/2005/8/layout/radial6"/>
    <dgm:cxn modelId="{6D857671-488A-4169-A254-3B02535A760D}" type="presParOf" srcId="{3BBDBF18-A5B1-4F45-B9A2-1B10986488C1}" destId="{45DBB55B-B2AE-496C-BD2C-0BEC4CCEAD35}" srcOrd="5" destOrd="0" presId="urn:microsoft.com/office/officeart/2005/8/layout/radial6"/>
    <dgm:cxn modelId="{A42908AE-BE7E-4D17-82C0-2A701BA78598}" type="presParOf" srcId="{3BBDBF18-A5B1-4F45-B9A2-1B10986488C1}" destId="{8B0863EE-CAF7-4726-A39C-624B18079FB1}" srcOrd="6" destOrd="0" presId="urn:microsoft.com/office/officeart/2005/8/layout/radial6"/>
    <dgm:cxn modelId="{C46552E2-98F3-428A-856D-3C9EDFD15809}" type="presParOf" srcId="{3BBDBF18-A5B1-4F45-B9A2-1B10986488C1}" destId="{8FF77C59-D311-4785-BA98-C48284A4260C}" srcOrd="7" destOrd="0" presId="urn:microsoft.com/office/officeart/2005/8/layout/radial6"/>
    <dgm:cxn modelId="{BCC73F7F-42AE-42CF-A1F1-35A1DBBDFDCF}" type="presParOf" srcId="{3BBDBF18-A5B1-4F45-B9A2-1B10986488C1}" destId="{BDA8D1BA-B52A-48A1-8A61-2F4C1E52B1C7}" srcOrd="8" destOrd="0" presId="urn:microsoft.com/office/officeart/2005/8/layout/radial6"/>
    <dgm:cxn modelId="{E000C8E8-382D-4988-AD20-03091608EE76}" type="presParOf" srcId="{3BBDBF18-A5B1-4F45-B9A2-1B10986488C1}" destId="{E46DEA03-1C15-497B-B069-84FC88716F6F}" srcOrd="9" destOrd="0" presId="urn:microsoft.com/office/officeart/2005/8/layout/radial6"/>
    <dgm:cxn modelId="{8F50CD7C-F87B-4A09-AF01-BEC96DBF7F0E}" type="presParOf" srcId="{3BBDBF18-A5B1-4F45-B9A2-1B10986488C1}" destId="{63BBFADA-00AA-4C15-BB20-06DBBDBCCF18}" srcOrd="10" destOrd="0" presId="urn:microsoft.com/office/officeart/2005/8/layout/radial6"/>
    <dgm:cxn modelId="{866CF1C0-3617-449D-AA36-A9E1ACF2CF0F}" type="presParOf" srcId="{3BBDBF18-A5B1-4F45-B9A2-1B10986488C1}" destId="{4A41A6EC-390A-4B60-968E-BEFBF2E948EC}" srcOrd="11" destOrd="0" presId="urn:microsoft.com/office/officeart/2005/8/layout/radial6"/>
    <dgm:cxn modelId="{7E78EDF6-6C26-4BF2-B7C4-9E3FD6A66635}" type="presParOf" srcId="{3BBDBF18-A5B1-4F45-B9A2-1B10986488C1}" destId="{9FB7942C-2A36-47D2-8A6D-979AE590B49B}" srcOrd="12" destOrd="0" presId="urn:microsoft.com/office/officeart/2005/8/layout/radial6"/>
    <dgm:cxn modelId="{E1EC43E1-7B57-4651-8EF3-2A27D0018C89}" type="presParOf" srcId="{3BBDBF18-A5B1-4F45-B9A2-1B10986488C1}" destId="{8648740D-CCC2-4679-AEEC-78FD69374AE9}" srcOrd="13" destOrd="0" presId="urn:microsoft.com/office/officeart/2005/8/layout/radial6"/>
    <dgm:cxn modelId="{B268C35C-4FAF-473B-9B42-D083B6F8766E}" type="presParOf" srcId="{3BBDBF18-A5B1-4F45-B9A2-1B10986488C1}" destId="{A6C292FD-086A-4566-9FBE-D7FD8D725438}" srcOrd="14" destOrd="0" presId="urn:microsoft.com/office/officeart/2005/8/layout/radial6"/>
    <dgm:cxn modelId="{D613C68C-D62C-4795-AE40-089E98B1ABC2}" type="presParOf" srcId="{3BBDBF18-A5B1-4F45-B9A2-1B10986488C1}" destId="{B3061133-6317-42B1-B159-5E6466D19DFA}" srcOrd="15" destOrd="0" presId="urn:microsoft.com/office/officeart/2005/8/layout/radial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F25D09E-403E-467B-80D8-6F88DD8DF791}"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zh-CN" altLang="en-US"/>
        </a:p>
      </dgm:t>
    </dgm:pt>
    <dgm:pt modelId="{6D23BA8F-CCBE-4A83-B0E1-CDF8C684BD26}" type="pres">
      <dgm:prSet presAssocID="{4F25D09E-403E-467B-80D8-6F88DD8DF791}" presName="Name0" presStyleCnt="0">
        <dgm:presLayoutVars>
          <dgm:chMax val="4"/>
          <dgm:resizeHandles val="exact"/>
        </dgm:presLayoutVars>
      </dgm:prSet>
      <dgm:spPr/>
    </dgm:pt>
  </dgm:ptLst>
  <dgm:cxnLst>
    <dgm:cxn modelId="{C4CE2328-2B08-46FF-AE87-140455634365}" type="presOf" srcId="{4F25D09E-403E-467B-80D8-6F88DD8DF791}" destId="{6D23BA8F-CCBE-4A83-B0E1-CDF8C684BD26}" srcOrd="0"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165314"/>
          <a:ext cx="5904656" cy="948299"/>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latin typeface="+mj-ea"/>
              <a:ea typeface="+mj-ea"/>
            </a:rPr>
            <a:t>1.</a:t>
          </a:r>
          <a:r>
            <a:rPr lang="zh-CN" altLang="en-US" sz="3400" kern="1200" dirty="0">
              <a:latin typeface="+mj-ea"/>
              <a:ea typeface="+mj-ea"/>
            </a:rPr>
            <a:t>整体工作计划</a:t>
          </a:r>
        </a:p>
      </dsp:txBody>
      <dsp:txXfrm>
        <a:off x="46292" y="211606"/>
        <a:ext cx="5812072" cy="855715"/>
      </dsp:txXfrm>
    </dsp:sp>
    <dsp:sp modelId="{0BD9CFF3-BD5C-4496-A5C0-71614AF6C6BB}">
      <dsp:nvSpPr>
        <dsp:cNvPr id="0" name=""/>
        <dsp:cNvSpPr/>
      </dsp:nvSpPr>
      <dsp:spPr>
        <a:xfrm>
          <a:off x="0" y="1298078"/>
          <a:ext cx="5904656" cy="866727"/>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t>2.</a:t>
          </a:r>
          <a:r>
            <a:rPr lang="zh-CN" altLang="en-US" sz="3400" kern="1200" dirty="0"/>
            <a:t>最新工作进展</a:t>
          </a:r>
        </a:p>
      </dsp:txBody>
      <dsp:txXfrm>
        <a:off x="42310" y="1340388"/>
        <a:ext cx="5820036" cy="782107"/>
      </dsp:txXfrm>
    </dsp:sp>
    <dsp:sp modelId="{25B85B47-B55F-40A6-95E0-5ED6A9B870BF}">
      <dsp:nvSpPr>
        <dsp:cNvPr id="0" name=""/>
        <dsp:cNvSpPr/>
      </dsp:nvSpPr>
      <dsp:spPr>
        <a:xfrm>
          <a:off x="0" y="2377227"/>
          <a:ext cx="5904656" cy="1047335"/>
        </a:xfrm>
        <a:prstGeom prst="roundRect">
          <a:avLst/>
        </a:prstGeom>
        <a:solidFill>
          <a:schemeClr val="bg2">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t>3.</a:t>
          </a:r>
          <a:r>
            <a:rPr lang="zh-CN" altLang="en-US" sz="3400" kern="1200" dirty="0"/>
            <a:t>未来工作</a:t>
          </a:r>
          <a:r>
            <a:rPr lang="zh-Hans" altLang="en-US" sz="3400" b="0" kern="1200" dirty="0">
              <a:latin typeface="宋体" panose="02010600030101010101" pitchFamily="2" charset="-122"/>
              <a:ea typeface="宋体" panose="02010600030101010101" pitchFamily="2" charset="-122"/>
            </a:rPr>
            <a:t>计划</a:t>
          </a:r>
          <a:endParaRPr lang="zh-CN" altLang="en-US" sz="3400" b="0" kern="1200" dirty="0">
            <a:latin typeface="宋体" panose="02010600030101010101" pitchFamily="2" charset="-122"/>
            <a:ea typeface="宋体" panose="02010600030101010101" pitchFamily="2" charset="-122"/>
          </a:endParaRPr>
        </a:p>
      </dsp:txBody>
      <dsp:txXfrm>
        <a:off x="51127" y="2428354"/>
        <a:ext cx="5802402" cy="94508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753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763146" y="558522"/>
          <a:ext cx="5749272" cy="1083096"/>
        </a:xfrm>
        <a:prstGeom prst="rect">
          <a:avLst/>
        </a:prstGeom>
        <a:solidFill>
          <a:prstClr val="white">
            <a:lumMod val="65000"/>
          </a:prstClr>
        </a:solidFill>
        <a:ln w="2540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solidFill>
                <a:prstClr val="white"/>
              </a:solidFill>
              <a:latin typeface="Calibri"/>
              <a:ea typeface="宋体" panose="02010600030101010101" pitchFamily="2" charset="-122"/>
              <a:cs typeface="+mn-cs"/>
            </a:rPr>
            <a:t>基于文献的数据关联分析</a:t>
          </a:r>
        </a:p>
      </dsp:txBody>
      <dsp:txXfrm>
        <a:off x="763146" y="558522"/>
        <a:ext cx="5749272" cy="1083096"/>
      </dsp:txXfrm>
    </dsp:sp>
    <dsp:sp modelId="{2C32AA3C-C21E-444B-8009-13B7F44A3DFC}">
      <dsp:nvSpPr>
        <dsp:cNvPr id="0" name=""/>
        <dsp:cNvSpPr/>
      </dsp:nvSpPr>
      <dsp:spPr>
        <a:xfrm>
          <a:off x="76079" y="402543"/>
          <a:ext cx="1375087" cy="137508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C6F21890-3A6C-4602-8FCF-0C96D1F700E9}">
      <dsp:nvSpPr>
        <dsp:cNvPr id="0" name=""/>
        <dsp:cNvSpPr/>
      </dsp:nvSpPr>
      <dsp:spPr>
        <a:xfrm>
          <a:off x="1163223" y="2000835"/>
          <a:ext cx="5348994" cy="1498680"/>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50800" rIns="50800" bIns="50800" numCol="1" spcCol="1270" anchor="t" anchorCtr="0">
          <a:noAutofit/>
        </a:bodyPr>
        <a:lstStyle/>
        <a:p>
          <a:pPr marL="0" lvl="0" indent="0" algn="l" defTabSz="889000">
            <a:lnSpc>
              <a:spcPct val="90000"/>
            </a:lnSpc>
            <a:spcBef>
              <a:spcPct val="0"/>
            </a:spcBef>
            <a:spcAft>
              <a:spcPct val="35000"/>
            </a:spcAft>
            <a:buNone/>
          </a:pPr>
          <a:r>
            <a:rPr lang="zh-CN" altLang="en-US" sz="2000" b="1" kern="1200" dirty="0"/>
            <a:t>面向蠕变的数据关联分析与预测</a:t>
          </a:r>
        </a:p>
        <a:p>
          <a:pPr marL="171450" lvl="1" indent="-171450" algn="l" defTabSz="711200">
            <a:lnSpc>
              <a:spcPct val="90000"/>
            </a:lnSpc>
            <a:spcBef>
              <a:spcPct val="0"/>
            </a:spcBef>
            <a:spcAft>
              <a:spcPct val="15000"/>
            </a:spcAft>
            <a:buChar char="•"/>
          </a:pPr>
          <a:r>
            <a:rPr lang="zh-CN" altLang="en-US" sz="1600" b="1" kern="1200" dirty="0">
              <a:solidFill>
                <a:schemeClr val="bg1">
                  <a:lumMod val="85000"/>
                </a:schemeClr>
              </a:solidFill>
            </a:rPr>
            <a:t>结合基于加权评分的领域专家知识的多层级特征选择方法</a:t>
          </a:r>
        </a:p>
        <a:p>
          <a:pPr marL="171450" lvl="1" indent="-171450" algn="l" defTabSz="711200">
            <a:lnSpc>
              <a:spcPct val="90000"/>
            </a:lnSpc>
            <a:spcBef>
              <a:spcPct val="0"/>
            </a:spcBef>
            <a:spcAft>
              <a:spcPct val="15000"/>
            </a:spcAft>
            <a:buChar char="•"/>
          </a:pPr>
          <a:r>
            <a:rPr lang="zh-CN" altLang="en-US" sz="1600" b="1" kern="1200" dirty="0">
              <a:solidFill>
                <a:srgbClr val="FF0000"/>
              </a:solidFill>
            </a:rPr>
            <a:t>结合材料多尺度属性的分而治之的机器学习方法预测蠕变寿命</a:t>
          </a:r>
        </a:p>
        <a:p>
          <a:pPr marL="171450" lvl="1" indent="-171450" algn="l" defTabSz="711200">
            <a:lnSpc>
              <a:spcPct val="90000"/>
            </a:lnSpc>
            <a:spcBef>
              <a:spcPct val="0"/>
            </a:spcBef>
            <a:spcAft>
              <a:spcPct val="15000"/>
            </a:spcAft>
            <a:buChar char="•"/>
          </a:pPr>
          <a:endParaRPr lang="zh-CN" altLang="en-US" sz="1600" b="1" kern="1200" dirty="0">
            <a:solidFill>
              <a:srgbClr val="FF0000"/>
            </a:solidFill>
          </a:endParaRPr>
        </a:p>
      </dsp:txBody>
      <dsp:txXfrm>
        <a:off x="1163223" y="2000835"/>
        <a:ext cx="5348994" cy="1498680"/>
      </dsp:txXfrm>
    </dsp:sp>
    <dsp:sp modelId="{2E10788D-F76E-483E-B3FF-9B6A38A71BF2}">
      <dsp:nvSpPr>
        <dsp:cNvPr id="0" name=""/>
        <dsp:cNvSpPr/>
      </dsp:nvSpPr>
      <dsp:spPr>
        <a:xfrm>
          <a:off x="475679" y="2062631"/>
          <a:ext cx="1375087" cy="1375087"/>
        </a:xfrm>
        <a:prstGeom prst="ellipse">
          <a:avLst/>
        </a:prstGeom>
        <a:solidFill>
          <a:schemeClr val="lt1">
            <a:hueOff val="0"/>
            <a:satOff val="0"/>
            <a:lumOff val="0"/>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dsp:style>
    </dsp:sp>
    <dsp:sp modelId="{F7AC9A4C-6529-4451-8901-2A7189893D58}">
      <dsp:nvSpPr>
        <dsp:cNvPr id="0" name=""/>
        <dsp:cNvSpPr/>
      </dsp:nvSpPr>
      <dsp:spPr>
        <a:xfrm>
          <a:off x="763348" y="3850245"/>
          <a:ext cx="5748870" cy="1100070"/>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平台研发</a:t>
          </a:r>
          <a:endParaRPr lang="en-US" altLang="zh-CN" sz="2400" kern="1200" dirty="0"/>
        </a:p>
      </dsp:txBody>
      <dsp:txXfrm>
        <a:off x="763348" y="3850245"/>
        <a:ext cx="5748870" cy="1100070"/>
      </dsp:txXfrm>
    </dsp:sp>
    <dsp:sp modelId="{FB11C3B6-15A0-4B21-BFB5-81361BF8D49D}">
      <dsp:nvSpPr>
        <dsp:cNvPr id="0" name=""/>
        <dsp:cNvSpPr/>
      </dsp:nvSpPr>
      <dsp:spPr>
        <a:xfrm>
          <a:off x="75804" y="3712736"/>
          <a:ext cx="1375087" cy="137508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22DD0E-AB83-4413-BC1E-F9D93DCEE517}">
      <dsp:nvSpPr>
        <dsp:cNvPr id="0" name=""/>
        <dsp:cNvSpPr/>
      </dsp:nvSpPr>
      <dsp:spPr>
        <a:xfrm>
          <a:off x="630" y="484081"/>
          <a:ext cx="1476088" cy="738044"/>
        </a:xfrm>
        <a:prstGeom prst="roundRect">
          <a:avLst>
            <a:gd name="adj" fmla="val 1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外文文献</a:t>
          </a:r>
          <a:endParaRPr lang="en-US" altLang="zh-CN" sz="2000" kern="1200" dirty="0"/>
        </a:p>
        <a:p>
          <a:pPr marL="0" lvl="0" indent="0" algn="ctr" defTabSz="889000">
            <a:lnSpc>
              <a:spcPct val="90000"/>
            </a:lnSpc>
            <a:spcBef>
              <a:spcPct val="0"/>
            </a:spcBef>
            <a:spcAft>
              <a:spcPct val="35000"/>
            </a:spcAft>
            <a:buNone/>
          </a:pPr>
          <a:r>
            <a:rPr lang="zh-CN" altLang="en-US" sz="2000" kern="1200" dirty="0"/>
            <a:t>（</a:t>
          </a:r>
          <a:r>
            <a:rPr lang="en-US" altLang="zh-CN" sz="2000" kern="1200" dirty="0"/>
            <a:t>39</a:t>
          </a:r>
          <a:r>
            <a:rPr lang="zh-CN" altLang="en-US" sz="2000" kern="1200" dirty="0"/>
            <a:t>篇）</a:t>
          </a:r>
        </a:p>
      </dsp:txBody>
      <dsp:txXfrm>
        <a:off x="22247" y="505698"/>
        <a:ext cx="1432854" cy="694810"/>
      </dsp:txXfrm>
    </dsp:sp>
    <dsp:sp modelId="{660A3C24-5BAF-4B03-B030-D64B68CAD622}">
      <dsp:nvSpPr>
        <dsp:cNvPr id="0" name=""/>
        <dsp:cNvSpPr/>
      </dsp:nvSpPr>
      <dsp:spPr>
        <a:xfrm>
          <a:off x="148239" y="1222125"/>
          <a:ext cx="147608" cy="553533"/>
        </a:xfrm>
        <a:custGeom>
          <a:avLst/>
          <a:gdLst/>
          <a:ahLst/>
          <a:cxnLst/>
          <a:rect l="0" t="0" r="0" b="0"/>
          <a:pathLst>
            <a:path>
              <a:moveTo>
                <a:pt x="0" y="0"/>
              </a:moveTo>
              <a:lnTo>
                <a:pt x="0" y="553533"/>
              </a:lnTo>
              <a:lnTo>
                <a:pt x="147608" y="553533"/>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A89D0B9-4088-4B1F-BA45-49A961AF3E62}">
      <dsp:nvSpPr>
        <dsp:cNvPr id="0" name=""/>
        <dsp:cNvSpPr/>
      </dsp:nvSpPr>
      <dsp:spPr>
        <a:xfrm>
          <a:off x="295848" y="1406636"/>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Web of science</a:t>
          </a:r>
        </a:p>
        <a:p>
          <a:pPr marL="0" lvl="0" indent="0" algn="ctr" defTabSz="577850">
            <a:lnSpc>
              <a:spcPct val="90000"/>
            </a:lnSpc>
            <a:spcBef>
              <a:spcPct val="0"/>
            </a:spcBef>
            <a:spcAft>
              <a:spcPct val="35000"/>
            </a:spcAft>
            <a:buNone/>
          </a:pPr>
          <a:endParaRPr lang="en-US" altLang="zh-CN" sz="1300" kern="1200" dirty="0"/>
        </a:p>
      </dsp:txBody>
      <dsp:txXfrm>
        <a:off x="317465" y="1428253"/>
        <a:ext cx="1137636" cy="694810"/>
      </dsp:txXfrm>
    </dsp:sp>
    <dsp:sp modelId="{85FD7CF3-84BF-4E34-B90F-F20EB29CCB5F}">
      <dsp:nvSpPr>
        <dsp:cNvPr id="0" name=""/>
        <dsp:cNvSpPr/>
      </dsp:nvSpPr>
      <dsp:spPr>
        <a:xfrm>
          <a:off x="148239" y="1222125"/>
          <a:ext cx="147608" cy="1476088"/>
        </a:xfrm>
        <a:custGeom>
          <a:avLst/>
          <a:gdLst/>
          <a:ahLst/>
          <a:cxnLst/>
          <a:rect l="0" t="0" r="0" b="0"/>
          <a:pathLst>
            <a:path>
              <a:moveTo>
                <a:pt x="0" y="0"/>
              </a:moveTo>
              <a:lnTo>
                <a:pt x="0" y="1476088"/>
              </a:lnTo>
              <a:lnTo>
                <a:pt x="147608" y="1476088"/>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6D0C84B-22FC-4FA7-8096-4ECF2B94127E}">
      <dsp:nvSpPr>
        <dsp:cNvPr id="0" name=""/>
        <dsp:cNvSpPr/>
      </dsp:nvSpPr>
      <dsp:spPr>
        <a:xfrm>
          <a:off x="295848" y="2329192"/>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Google</a:t>
          </a:r>
          <a:r>
            <a:rPr lang="zh-CN" altLang="en-US" sz="1300" kern="1200" dirty="0"/>
            <a:t>学术</a:t>
          </a:r>
        </a:p>
      </dsp:txBody>
      <dsp:txXfrm>
        <a:off x="317465" y="2350809"/>
        <a:ext cx="1137636" cy="694810"/>
      </dsp:txXfrm>
    </dsp:sp>
    <dsp:sp modelId="{92746ED9-4F62-47FF-BAB1-3ED559BE362E}">
      <dsp:nvSpPr>
        <dsp:cNvPr id="0" name=""/>
        <dsp:cNvSpPr/>
      </dsp:nvSpPr>
      <dsp:spPr>
        <a:xfrm>
          <a:off x="1845740" y="484081"/>
          <a:ext cx="1476088" cy="738044"/>
        </a:xfrm>
        <a:prstGeom prst="roundRect">
          <a:avLst>
            <a:gd name="adj" fmla="val 10000"/>
          </a:avLst>
        </a:prstGeom>
        <a:solidFill>
          <a:schemeClr val="accent2">
            <a:hueOff val="2340759"/>
            <a:satOff val="-2919"/>
            <a:lumOff val="686"/>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中文文献</a:t>
          </a:r>
          <a:endParaRPr lang="en-US" altLang="zh-CN" sz="2000" kern="1200" dirty="0"/>
        </a:p>
        <a:p>
          <a:pPr marL="0" lvl="0" indent="0" algn="ctr" defTabSz="889000">
            <a:lnSpc>
              <a:spcPct val="90000"/>
            </a:lnSpc>
            <a:spcBef>
              <a:spcPct val="0"/>
            </a:spcBef>
            <a:spcAft>
              <a:spcPct val="35000"/>
            </a:spcAft>
            <a:buNone/>
          </a:pPr>
          <a:r>
            <a:rPr lang="zh-CN" altLang="en-US" sz="2000" kern="1200" dirty="0"/>
            <a:t>（</a:t>
          </a:r>
          <a:r>
            <a:rPr lang="en-US" altLang="zh-CN" sz="2000" kern="1200" dirty="0"/>
            <a:t>18</a:t>
          </a:r>
          <a:r>
            <a:rPr lang="zh-CN" altLang="en-US" sz="2000" kern="1200" dirty="0"/>
            <a:t>篇</a:t>
          </a:r>
          <a:r>
            <a:rPr lang="zh-CN" altLang="en-US" sz="2400" kern="1200" dirty="0"/>
            <a:t>）</a:t>
          </a:r>
        </a:p>
      </dsp:txBody>
      <dsp:txXfrm>
        <a:off x="1867357" y="505698"/>
        <a:ext cx="1432854" cy="694810"/>
      </dsp:txXfrm>
    </dsp:sp>
    <dsp:sp modelId="{9A970488-2247-4EB7-A492-AEAA6C8FA329}">
      <dsp:nvSpPr>
        <dsp:cNvPr id="0" name=""/>
        <dsp:cNvSpPr/>
      </dsp:nvSpPr>
      <dsp:spPr>
        <a:xfrm>
          <a:off x="1993349" y="1222125"/>
          <a:ext cx="147608" cy="553533"/>
        </a:xfrm>
        <a:custGeom>
          <a:avLst/>
          <a:gdLst/>
          <a:ahLst/>
          <a:cxnLst/>
          <a:rect l="0" t="0" r="0" b="0"/>
          <a:pathLst>
            <a:path>
              <a:moveTo>
                <a:pt x="0" y="0"/>
              </a:moveTo>
              <a:lnTo>
                <a:pt x="0" y="553533"/>
              </a:lnTo>
              <a:lnTo>
                <a:pt x="147608" y="553533"/>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46E69E0-5647-45F4-A910-5F42E67674DE}">
      <dsp:nvSpPr>
        <dsp:cNvPr id="0" name=""/>
        <dsp:cNvSpPr/>
      </dsp:nvSpPr>
      <dsp:spPr>
        <a:xfrm>
          <a:off x="2140958" y="1406636"/>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百度学术</a:t>
          </a:r>
          <a:endParaRPr lang="en-US" altLang="zh-CN" sz="1300" kern="1200" dirty="0"/>
        </a:p>
      </dsp:txBody>
      <dsp:txXfrm>
        <a:off x="2162575" y="1428253"/>
        <a:ext cx="1137636" cy="694810"/>
      </dsp:txXfrm>
    </dsp:sp>
    <dsp:sp modelId="{71580D6D-C17D-4923-94E4-94BC22B40C7A}">
      <dsp:nvSpPr>
        <dsp:cNvPr id="0" name=""/>
        <dsp:cNvSpPr/>
      </dsp:nvSpPr>
      <dsp:spPr>
        <a:xfrm>
          <a:off x="1993349" y="1222125"/>
          <a:ext cx="147608" cy="1476088"/>
        </a:xfrm>
        <a:custGeom>
          <a:avLst/>
          <a:gdLst/>
          <a:ahLst/>
          <a:cxnLst/>
          <a:rect l="0" t="0" r="0" b="0"/>
          <a:pathLst>
            <a:path>
              <a:moveTo>
                <a:pt x="0" y="0"/>
              </a:moveTo>
              <a:lnTo>
                <a:pt x="0" y="1476088"/>
              </a:lnTo>
              <a:lnTo>
                <a:pt x="147608" y="1476088"/>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4B080BA-24F3-4EA2-94A5-0DEF720DC6C4}">
      <dsp:nvSpPr>
        <dsp:cNvPr id="0" name=""/>
        <dsp:cNvSpPr/>
      </dsp:nvSpPr>
      <dsp:spPr>
        <a:xfrm>
          <a:off x="2140958" y="2329192"/>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知网</a:t>
          </a:r>
        </a:p>
      </dsp:txBody>
      <dsp:txXfrm>
        <a:off x="2162575" y="2350809"/>
        <a:ext cx="1137636" cy="694810"/>
      </dsp:txXfrm>
    </dsp:sp>
    <dsp:sp modelId="{F94DC143-015A-4398-BC8D-FCC089A81638}">
      <dsp:nvSpPr>
        <dsp:cNvPr id="0" name=""/>
        <dsp:cNvSpPr/>
      </dsp:nvSpPr>
      <dsp:spPr>
        <a:xfrm>
          <a:off x="3690851" y="484081"/>
          <a:ext cx="1476088" cy="738044"/>
        </a:xfrm>
        <a:prstGeom prst="roundRect">
          <a:avLst>
            <a:gd name="adj" fmla="val 10000"/>
          </a:avLst>
        </a:prstGeom>
        <a:solidFill>
          <a:schemeClr val="accent2">
            <a:hueOff val="4681519"/>
            <a:satOff val="-5839"/>
            <a:lumOff val="1373"/>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专利</a:t>
          </a:r>
          <a:endParaRPr lang="en-US" altLang="zh-CN" sz="2000" kern="1200" dirty="0"/>
        </a:p>
        <a:p>
          <a:pPr marL="0" lvl="0" indent="0" algn="ctr" defTabSz="889000">
            <a:lnSpc>
              <a:spcPct val="90000"/>
            </a:lnSpc>
            <a:spcBef>
              <a:spcPct val="0"/>
            </a:spcBef>
            <a:spcAft>
              <a:spcPct val="35000"/>
            </a:spcAft>
            <a:buNone/>
          </a:pPr>
          <a:r>
            <a:rPr lang="zh-CN" altLang="en-US" sz="2000" kern="1200" dirty="0"/>
            <a:t>（</a:t>
          </a:r>
          <a:r>
            <a:rPr lang="en-US" altLang="zh-CN" sz="2000" kern="1200" dirty="0"/>
            <a:t>21</a:t>
          </a:r>
          <a:r>
            <a:rPr lang="zh-CN" altLang="en-US" sz="2000" kern="1200" dirty="0"/>
            <a:t>篇）</a:t>
          </a:r>
        </a:p>
      </dsp:txBody>
      <dsp:txXfrm>
        <a:off x="3712468" y="505698"/>
        <a:ext cx="1432854" cy="694810"/>
      </dsp:txXfrm>
    </dsp:sp>
    <dsp:sp modelId="{0A19F72D-6CA7-497D-AE63-81944D703DF1}">
      <dsp:nvSpPr>
        <dsp:cNvPr id="0" name=""/>
        <dsp:cNvSpPr/>
      </dsp:nvSpPr>
      <dsp:spPr>
        <a:xfrm>
          <a:off x="3838459" y="1222125"/>
          <a:ext cx="147608" cy="553533"/>
        </a:xfrm>
        <a:custGeom>
          <a:avLst/>
          <a:gdLst/>
          <a:ahLst/>
          <a:cxnLst/>
          <a:rect l="0" t="0" r="0" b="0"/>
          <a:pathLst>
            <a:path>
              <a:moveTo>
                <a:pt x="0" y="0"/>
              </a:moveTo>
              <a:lnTo>
                <a:pt x="0" y="553533"/>
              </a:lnTo>
              <a:lnTo>
                <a:pt x="147608" y="553533"/>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2810B4B2-87FE-42C0-808C-A3800A81EF25}">
      <dsp:nvSpPr>
        <dsp:cNvPr id="0" name=""/>
        <dsp:cNvSpPr/>
      </dsp:nvSpPr>
      <dsp:spPr>
        <a:xfrm>
          <a:off x="3986068" y="1406636"/>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Google  patent</a:t>
          </a:r>
          <a:endParaRPr lang="zh-CN" altLang="en-US" sz="1300" kern="1200" dirty="0"/>
        </a:p>
      </dsp:txBody>
      <dsp:txXfrm>
        <a:off x="4007685" y="1428253"/>
        <a:ext cx="1137636" cy="694810"/>
      </dsp:txXfrm>
    </dsp:sp>
    <dsp:sp modelId="{91EE09D6-B260-412B-A806-528785525829}">
      <dsp:nvSpPr>
        <dsp:cNvPr id="0" name=""/>
        <dsp:cNvSpPr/>
      </dsp:nvSpPr>
      <dsp:spPr>
        <a:xfrm>
          <a:off x="3838459" y="1222125"/>
          <a:ext cx="147608" cy="1476088"/>
        </a:xfrm>
        <a:custGeom>
          <a:avLst/>
          <a:gdLst/>
          <a:ahLst/>
          <a:cxnLst/>
          <a:rect l="0" t="0" r="0" b="0"/>
          <a:pathLst>
            <a:path>
              <a:moveTo>
                <a:pt x="0" y="0"/>
              </a:moveTo>
              <a:lnTo>
                <a:pt x="0" y="1476088"/>
              </a:lnTo>
              <a:lnTo>
                <a:pt x="147608" y="1476088"/>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E2A11D60-F863-4F86-810C-40CEA3ED63C6}">
      <dsp:nvSpPr>
        <dsp:cNvPr id="0" name=""/>
        <dsp:cNvSpPr/>
      </dsp:nvSpPr>
      <dsp:spPr>
        <a:xfrm>
          <a:off x="3986068" y="2329192"/>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文献中引用的专利</a:t>
          </a:r>
        </a:p>
      </dsp:txBody>
      <dsp:txXfrm>
        <a:off x="4007685" y="2350809"/>
        <a:ext cx="1137636" cy="69481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90F83E-9614-48A9-966B-306E12A859FB}">
      <dsp:nvSpPr>
        <dsp:cNvPr id="0" name=""/>
        <dsp:cNvSpPr/>
      </dsp:nvSpPr>
      <dsp:spPr>
        <a:xfrm>
          <a:off x="3937" y="30920"/>
          <a:ext cx="1790419" cy="619470"/>
        </a:xfrm>
        <a:prstGeom prst="roundRect">
          <a:avLst>
            <a:gd name="adj" fmla="val 10000"/>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a:lnSpc>
              <a:spcPct val="90000"/>
            </a:lnSpc>
            <a:spcBef>
              <a:spcPct val="0"/>
            </a:spcBef>
            <a:spcAft>
              <a:spcPct val="35000"/>
            </a:spcAft>
            <a:buNone/>
          </a:pPr>
          <a:r>
            <a:rPr lang="zh-CN" altLang="en-US" sz="1600" kern="1200" dirty="0"/>
            <a:t>学习样本构造</a:t>
          </a:r>
        </a:p>
      </dsp:txBody>
      <dsp:txXfrm>
        <a:off x="3937" y="30920"/>
        <a:ext cx="1790419" cy="412980"/>
      </dsp:txXfrm>
    </dsp:sp>
    <dsp:sp modelId="{882AAB93-9174-4C85-BA68-ED05BFC340F9}">
      <dsp:nvSpPr>
        <dsp:cNvPr id="0" name=""/>
        <dsp:cNvSpPr/>
      </dsp:nvSpPr>
      <dsp:spPr>
        <a:xfrm>
          <a:off x="370650" y="443900"/>
          <a:ext cx="1790419" cy="806400"/>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a:t>目标属性和条件属性的集成</a:t>
          </a:r>
        </a:p>
      </dsp:txBody>
      <dsp:txXfrm>
        <a:off x="394269" y="467519"/>
        <a:ext cx="1743181" cy="759162"/>
      </dsp:txXfrm>
    </dsp:sp>
    <dsp:sp modelId="{F1B64CA7-938F-4B73-9595-7BA3E9F58CA4}">
      <dsp:nvSpPr>
        <dsp:cNvPr id="0" name=""/>
        <dsp:cNvSpPr/>
      </dsp:nvSpPr>
      <dsp:spPr>
        <a:xfrm>
          <a:off x="2065778" y="14529"/>
          <a:ext cx="575412" cy="445762"/>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2065778" y="103681"/>
        <a:ext cx="441683" cy="267458"/>
      </dsp:txXfrm>
    </dsp:sp>
    <dsp:sp modelId="{0181AEED-0E55-4451-A246-58F106BA9CA1}">
      <dsp:nvSpPr>
        <dsp:cNvPr id="0" name=""/>
        <dsp:cNvSpPr/>
      </dsp:nvSpPr>
      <dsp:spPr>
        <a:xfrm>
          <a:off x="2880041" y="30920"/>
          <a:ext cx="1790419" cy="619470"/>
        </a:xfrm>
        <a:prstGeom prst="roundRect">
          <a:avLst>
            <a:gd name="adj" fmla="val 10000"/>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a:lnSpc>
              <a:spcPct val="90000"/>
            </a:lnSpc>
            <a:spcBef>
              <a:spcPct val="0"/>
            </a:spcBef>
            <a:spcAft>
              <a:spcPct val="35000"/>
            </a:spcAft>
            <a:buNone/>
          </a:pPr>
          <a:r>
            <a:rPr lang="zh-CN" altLang="en-US" sz="1600" kern="1200" dirty="0"/>
            <a:t>数据清洗</a:t>
          </a:r>
        </a:p>
      </dsp:txBody>
      <dsp:txXfrm>
        <a:off x="2880041" y="30920"/>
        <a:ext cx="1790419" cy="412980"/>
      </dsp:txXfrm>
    </dsp:sp>
    <dsp:sp modelId="{1D4DB2AE-16F1-49DF-98B6-13E48EBE43B4}">
      <dsp:nvSpPr>
        <dsp:cNvPr id="0" name=""/>
        <dsp:cNvSpPr/>
      </dsp:nvSpPr>
      <dsp:spPr>
        <a:xfrm>
          <a:off x="3246753" y="443900"/>
          <a:ext cx="1790419" cy="806400"/>
        </a:xfrm>
        <a:prstGeom prst="roundRect">
          <a:avLst>
            <a:gd name="adj" fmla="val 10000"/>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空缺值补全</a:t>
          </a:r>
        </a:p>
        <a:p>
          <a:pPr marL="114300" lvl="1" indent="-114300" algn="l" defTabSz="622300">
            <a:lnSpc>
              <a:spcPct val="90000"/>
            </a:lnSpc>
            <a:spcBef>
              <a:spcPct val="0"/>
            </a:spcBef>
            <a:spcAft>
              <a:spcPct val="15000"/>
            </a:spcAft>
            <a:buChar char="•"/>
          </a:pPr>
          <a:r>
            <a:rPr lang="zh-CN" altLang="en-US" sz="1400" kern="1200" dirty="0"/>
            <a:t>删除重要空缺数据</a:t>
          </a:r>
        </a:p>
      </dsp:txBody>
      <dsp:txXfrm>
        <a:off x="3270372" y="467519"/>
        <a:ext cx="1743181" cy="759162"/>
      </dsp:txXfrm>
    </dsp:sp>
    <dsp:sp modelId="{93C6DE5E-968A-4ACD-B0A2-D92FCE1EFC33}">
      <dsp:nvSpPr>
        <dsp:cNvPr id="0" name=""/>
        <dsp:cNvSpPr/>
      </dsp:nvSpPr>
      <dsp:spPr>
        <a:xfrm>
          <a:off x="4941882" y="14529"/>
          <a:ext cx="575412" cy="445762"/>
        </a:xfrm>
        <a:prstGeom prst="rightArrow">
          <a:avLst>
            <a:gd name="adj1" fmla="val 60000"/>
            <a:gd name="adj2" fmla="val 50000"/>
          </a:avLst>
        </a:prstGeom>
        <a:solidFill>
          <a:schemeClr val="accent5">
            <a:hueOff val="-9933876"/>
            <a:satOff val="39811"/>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4941882" y="103681"/>
        <a:ext cx="441683" cy="267458"/>
      </dsp:txXfrm>
    </dsp:sp>
    <dsp:sp modelId="{9E4B3084-4521-4BF6-85F5-D8B2E97C1E9B}">
      <dsp:nvSpPr>
        <dsp:cNvPr id="0" name=""/>
        <dsp:cNvSpPr/>
      </dsp:nvSpPr>
      <dsp:spPr>
        <a:xfrm>
          <a:off x="5756145" y="30920"/>
          <a:ext cx="1790419" cy="619470"/>
        </a:xfrm>
        <a:prstGeom prst="roundRect">
          <a:avLst>
            <a:gd name="adj" fmla="val 10000"/>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a:lnSpc>
              <a:spcPct val="90000"/>
            </a:lnSpc>
            <a:spcBef>
              <a:spcPct val="0"/>
            </a:spcBef>
            <a:spcAft>
              <a:spcPct val="35000"/>
            </a:spcAft>
            <a:buNone/>
          </a:pPr>
          <a:r>
            <a:rPr lang="zh-CN" altLang="en-US" sz="1600" kern="1200" dirty="0"/>
            <a:t>数据变换</a:t>
          </a:r>
        </a:p>
      </dsp:txBody>
      <dsp:txXfrm>
        <a:off x="5756145" y="30920"/>
        <a:ext cx="1790419" cy="412980"/>
      </dsp:txXfrm>
    </dsp:sp>
    <dsp:sp modelId="{6340DEB0-987A-4E3E-A4B0-EBCE990AB663}">
      <dsp:nvSpPr>
        <dsp:cNvPr id="0" name=""/>
        <dsp:cNvSpPr/>
      </dsp:nvSpPr>
      <dsp:spPr>
        <a:xfrm>
          <a:off x="6122857" y="443900"/>
          <a:ext cx="1790419" cy="806400"/>
        </a:xfrm>
        <a:prstGeom prst="roundRect">
          <a:avLst>
            <a:gd name="adj" fmla="val 10000"/>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新属性构造</a:t>
          </a:r>
        </a:p>
        <a:p>
          <a:pPr marL="114300" lvl="1" indent="-114300" algn="l" defTabSz="622300">
            <a:lnSpc>
              <a:spcPct val="90000"/>
            </a:lnSpc>
            <a:spcBef>
              <a:spcPct val="0"/>
            </a:spcBef>
            <a:spcAft>
              <a:spcPct val="15000"/>
            </a:spcAft>
            <a:buChar char="•"/>
          </a:pPr>
          <a:r>
            <a:rPr lang="zh-CN" altLang="en-US" sz="1400" kern="1200" dirty="0"/>
            <a:t>样本归一化</a:t>
          </a:r>
        </a:p>
      </dsp:txBody>
      <dsp:txXfrm>
        <a:off x="6146476" y="467519"/>
        <a:ext cx="1743181" cy="75916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753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763146" y="558522"/>
          <a:ext cx="5749272" cy="1083096"/>
        </a:xfrm>
        <a:prstGeom prst="rect">
          <a:avLst/>
        </a:prstGeom>
        <a:solidFill>
          <a:prstClr val="white">
            <a:lumMod val="65000"/>
          </a:prstClr>
        </a:solidFill>
        <a:ln w="2540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solidFill>
                <a:prstClr val="white"/>
              </a:solidFill>
              <a:latin typeface="Calibri"/>
              <a:ea typeface="宋体" panose="02010600030101010101" pitchFamily="2" charset="-122"/>
              <a:cs typeface="+mn-cs"/>
            </a:rPr>
            <a:t>基于文献的数据关联分析</a:t>
          </a:r>
        </a:p>
      </dsp:txBody>
      <dsp:txXfrm>
        <a:off x="763146" y="558522"/>
        <a:ext cx="5749272" cy="1083096"/>
      </dsp:txXfrm>
    </dsp:sp>
    <dsp:sp modelId="{2C32AA3C-C21E-444B-8009-13B7F44A3DFC}">
      <dsp:nvSpPr>
        <dsp:cNvPr id="0" name=""/>
        <dsp:cNvSpPr/>
      </dsp:nvSpPr>
      <dsp:spPr>
        <a:xfrm>
          <a:off x="76079" y="402543"/>
          <a:ext cx="1375087" cy="137508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C6F21890-3A6C-4602-8FCF-0C96D1F700E9}">
      <dsp:nvSpPr>
        <dsp:cNvPr id="0" name=""/>
        <dsp:cNvSpPr/>
      </dsp:nvSpPr>
      <dsp:spPr>
        <a:xfrm>
          <a:off x="1163223" y="2000835"/>
          <a:ext cx="5348994" cy="1498680"/>
        </a:xfrm>
        <a:prstGeom prst="rect">
          <a:avLst/>
        </a:prstGeom>
        <a:solidFill>
          <a:srgbClr val="A6A6A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50800" rIns="50800" bIns="50800" numCol="1" spcCol="1270" anchor="t" anchorCtr="0">
          <a:noAutofit/>
        </a:bodyPr>
        <a:lstStyle/>
        <a:p>
          <a:pPr marL="0" lvl="0" indent="0" algn="l" defTabSz="889000">
            <a:lnSpc>
              <a:spcPct val="90000"/>
            </a:lnSpc>
            <a:spcBef>
              <a:spcPct val="0"/>
            </a:spcBef>
            <a:spcAft>
              <a:spcPct val="35000"/>
            </a:spcAft>
            <a:buNone/>
          </a:pPr>
          <a:r>
            <a:rPr lang="zh-CN" altLang="en-US" sz="2000" b="1" kern="1200" dirty="0"/>
            <a:t>面向蠕变的数据关联分析与预测</a:t>
          </a:r>
        </a:p>
        <a:p>
          <a:pPr marL="171450" lvl="1" indent="-171450" algn="l" defTabSz="711200">
            <a:lnSpc>
              <a:spcPct val="90000"/>
            </a:lnSpc>
            <a:spcBef>
              <a:spcPct val="0"/>
            </a:spcBef>
            <a:spcAft>
              <a:spcPct val="15000"/>
            </a:spcAft>
            <a:buChar char="•"/>
          </a:pPr>
          <a:r>
            <a:rPr lang="zh-CN" altLang="en-US" sz="1600" b="1" kern="1200" dirty="0">
              <a:solidFill>
                <a:schemeClr val="bg1">
                  <a:lumMod val="85000"/>
                </a:schemeClr>
              </a:solidFill>
            </a:rPr>
            <a:t>结合基于加权评分的领域专家知识的多层级特征选择方法</a:t>
          </a:r>
        </a:p>
        <a:p>
          <a:pPr marL="171450" lvl="1" indent="-171450" algn="l" defTabSz="711200">
            <a:lnSpc>
              <a:spcPct val="90000"/>
            </a:lnSpc>
            <a:spcBef>
              <a:spcPct val="0"/>
            </a:spcBef>
            <a:spcAft>
              <a:spcPct val="15000"/>
            </a:spcAft>
            <a:buChar char="•"/>
          </a:pPr>
          <a:r>
            <a:rPr lang="zh-CN" altLang="en-US" sz="1600" b="1" kern="1200" dirty="0">
              <a:solidFill>
                <a:schemeClr val="bg1">
                  <a:lumMod val="85000"/>
                </a:schemeClr>
              </a:solidFill>
            </a:rPr>
            <a:t>结合材料多尺度属性的分而治之的机器学习方法预测蠕变寿命</a:t>
          </a:r>
        </a:p>
        <a:p>
          <a:pPr marL="171450" lvl="1" indent="-171450" algn="l" defTabSz="711200">
            <a:lnSpc>
              <a:spcPct val="90000"/>
            </a:lnSpc>
            <a:spcBef>
              <a:spcPct val="0"/>
            </a:spcBef>
            <a:spcAft>
              <a:spcPct val="15000"/>
            </a:spcAft>
            <a:buChar char="•"/>
          </a:pPr>
          <a:endParaRPr lang="zh-CN" altLang="en-US" sz="1600" b="1" kern="1200" dirty="0">
            <a:solidFill>
              <a:srgbClr val="FF0000"/>
            </a:solidFill>
          </a:endParaRPr>
        </a:p>
      </dsp:txBody>
      <dsp:txXfrm>
        <a:off x="1163223" y="2000835"/>
        <a:ext cx="5348994" cy="1498680"/>
      </dsp:txXfrm>
    </dsp:sp>
    <dsp:sp modelId="{2E10788D-F76E-483E-B3FF-9B6A38A71BF2}">
      <dsp:nvSpPr>
        <dsp:cNvPr id="0" name=""/>
        <dsp:cNvSpPr/>
      </dsp:nvSpPr>
      <dsp:spPr>
        <a:xfrm>
          <a:off x="475679" y="2062631"/>
          <a:ext cx="1375087" cy="1375087"/>
        </a:xfrm>
        <a:prstGeom prst="ellipse">
          <a:avLst/>
        </a:prstGeom>
        <a:solidFill>
          <a:schemeClr val="lt1">
            <a:hueOff val="0"/>
            <a:satOff val="0"/>
            <a:lumOff val="0"/>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dsp:style>
    </dsp:sp>
    <dsp:sp modelId="{F7AC9A4C-6529-4451-8901-2A7189893D58}">
      <dsp:nvSpPr>
        <dsp:cNvPr id="0" name=""/>
        <dsp:cNvSpPr/>
      </dsp:nvSpPr>
      <dsp:spPr>
        <a:xfrm>
          <a:off x="763348" y="3850245"/>
          <a:ext cx="5748870" cy="1100070"/>
        </a:xfrm>
        <a:prstGeom prst="rect">
          <a:avLst/>
        </a:prstGeom>
        <a:solidFill>
          <a:srgbClr val="37609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平台研发</a:t>
          </a:r>
          <a:endParaRPr lang="en-US" altLang="zh-CN" sz="2400" kern="1200" dirty="0"/>
        </a:p>
      </dsp:txBody>
      <dsp:txXfrm>
        <a:off x="763348" y="3850245"/>
        <a:ext cx="5748870" cy="1100070"/>
      </dsp:txXfrm>
    </dsp:sp>
    <dsp:sp modelId="{FB11C3B6-15A0-4B21-BFB5-81361BF8D49D}">
      <dsp:nvSpPr>
        <dsp:cNvPr id="0" name=""/>
        <dsp:cNvSpPr/>
      </dsp:nvSpPr>
      <dsp:spPr>
        <a:xfrm>
          <a:off x="75804" y="3712736"/>
          <a:ext cx="1375087" cy="137508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165314"/>
          <a:ext cx="5904656" cy="948299"/>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latin typeface="+mj-ea"/>
              <a:ea typeface="+mj-ea"/>
            </a:rPr>
            <a:t>1.</a:t>
          </a:r>
          <a:r>
            <a:rPr lang="zh-CN" altLang="en-US" sz="3400" kern="1200" dirty="0">
              <a:latin typeface="+mj-ea"/>
              <a:ea typeface="+mj-ea"/>
            </a:rPr>
            <a:t>整体工作计划</a:t>
          </a:r>
        </a:p>
      </dsp:txBody>
      <dsp:txXfrm>
        <a:off x="46292" y="211606"/>
        <a:ext cx="5812072" cy="855715"/>
      </dsp:txXfrm>
    </dsp:sp>
    <dsp:sp modelId="{0BD9CFF3-BD5C-4496-A5C0-71614AF6C6BB}">
      <dsp:nvSpPr>
        <dsp:cNvPr id="0" name=""/>
        <dsp:cNvSpPr/>
      </dsp:nvSpPr>
      <dsp:spPr>
        <a:xfrm>
          <a:off x="0" y="1298078"/>
          <a:ext cx="5904656" cy="866727"/>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t>2.</a:t>
          </a:r>
          <a:r>
            <a:rPr lang="zh-CN" altLang="en-US" sz="3400" kern="1200" dirty="0"/>
            <a:t>最新工作进展</a:t>
          </a:r>
        </a:p>
      </dsp:txBody>
      <dsp:txXfrm>
        <a:off x="42310" y="1340388"/>
        <a:ext cx="5820036" cy="782107"/>
      </dsp:txXfrm>
    </dsp:sp>
    <dsp:sp modelId="{25B85B47-B55F-40A6-95E0-5ED6A9B870BF}">
      <dsp:nvSpPr>
        <dsp:cNvPr id="0" name=""/>
        <dsp:cNvSpPr/>
      </dsp:nvSpPr>
      <dsp:spPr>
        <a:xfrm>
          <a:off x="0" y="2377227"/>
          <a:ext cx="5904656" cy="1047335"/>
        </a:xfrm>
        <a:prstGeom prst="roundRect">
          <a:avLst/>
        </a:prstGeom>
        <a:solidFill>
          <a:schemeClr val="bg2">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t>3.</a:t>
          </a:r>
          <a:r>
            <a:rPr lang="zh-CN" altLang="en-US" sz="3400" kern="1200" dirty="0"/>
            <a:t>未来工作</a:t>
          </a:r>
          <a:r>
            <a:rPr lang="zh-Hans" altLang="en-US" sz="3400" b="0" kern="1200" dirty="0">
              <a:latin typeface="宋体" panose="02010600030101010101" pitchFamily="2" charset="-122"/>
              <a:ea typeface="宋体" panose="02010600030101010101" pitchFamily="2" charset="-122"/>
            </a:rPr>
            <a:t>计划</a:t>
          </a:r>
          <a:endParaRPr lang="zh-CN" altLang="en-US" sz="3400" b="0" kern="1200" dirty="0">
            <a:latin typeface="宋体" panose="02010600030101010101" pitchFamily="2" charset="-122"/>
            <a:ea typeface="宋体" panose="02010600030101010101" pitchFamily="2" charset="-122"/>
          </a:endParaRPr>
        </a:p>
      </dsp:txBody>
      <dsp:txXfrm>
        <a:off x="51127" y="2428354"/>
        <a:ext cx="5802402" cy="9450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165314"/>
          <a:ext cx="5904656" cy="948299"/>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latin typeface="+mj-ea"/>
              <a:ea typeface="+mj-ea"/>
            </a:rPr>
            <a:t>1.</a:t>
          </a:r>
          <a:r>
            <a:rPr lang="zh-CN" altLang="en-US" sz="3400" kern="1200" dirty="0">
              <a:latin typeface="+mj-ea"/>
              <a:ea typeface="+mj-ea"/>
            </a:rPr>
            <a:t>整体工作计划</a:t>
          </a:r>
        </a:p>
      </dsp:txBody>
      <dsp:txXfrm>
        <a:off x="46292" y="211606"/>
        <a:ext cx="5812072" cy="855715"/>
      </dsp:txXfrm>
    </dsp:sp>
    <dsp:sp modelId="{0BD9CFF3-BD5C-4496-A5C0-71614AF6C6BB}">
      <dsp:nvSpPr>
        <dsp:cNvPr id="0" name=""/>
        <dsp:cNvSpPr/>
      </dsp:nvSpPr>
      <dsp:spPr>
        <a:xfrm>
          <a:off x="0" y="1298078"/>
          <a:ext cx="5904656" cy="866727"/>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t>2.</a:t>
          </a:r>
          <a:r>
            <a:rPr lang="zh-CN" altLang="en-US" sz="3400" kern="1200" dirty="0"/>
            <a:t>最新工作进展</a:t>
          </a:r>
        </a:p>
      </dsp:txBody>
      <dsp:txXfrm>
        <a:off x="42310" y="1340388"/>
        <a:ext cx="5820036" cy="782107"/>
      </dsp:txXfrm>
    </dsp:sp>
    <dsp:sp modelId="{25B85B47-B55F-40A6-95E0-5ED6A9B870BF}">
      <dsp:nvSpPr>
        <dsp:cNvPr id="0" name=""/>
        <dsp:cNvSpPr/>
      </dsp:nvSpPr>
      <dsp:spPr>
        <a:xfrm>
          <a:off x="0" y="2377227"/>
          <a:ext cx="5904656" cy="1047335"/>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t>3.</a:t>
          </a:r>
          <a:r>
            <a:rPr lang="zh-CN" altLang="en-US" sz="3400" kern="1200" dirty="0"/>
            <a:t>未来工作</a:t>
          </a:r>
          <a:r>
            <a:rPr lang="zh-Hans" altLang="en-US" sz="3400" b="0" kern="1200" dirty="0">
              <a:latin typeface="宋体" panose="02010600030101010101" pitchFamily="2" charset="-122"/>
              <a:ea typeface="宋体" panose="02010600030101010101" pitchFamily="2" charset="-122"/>
            </a:rPr>
            <a:t>计划</a:t>
          </a:r>
          <a:endParaRPr lang="zh-CN" altLang="en-US" sz="3400" b="0" kern="1200" dirty="0">
            <a:latin typeface="宋体" panose="02010600030101010101" pitchFamily="2" charset="-122"/>
            <a:ea typeface="宋体" panose="02010600030101010101" pitchFamily="2" charset="-122"/>
          </a:endParaRPr>
        </a:p>
      </dsp:txBody>
      <dsp:txXfrm>
        <a:off x="51127" y="2428354"/>
        <a:ext cx="5802402" cy="9450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B153B2-F09D-8F4A-B6EE-6BDBB364FF62}">
      <dsp:nvSpPr>
        <dsp:cNvPr id="0" name=""/>
        <dsp:cNvSpPr/>
      </dsp:nvSpPr>
      <dsp:spPr>
        <a:xfrm>
          <a:off x="842493" y="1199067"/>
          <a:ext cx="1029714" cy="1029714"/>
        </a:xfrm>
        <a:prstGeom prst="gear9">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chemeClr val="tx1"/>
              </a:solidFill>
            </a:rPr>
            <a:t>特征</a:t>
          </a:r>
          <a:endParaRPr lang="en-US" altLang="zh-CN" sz="1400" b="1" kern="1200" dirty="0">
            <a:solidFill>
              <a:schemeClr val="tx1"/>
            </a:solidFill>
          </a:endParaRPr>
        </a:p>
        <a:p>
          <a:pPr marL="0" lvl="0" indent="0" algn="ctr" defTabSz="622300">
            <a:lnSpc>
              <a:spcPct val="90000"/>
            </a:lnSpc>
            <a:spcBef>
              <a:spcPct val="0"/>
            </a:spcBef>
            <a:spcAft>
              <a:spcPct val="35000"/>
            </a:spcAft>
            <a:buNone/>
          </a:pPr>
          <a:r>
            <a:rPr lang="zh-CN" altLang="en-US" sz="1400" b="1" kern="1200" dirty="0">
              <a:solidFill>
                <a:schemeClr val="tx1"/>
              </a:solidFill>
            </a:rPr>
            <a:t>分析</a:t>
          </a:r>
        </a:p>
      </dsp:txBody>
      <dsp:txXfrm>
        <a:off x="1049511" y="1440273"/>
        <a:ext cx="615678" cy="529294"/>
      </dsp:txXfrm>
    </dsp:sp>
    <dsp:sp modelId="{17EB5C76-4F52-9746-A49B-9AB460D6016F}">
      <dsp:nvSpPr>
        <dsp:cNvPr id="0" name=""/>
        <dsp:cNvSpPr/>
      </dsp:nvSpPr>
      <dsp:spPr>
        <a:xfrm>
          <a:off x="243387" y="955680"/>
          <a:ext cx="748883" cy="748883"/>
        </a:xfrm>
        <a:prstGeom prst="gear6">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chemeClr val="tx1"/>
              </a:solidFill>
            </a:rPr>
            <a:t>分类</a:t>
          </a:r>
        </a:p>
      </dsp:txBody>
      <dsp:txXfrm>
        <a:off x="431921" y="1145353"/>
        <a:ext cx="371815" cy="369537"/>
      </dsp:txXfrm>
    </dsp:sp>
    <dsp:sp modelId="{575F483A-F8C7-0049-9D8C-95198D5F1658}">
      <dsp:nvSpPr>
        <dsp:cNvPr id="0" name=""/>
        <dsp:cNvSpPr/>
      </dsp:nvSpPr>
      <dsp:spPr>
        <a:xfrm rot="20700000">
          <a:off x="662838" y="439027"/>
          <a:ext cx="733752" cy="733752"/>
        </a:xfrm>
        <a:prstGeom prst="gear6">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chemeClr val="tx1"/>
              </a:solidFill>
            </a:rPr>
            <a:t>回归</a:t>
          </a:r>
        </a:p>
      </dsp:txBody>
      <dsp:txXfrm rot="-20700000">
        <a:off x="823771" y="599961"/>
        <a:ext cx="411885" cy="411885"/>
      </dsp:txXfrm>
    </dsp:sp>
    <dsp:sp modelId="{8232B089-63C5-AB4B-BA0A-0A547FF2C331}">
      <dsp:nvSpPr>
        <dsp:cNvPr id="0" name=""/>
        <dsp:cNvSpPr/>
      </dsp:nvSpPr>
      <dsp:spPr>
        <a:xfrm>
          <a:off x="740239" y="1056328"/>
          <a:ext cx="1318034" cy="1318034"/>
        </a:xfrm>
        <a:prstGeom prst="circularArrow">
          <a:avLst>
            <a:gd name="adj1" fmla="val 4688"/>
            <a:gd name="adj2" fmla="val 299029"/>
            <a:gd name="adj3" fmla="val 2410490"/>
            <a:gd name="adj4" fmla="val 16111347"/>
            <a:gd name="adj5" fmla="val 5469"/>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D97B48-8C9B-624A-B709-3E1223F26B56}">
      <dsp:nvSpPr>
        <dsp:cNvPr id="0" name=""/>
        <dsp:cNvSpPr/>
      </dsp:nvSpPr>
      <dsp:spPr>
        <a:xfrm>
          <a:off x="110761" y="799946"/>
          <a:ext cx="957634" cy="957634"/>
        </a:xfrm>
        <a:prstGeom prst="leftCircularArrow">
          <a:avLst>
            <a:gd name="adj1" fmla="val 6452"/>
            <a:gd name="adj2" fmla="val 429999"/>
            <a:gd name="adj3" fmla="val 10489124"/>
            <a:gd name="adj4" fmla="val 14837806"/>
            <a:gd name="adj5" fmla="val 7527"/>
          </a:avLst>
        </a:prstGeom>
        <a:solidFill>
          <a:schemeClr val="accent3">
            <a:hueOff val="5625132"/>
            <a:satOff val="-8440"/>
            <a:lumOff val="-137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8653D63-EF3C-2846-827E-FED255DF9D22}">
      <dsp:nvSpPr>
        <dsp:cNvPr id="0" name=""/>
        <dsp:cNvSpPr/>
      </dsp:nvSpPr>
      <dsp:spPr>
        <a:xfrm>
          <a:off x="493113" y="288273"/>
          <a:ext cx="1032522" cy="1032522"/>
        </a:xfrm>
        <a:prstGeom prst="circularArrow">
          <a:avLst>
            <a:gd name="adj1" fmla="val 5984"/>
            <a:gd name="adj2" fmla="val 394124"/>
            <a:gd name="adj3" fmla="val 13313824"/>
            <a:gd name="adj4" fmla="val 10508221"/>
            <a:gd name="adj5" fmla="val 6981"/>
          </a:avLst>
        </a:prstGeom>
        <a:solidFill>
          <a:schemeClr val="accent3">
            <a:hueOff val="11250264"/>
            <a:satOff val="-16880"/>
            <a:lumOff val="-2745"/>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8C099D-F3C8-43AA-86E2-4EC78F70AE8F}">
      <dsp:nvSpPr>
        <dsp:cNvPr id="0" name=""/>
        <dsp:cNvSpPr/>
      </dsp:nvSpPr>
      <dsp:spPr>
        <a:xfrm>
          <a:off x="1025094" y="0"/>
          <a:ext cx="1583734" cy="1583779"/>
        </a:xfrm>
        <a:prstGeom prst="circularArrow">
          <a:avLst>
            <a:gd name="adj1" fmla="val 10980"/>
            <a:gd name="adj2" fmla="val 1142322"/>
            <a:gd name="adj3" fmla="val 4500000"/>
            <a:gd name="adj4" fmla="val 10800000"/>
            <a:gd name="adj5" fmla="val 125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9DD702-C500-47BD-B181-07F3FC7F061A}">
      <dsp:nvSpPr>
        <dsp:cNvPr id="0" name=""/>
        <dsp:cNvSpPr/>
      </dsp:nvSpPr>
      <dsp:spPr>
        <a:xfrm>
          <a:off x="1374876" y="573392"/>
          <a:ext cx="883599" cy="441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chemeClr val="tx1"/>
              </a:solidFill>
            </a:rPr>
            <a:t>蠕变性能预测</a:t>
          </a:r>
        </a:p>
      </dsp:txBody>
      <dsp:txXfrm>
        <a:off x="1374876" y="573392"/>
        <a:ext cx="883599" cy="441747"/>
      </dsp:txXfrm>
    </dsp:sp>
    <dsp:sp modelId="{C4595AA8-A958-4FCD-8A38-6C9234FAD484}">
      <dsp:nvSpPr>
        <dsp:cNvPr id="0" name=""/>
        <dsp:cNvSpPr/>
      </dsp:nvSpPr>
      <dsp:spPr>
        <a:xfrm>
          <a:off x="698174" y="1015139"/>
          <a:ext cx="1360548" cy="1361124"/>
        </a:xfrm>
        <a:prstGeom prst="blockArc">
          <a:avLst>
            <a:gd name="adj1" fmla="val 0"/>
            <a:gd name="adj2" fmla="val 18900000"/>
            <a:gd name="adj3" fmla="val 1274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A1D262-E1C0-4E2F-AB55-8767F4333F0A}">
      <dsp:nvSpPr>
        <dsp:cNvPr id="0" name=""/>
        <dsp:cNvSpPr/>
      </dsp:nvSpPr>
      <dsp:spPr>
        <a:xfrm>
          <a:off x="933076" y="1485165"/>
          <a:ext cx="883599" cy="441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chemeClr val="tx1"/>
              </a:solidFill>
            </a:rPr>
            <a:t>其他</a:t>
          </a:r>
        </a:p>
      </dsp:txBody>
      <dsp:txXfrm>
        <a:off x="933076" y="1485165"/>
        <a:ext cx="883599" cy="4417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165314"/>
          <a:ext cx="5904656" cy="948299"/>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latin typeface="+mj-ea"/>
              <a:ea typeface="+mj-ea"/>
            </a:rPr>
            <a:t>1.</a:t>
          </a:r>
          <a:r>
            <a:rPr lang="zh-CN" altLang="en-US" sz="3400" kern="1200" dirty="0">
              <a:latin typeface="+mj-ea"/>
              <a:ea typeface="+mj-ea"/>
            </a:rPr>
            <a:t>整体工作计划</a:t>
          </a:r>
        </a:p>
      </dsp:txBody>
      <dsp:txXfrm>
        <a:off x="46292" y="211606"/>
        <a:ext cx="5812072" cy="855715"/>
      </dsp:txXfrm>
    </dsp:sp>
    <dsp:sp modelId="{0BD9CFF3-BD5C-4496-A5C0-71614AF6C6BB}">
      <dsp:nvSpPr>
        <dsp:cNvPr id="0" name=""/>
        <dsp:cNvSpPr/>
      </dsp:nvSpPr>
      <dsp:spPr>
        <a:xfrm>
          <a:off x="0" y="1298078"/>
          <a:ext cx="5904656" cy="866727"/>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t>2.</a:t>
          </a:r>
          <a:r>
            <a:rPr lang="zh-CN" altLang="en-US" sz="3400" kern="1200" dirty="0"/>
            <a:t>最新工作进展</a:t>
          </a:r>
        </a:p>
      </dsp:txBody>
      <dsp:txXfrm>
        <a:off x="42310" y="1340388"/>
        <a:ext cx="5820036" cy="782107"/>
      </dsp:txXfrm>
    </dsp:sp>
    <dsp:sp modelId="{25B85B47-B55F-40A6-95E0-5ED6A9B870BF}">
      <dsp:nvSpPr>
        <dsp:cNvPr id="0" name=""/>
        <dsp:cNvSpPr/>
      </dsp:nvSpPr>
      <dsp:spPr>
        <a:xfrm>
          <a:off x="0" y="2377227"/>
          <a:ext cx="5904656" cy="1047335"/>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t>3.</a:t>
          </a:r>
          <a:r>
            <a:rPr lang="zh-CN" altLang="en-US" sz="3400" kern="1200" dirty="0"/>
            <a:t>未来工作</a:t>
          </a:r>
          <a:r>
            <a:rPr lang="zh-Hans" altLang="en-US" sz="3400" b="0" kern="1200" dirty="0">
              <a:latin typeface="宋体" panose="02010600030101010101" pitchFamily="2" charset="-122"/>
              <a:ea typeface="宋体" panose="02010600030101010101" pitchFamily="2" charset="-122"/>
            </a:rPr>
            <a:t>计划</a:t>
          </a:r>
          <a:endParaRPr lang="zh-CN" altLang="en-US" sz="3400" b="0" kern="1200" dirty="0">
            <a:latin typeface="宋体" panose="02010600030101010101" pitchFamily="2" charset="-122"/>
            <a:ea typeface="宋体" panose="02010600030101010101" pitchFamily="2" charset="-122"/>
          </a:endParaRPr>
        </a:p>
      </dsp:txBody>
      <dsp:txXfrm>
        <a:off x="51127" y="2428354"/>
        <a:ext cx="5802402" cy="94508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753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763146" y="558522"/>
          <a:ext cx="5749272" cy="1083096"/>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55880" rIns="55880" bIns="55880" numCol="1" spcCol="1270" anchor="ctr" anchorCtr="0">
          <a:noAutofit/>
        </a:bodyPr>
        <a:lstStyle/>
        <a:p>
          <a:pPr marL="0" lvl="0" indent="0" algn="l" defTabSz="977900">
            <a:lnSpc>
              <a:spcPct val="90000"/>
            </a:lnSpc>
            <a:spcBef>
              <a:spcPct val="0"/>
            </a:spcBef>
            <a:spcAft>
              <a:spcPct val="35000"/>
            </a:spcAft>
            <a:buNone/>
          </a:pPr>
          <a:r>
            <a:rPr lang="zh-CN" altLang="en-US" sz="2200" kern="1200" dirty="0"/>
            <a:t>高温合金数据的采集、分类与存储</a:t>
          </a:r>
        </a:p>
      </dsp:txBody>
      <dsp:txXfrm>
        <a:off x="763146" y="558522"/>
        <a:ext cx="5749272" cy="1083096"/>
      </dsp:txXfrm>
    </dsp:sp>
    <dsp:sp modelId="{2C32AA3C-C21E-444B-8009-13B7F44A3DFC}">
      <dsp:nvSpPr>
        <dsp:cNvPr id="0" name=""/>
        <dsp:cNvSpPr/>
      </dsp:nvSpPr>
      <dsp:spPr>
        <a:xfrm>
          <a:off x="76079" y="402543"/>
          <a:ext cx="1375087" cy="137508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C6F21890-3A6C-4602-8FCF-0C96D1F700E9}">
      <dsp:nvSpPr>
        <dsp:cNvPr id="0" name=""/>
        <dsp:cNvSpPr/>
      </dsp:nvSpPr>
      <dsp:spPr>
        <a:xfrm>
          <a:off x="1163223" y="2000835"/>
          <a:ext cx="5348994" cy="1498680"/>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50800" rIns="50800" bIns="50800" numCol="1" spcCol="1270" anchor="t" anchorCtr="0">
          <a:noAutofit/>
        </a:bodyPr>
        <a:lstStyle/>
        <a:p>
          <a:pPr marL="0" lvl="0" indent="0" algn="l" defTabSz="889000">
            <a:lnSpc>
              <a:spcPct val="90000"/>
            </a:lnSpc>
            <a:spcBef>
              <a:spcPct val="0"/>
            </a:spcBef>
            <a:spcAft>
              <a:spcPct val="35000"/>
            </a:spcAft>
            <a:buNone/>
          </a:pPr>
          <a:r>
            <a:rPr lang="zh-CN" altLang="en-US" sz="2000" b="1" kern="1200" dirty="0"/>
            <a:t>面向蠕变的数据关联分析与预测</a:t>
          </a:r>
        </a:p>
        <a:p>
          <a:pPr marL="171450" lvl="1" indent="-171450" algn="l" defTabSz="711200">
            <a:lnSpc>
              <a:spcPct val="90000"/>
            </a:lnSpc>
            <a:spcBef>
              <a:spcPct val="0"/>
            </a:spcBef>
            <a:spcAft>
              <a:spcPct val="15000"/>
            </a:spcAft>
            <a:buChar char="•"/>
          </a:pPr>
          <a:r>
            <a:rPr lang="zh-CN" altLang="en-US" sz="1600" b="1" kern="1200" dirty="0">
              <a:solidFill>
                <a:schemeClr val="bg1"/>
              </a:solidFill>
            </a:rPr>
            <a:t>结合基于加权评分的领域专家知识的多层级特征选择方法</a:t>
          </a:r>
        </a:p>
        <a:p>
          <a:pPr marL="171450" lvl="1" indent="-171450" algn="l" defTabSz="711200">
            <a:lnSpc>
              <a:spcPct val="90000"/>
            </a:lnSpc>
            <a:spcBef>
              <a:spcPct val="0"/>
            </a:spcBef>
            <a:spcAft>
              <a:spcPct val="15000"/>
            </a:spcAft>
            <a:buChar char="•"/>
          </a:pPr>
          <a:r>
            <a:rPr lang="zh-CN" altLang="en-US" sz="1600" b="1" kern="1200" dirty="0">
              <a:solidFill>
                <a:schemeClr val="bg1"/>
              </a:solidFill>
            </a:rPr>
            <a:t>结合材料多尺度属性的分而治之的机器学习方法预测蠕变寿命</a:t>
          </a:r>
        </a:p>
      </dsp:txBody>
      <dsp:txXfrm>
        <a:off x="1163223" y="2000835"/>
        <a:ext cx="5348994" cy="1498680"/>
      </dsp:txXfrm>
    </dsp:sp>
    <dsp:sp modelId="{2E10788D-F76E-483E-B3FF-9B6A38A71BF2}">
      <dsp:nvSpPr>
        <dsp:cNvPr id="0" name=""/>
        <dsp:cNvSpPr/>
      </dsp:nvSpPr>
      <dsp:spPr>
        <a:xfrm>
          <a:off x="475679" y="2062631"/>
          <a:ext cx="1375087" cy="1375087"/>
        </a:xfrm>
        <a:prstGeom prst="ellipse">
          <a:avLst/>
        </a:prstGeom>
        <a:solidFill>
          <a:schemeClr val="lt1">
            <a:hueOff val="0"/>
            <a:satOff val="0"/>
            <a:lumOff val="0"/>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dsp:style>
    </dsp:sp>
    <dsp:sp modelId="{F7AC9A4C-6529-4451-8901-2A7189893D58}">
      <dsp:nvSpPr>
        <dsp:cNvPr id="0" name=""/>
        <dsp:cNvSpPr/>
      </dsp:nvSpPr>
      <dsp:spPr>
        <a:xfrm>
          <a:off x="763348" y="3850245"/>
          <a:ext cx="5748870" cy="1100070"/>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平台研发</a:t>
          </a:r>
          <a:endParaRPr lang="en-US" altLang="zh-CN" sz="2400" kern="1200" dirty="0"/>
        </a:p>
      </dsp:txBody>
      <dsp:txXfrm>
        <a:off x="763348" y="3850245"/>
        <a:ext cx="5748870" cy="1100070"/>
      </dsp:txXfrm>
    </dsp:sp>
    <dsp:sp modelId="{FB11C3B6-15A0-4B21-BFB5-81361BF8D49D}">
      <dsp:nvSpPr>
        <dsp:cNvPr id="0" name=""/>
        <dsp:cNvSpPr/>
      </dsp:nvSpPr>
      <dsp:spPr>
        <a:xfrm>
          <a:off x="75804" y="3712736"/>
          <a:ext cx="1375087" cy="137508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753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763146" y="558522"/>
          <a:ext cx="5749272" cy="1083096"/>
        </a:xfrm>
        <a:prstGeom prst="rect">
          <a:avLst/>
        </a:prstGeom>
        <a:solidFill>
          <a:prstClr val="white">
            <a:lumMod val="65000"/>
          </a:prstClr>
        </a:solidFill>
        <a:ln w="2540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solidFill>
                <a:prstClr val="white"/>
              </a:solidFill>
              <a:latin typeface="Calibri"/>
              <a:ea typeface="宋体" panose="02010600030101010101" pitchFamily="2" charset="-122"/>
              <a:cs typeface="+mn-cs"/>
            </a:rPr>
            <a:t>基于文献的数据关联分析</a:t>
          </a:r>
        </a:p>
      </dsp:txBody>
      <dsp:txXfrm>
        <a:off x="763146" y="558522"/>
        <a:ext cx="5749272" cy="1083096"/>
      </dsp:txXfrm>
    </dsp:sp>
    <dsp:sp modelId="{2C32AA3C-C21E-444B-8009-13B7F44A3DFC}">
      <dsp:nvSpPr>
        <dsp:cNvPr id="0" name=""/>
        <dsp:cNvSpPr/>
      </dsp:nvSpPr>
      <dsp:spPr>
        <a:xfrm>
          <a:off x="76079" y="402543"/>
          <a:ext cx="1375087" cy="137508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C6F21890-3A6C-4602-8FCF-0C96D1F700E9}">
      <dsp:nvSpPr>
        <dsp:cNvPr id="0" name=""/>
        <dsp:cNvSpPr/>
      </dsp:nvSpPr>
      <dsp:spPr>
        <a:xfrm>
          <a:off x="1163223" y="2000835"/>
          <a:ext cx="5348994" cy="1498680"/>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50800" rIns="50800" bIns="50800" numCol="1" spcCol="1270" anchor="t" anchorCtr="0">
          <a:noAutofit/>
        </a:bodyPr>
        <a:lstStyle/>
        <a:p>
          <a:pPr marL="0" lvl="0" indent="0" algn="l" defTabSz="889000">
            <a:lnSpc>
              <a:spcPct val="90000"/>
            </a:lnSpc>
            <a:spcBef>
              <a:spcPct val="0"/>
            </a:spcBef>
            <a:spcAft>
              <a:spcPct val="35000"/>
            </a:spcAft>
            <a:buNone/>
          </a:pPr>
          <a:r>
            <a:rPr lang="zh-CN" altLang="en-US" sz="2000" b="1" kern="1200" dirty="0"/>
            <a:t>面向蠕变的数据关联分析与预测</a:t>
          </a:r>
        </a:p>
        <a:p>
          <a:pPr marL="171450" lvl="1" indent="-171450" algn="l" defTabSz="711200">
            <a:lnSpc>
              <a:spcPct val="90000"/>
            </a:lnSpc>
            <a:spcBef>
              <a:spcPct val="0"/>
            </a:spcBef>
            <a:spcAft>
              <a:spcPct val="15000"/>
            </a:spcAft>
            <a:buChar char="•"/>
          </a:pPr>
          <a:r>
            <a:rPr lang="zh-CN" altLang="en-US" sz="1600" b="1" kern="1200" dirty="0">
              <a:solidFill>
                <a:srgbClr val="FF0000"/>
              </a:solidFill>
            </a:rPr>
            <a:t>结合基于加权评分的领域专家知识的多层级特征选择方法</a:t>
          </a:r>
        </a:p>
        <a:p>
          <a:pPr marL="171450" lvl="1" indent="-171450" algn="l" defTabSz="711200">
            <a:lnSpc>
              <a:spcPct val="90000"/>
            </a:lnSpc>
            <a:spcBef>
              <a:spcPct val="0"/>
            </a:spcBef>
            <a:spcAft>
              <a:spcPct val="15000"/>
            </a:spcAft>
            <a:buChar char="•"/>
          </a:pPr>
          <a:r>
            <a:rPr lang="zh-CN" altLang="en-US" sz="1600" b="1" kern="1200" dirty="0">
              <a:solidFill>
                <a:schemeClr val="bg1">
                  <a:lumMod val="85000"/>
                </a:schemeClr>
              </a:solidFill>
            </a:rPr>
            <a:t>结合材料多尺度属性的分而治之的机器学习方法预测蠕变寿命</a:t>
          </a:r>
        </a:p>
        <a:p>
          <a:pPr marL="171450" lvl="1" indent="-171450" algn="l" defTabSz="711200">
            <a:lnSpc>
              <a:spcPct val="90000"/>
            </a:lnSpc>
            <a:spcBef>
              <a:spcPct val="0"/>
            </a:spcBef>
            <a:spcAft>
              <a:spcPct val="15000"/>
            </a:spcAft>
            <a:buChar char="•"/>
          </a:pPr>
          <a:endParaRPr lang="zh-CN" altLang="en-US" sz="1600" b="1" kern="1200" dirty="0">
            <a:solidFill>
              <a:srgbClr val="FF0000"/>
            </a:solidFill>
          </a:endParaRPr>
        </a:p>
      </dsp:txBody>
      <dsp:txXfrm>
        <a:off x="1163223" y="2000835"/>
        <a:ext cx="5348994" cy="1498680"/>
      </dsp:txXfrm>
    </dsp:sp>
    <dsp:sp modelId="{2E10788D-F76E-483E-B3FF-9B6A38A71BF2}">
      <dsp:nvSpPr>
        <dsp:cNvPr id="0" name=""/>
        <dsp:cNvSpPr/>
      </dsp:nvSpPr>
      <dsp:spPr>
        <a:xfrm>
          <a:off x="475679" y="2062631"/>
          <a:ext cx="1375087" cy="1375087"/>
        </a:xfrm>
        <a:prstGeom prst="ellipse">
          <a:avLst/>
        </a:prstGeom>
        <a:solidFill>
          <a:schemeClr val="lt1">
            <a:hueOff val="0"/>
            <a:satOff val="0"/>
            <a:lumOff val="0"/>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dsp:style>
    </dsp:sp>
    <dsp:sp modelId="{F7AC9A4C-6529-4451-8901-2A7189893D58}">
      <dsp:nvSpPr>
        <dsp:cNvPr id="0" name=""/>
        <dsp:cNvSpPr/>
      </dsp:nvSpPr>
      <dsp:spPr>
        <a:xfrm>
          <a:off x="763348" y="3850245"/>
          <a:ext cx="5748870" cy="1100070"/>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318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平台研发</a:t>
          </a:r>
          <a:endParaRPr lang="en-US" altLang="zh-CN" sz="2400" kern="1200" dirty="0"/>
        </a:p>
      </dsp:txBody>
      <dsp:txXfrm>
        <a:off x="763348" y="3850245"/>
        <a:ext cx="5748870" cy="1100070"/>
      </dsp:txXfrm>
    </dsp:sp>
    <dsp:sp modelId="{FB11C3B6-15A0-4B21-BFB5-81361BF8D49D}">
      <dsp:nvSpPr>
        <dsp:cNvPr id="0" name=""/>
        <dsp:cNvSpPr/>
      </dsp:nvSpPr>
      <dsp:spPr>
        <a:xfrm>
          <a:off x="75804" y="3712736"/>
          <a:ext cx="1375087" cy="137508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61133-6317-42B1-B159-5E6466D19DFA}">
      <dsp:nvSpPr>
        <dsp:cNvPr id="0" name=""/>
        <dsp:cNvSpPr/>
      </dsp:nvSpPr>
      <dsp:spPr>
        <a:xfrm>
          <a:off x="161320" y="221569"/>
          <a:ext cx="1281511" cy="1281511"/>
        </a:xfrm>
        <a:prstGeom prst="blockArc">
          <a:avLst>
            <a:gd name="adj1" fmla="val 11880000"/>
            <a:gd name="adj2" fmla="val 16200000"/>
            <a:gd name="adj3" fmla="val 4639"/>
          </a:avLst>
        </a:prstGeom>
        <a:solidFill>
          <a:schemeClr val="accent5">
            <a:hueOff val="-9933876"/>
            <a:satOff val="39811"/>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FB7942C-2A36-47D2-8A6D-979AE590B49B}">
      <dsp:nvSpPr>
        <dsp:cNvPr id="0" name=""/>
        <dsp:cNvSpPr/>
      </dsp:nvSpPr>
      <dsp:spPr>
        <a:xfrm>
          <a:off x="161320" y="221569"/>
          <a:ext cx="1281511" cy="1281511"/>
        </a:xfrm>
        <a:prstGeom prst="blockArc">
          <a:avLst>
            <a:gd name="adj1" fmla="val 7560000"/>
            <a:gd name="adj2" fmla="val 11880000"/>
            <a:gd name="adj3" fmla="val 4639"/>
          </a:avLst>
        </a:prstGeom>
        <a:solidFill>
          <a:schemeClr val="accent5">
            <a:hueOff val="-7450407"/>
            <a:satOff val="29858"/>
            <a:lumOff val="647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46DEA03-1C15-497B-B069-84FC88716F6F}">
      <dsp:nvSpPr>
        <dsp:cNvPr id="0" name=""/>
        <dsp:cNvSpPr/>
      </dsp:nvSpPr>
      <dsp:spPr>
        <a:xfrm>
          <a:off x="161320" y="221569"/>
          <a:ext cx="1281511" cy="1281511"/>
        </a:xfrm>
        <a:prstGeom prst="blockArc">
          <a:avLst>
            <a:gd name="adj1" fmla="val 3240000"/>
            <a:gd name="adj2" fmla="val 7560000"/>
            <a:gd name="adj3" fmla="val 4639"/>
          </a:avLst>
        </a:prstGeom>
        <a:solidFill>
          <a:schemeClr val="accent5">
            <a:hueOff val="-4966938"/>
            <a:satOff val="19906"/>
            <a:lumOff val="431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B0863EE-CAF7-4726-A39C-624B18079FB1}">
      <dsp:nvSpPr>
        <dsp:cNvPr id="0" name=""/>
        <dsp:cNvSpPr/>
      </dsp:nvSpPr>
      <dsp:spPr>
        <a:xfrm>
          <a:off x="161320" y="221569"/>
          <a:ext cx="1281511" cy="1281511"/>
        </a:xfrm>
        <a:prstGeom prst="blockArc">
          <a:avLst>
            <a:gd name="adj1" fmla="val 20520000"/>
            <a:gd name="adj2" fmla="val 3240000"/>
            <a:gd name="adj3" fmla="val 4639"/>
          </a:avLst>
        </a:prstGeom>
        <a:solidFill>
          <a:schemeClr val="accent5">
            <a:hueOff val="-2483469"/>
            <a:satOff val="9953"/>
            <a:lumOff val="215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E8A46A3-FEA9-43A6-AF59-3B1111B88F1F}">
      <dsp:nvSpPr>
        <dsp:cNvPr id="0" name=""/>
        <dsp:cNvSpPr/>
      </dsp:nvSpPr>
      <dsp:spPr>
        <a:xfrm>
          <a:off x="161320" y="221569"/>
          <a:ext cx="1281511" cy="1281511"/>
        </a:xfrm>
        <a:prstGeom prst="blockArc">
          <a:avLst>
            <a:gd name="adj1" fmla="val 16200000"/>
            <a:gd name="adj2" fmla="val 20520000"/>
            <a:gd name="adj3" fmla="val 463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BE46D69-316A-4A66-A2B7-94AAEAF8BAC2}">
      <dsp:nvSpPr>
        <dsp:cNvPr id="0" name=""/>
        <dsp:cNvSpPr/>
      </dsp:nvSpPr>
      <dsp:spPr>
        <a:xfrm>
          <a:off x="507172" y="567421"/>
          <a:ext cx="589808" cy="589808"/>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蠕变性能</a:t>
          </a:r>
        </a:p>
      </dsp:txBody>
      <dsp:txXfrm>
        <a:off x="593547" y="653796"/>
        <a:ext cx="417058" cy="417058"/>
      </dsp:txXfrm>
    </dsp:sp>
    <dsp:sp modelId="{517ABFBA-4E0D-4BE7-B229-3797C115DB4D}">
      <dsp:nvSpPr>
        <dsp:cNvPr id="0" name=""/>
        <dsp:cNvSpPr/>
      </dsp:nvSpPr>
      <dsp:spPr>
        <a:xfrm>
          <a:off x="595643" y="30000"/>
          <a:ext cx="412865" cy="41286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zh-CN" altLang="en-US" sz="700" kern="1200" dirty="0"/>
            <a:t>成分</a:t>
          </a:r>
        </a:p>
      </dsp:txBody>
      <dsp:txXfrm>
        <a:off x="656106" y="90463"/>
        <a:ext cx="291939" cy="291939"/>
      </dsp:txXfrm>
    </dsp:sp>
    <dsp:sp modelId="{331B85EC-7C50-4F61-806E-5DC3B2D805D8}">
      <dsp:nvSpPr>
        <dsp:cNvPr id="0" name=""/>
        <dsp:cNvSpPr/>
      </dsp:nvSpPr>
      <dsp:spPr>
        <a:xfrm>
          <a:off x="1190902" y="462481"/>
          <a:ext cx="412865" cy="412865"/>
        </a:xfrm>
        <a:prstGeom prst="ellipse">
          <a:avLst/>
        </a:prstGeom>
        <a:solidFill>
          <a:schemeClr val="accent5">
            <a:hueOff val="-2483469"/>
            <a:satOff val="9953"/>
            <a:lumOff val="21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zh-CN" altLang="en-US" sz="700" kern="1200" dirty="0"/>
            <a:t>应力</a:t>
          </a:r>
        </a:p>
      </dsp:txBody>
      <dsp:txXfrm>
        <a:off x="1251365" y="522944"/>
        <a:ext cx="291939" cy="291939"/>
      </dsp:txXfrm>
    </dsp:sp>
    <dsp:sp modelId="{8FF77C59-D311-4785-BA98-C48284A4260C}">
      <dsp:nvSpPr>
        <dsp:cNvPr id="0" name=""/>
        <dsp:cNvSpPr/>
      </dsp:nvSpPr>
      <dsp:spPr>
        <a:xfrm>
          <a:off x="963534" y="1162250"/>
          <a:ext cx="412865" cy="412865"/>
        </a:xfrm>
        <a:prstGeom prst="ellipse">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zh-CN" altLang="en-US" sz="700" kern="1200" dirty="0"/>
            <a:t>晶格错配度</a:t>
          </a:r>
        </a:p>
      </dsp:txBody>
      <dsp:txXfrm>
        <a:off x="1023997" y="1222713"/>
        <a:ext cx="291939" cy="291939"/>
      </dsp:txXfrm>
    </dsp:sp>
    <dsp:sp modelId="{63BBFADA-00AA-4C15-BB20-06DBBDBCCF18}">
      <dsp:nvSpPr>
        <dsp:cNvPr id="0" name=""/>
        <dsp:cNvSpPr/>
      </dsp:nvSpPr>
      <dsp:spPr>
        <a:xfrm>
          <a:off x="227753" y="1162250"/>
          <a:ext cx="412865" cy="412865"/>
        </a:xfrm>
        <a:prstGeom prst="ellipse">
          <a:avLst/>
        </a:prstGeom>
        <a:solidFill>
          <a:schemeClr val="accent5">
            <a:hueOff val="-7450407"/>
            <a:satOff val="29858"/>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zh-CN" altLang="en-US" sz="700" kern="1200" dirty="0"/>
            <a:t>温度</a:t>
          </a:r>
        </a:p>
      </dsp:txBody>
      <dsp:txXfrm>
        <a:off x="288216" y="1222713"/>
        <a:ext cx="291939" cy="291939"/>
      </dsp:txXfrm>
    </dsp:sp>
    <dsp:sp modelId="{8648740D-CCC2-4679-AEEC-78FD69374AE9}">
      <dsp:nvSpPr>
        <dsp:cNvPr id="0" name=""/>
        <dsp:cNvSpPr/>
      </dsp:nvSpPr>
      <dsp:spPr>
        <a:xfrm>
          <a:off x="384" y="462481"/>
          <a:ext cx="412865" cy="412865"/>
        </a:xfrm>
        <a:prstGeom prst="ellipse">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zh-CN" altLang="en-US" sz="700" kern="1200" dirty="0"/>
            <a:t>其他</a:t>
          </a:r>
        </a:p>
      </dsp:txBody>
      <dsp:txXfrm>
        <a:off x="60847" y="522944"/>
        <a:ext cx="291939" cy="29193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876BBD-B8E7-4B0E-8832-C1CC1546A1CA}" type="datetimeFigureOut">
              <a:rPr lang="zh-CN" altLang="en-US" smtClean="0"/>
              <a:t>2019/6/25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EE1B59-1A3C-46A9-9E04-AFBC5E8CA535}" type="slidenum">
              <a:rPr lang="zh-CN" altLang="en-US" smtClean="0"/>
              <a:t>‹#›</a:t>
            </a:fld>
            <a:endParaRPr lang="zh-CN" altLang="en-US"/>
          </a:p>
        </p:txBody>
      </p:sp>
    </p:spTree>
    <p:extLst>
      <p:ext uri="{BB962C8B-B14F-4D97-AF65-F5344CB8AC3E}">
        <p14:creationId xmlns:p14="http://schemas.microsoft.com/office/powerpoint/2010/main" val="250042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a:ln/>
        </p:spPr>
      </p:sp>
      <p:sp>
        <p:nvSpPr>
          <p:cNvPr id="29699" name="备注占位符 2"/>
          <p:cNvSpPr>
            <a:spLocks noGrp="1"/>
          </p:cNvSpPr>
          <p:nvPr>
            <p:ph type="body" idx="1"/>
          </p:nvPr>
        </p:nvSpPr>
        <p:spPr>
          <a:noFill/>
        </p:spPr>
        <p:txBody>
          <a:bodyPr/>
          <a:lstStyle/>
          <a:p>
            <a:endParaRPr lang="zh-CN" altLang="en-US" dirty="0">
              <a:ea typeface="宋体" charset="-122"/>
            </a:endParaRPr>
          </a:p>
        </p:txBody>
      </p:sp>
      <p:sp>
        <p:nvSpPr>
          <p:cNvPr id="29700" name="灯片编号占位符 3"/>
          <p:cNvSpPr>
            <a:spLocks noGrp="1"/>
          </p:cNvSpPr>
          <p:nvPr>
            <p:ph type="sldNum" sz="quarter" idx="5"/>
          </p:nvPr>
        </p:nvSpPr>
        <p:spPr>
          <a:noFill/>
          <a:ln>
            <a:miter lim="800000"/>
            <a:headEnd/>
            <a:tailEnd/>
          </a:ln>
        </p:spPr>
        <p:txBody>
          <a:bodyPr/>
          <a:lstStyle/>
          <a:p>
            <a:fld id="{4CBECCBB-217F-421F-A3E1-60ADDCCB3215}" type="slidenum">
              <a:rPr lang="en-US" altLang="zh-CN" smtClean="0">
                <a:solidFill>
                  <a:prstClr val="black"/>
                </a:solidFill>
              </a:rPr>
              <a:pPr/>
              <a:t>1</a:t>
            </a:fld>
            <a:endParaRPr lang="en-US" altLang="zh-CN" dirty="0">
              <a:solidFill>
                <a:prstClr val="black"/>
              </a:solidFill>
            </a:endParaRPr>
          </a:p>
        </p:txBody>
      </p:sp>
    </p:spTree>
    <p:extLst>
      <p:ext uri="{BB962C8B-B14F-4D97-AF65-F5344CB8AC3E}">
        <p14:creationId xmlns:p14="http://schemas.microsoft.com/office/powerpoint/2010/main" val="3904101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12</a:t>
            </a:fld>
            <a:endParaRPr lang="zh-CN" altLang="en-US"/>
          </a:p>
        </p:txBody>
      </p:sp>
    </p:spTree>
    <p:extLst>
      <p:ext uri="{BB962C8B-B14F-4D97-AF65-F5344CB8AC3E}">
        <p14:creationId xmlns:p14="http://schemas.microsoft.com/office/powerpoint/2010/main" val="511425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13</a:t>
            </a:fld>
            <a:endParaRPr lang="zh-CN" altLang="en-US"/>
          </a:p>
        </p:txBody>
      </p:sp>
    </p:spTree>
    <p:extLst>
      <p:ext uri="{BB962C8B-B14F-4D97-AF65-F5344CB8AC3E}">
        <p14:creationId xmlns:p14="http://schemas.microsoft.com/office/powerpoint/2010/main" val="2706025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14</a:t>
            </a:fld>
            <a:endParaRPr lang="zh-CN" altLang="en-US"/>
          </a:p>
        </p:txBody>
      </p:sp>
    </p:spTree>
    <p:extLst>
      <p:ext uri="{BB962C8B-B14F-4D97-AF65-F5344CB8AC3E}">
        <p14:creationId xmlns:p14="http://schemas.microsoft.com/office/powerpoint/2010/main" val="16682107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镍、铼、钴、铝、钛、钨、钼、铬、钽、碳、硼、钇、铌、铪</a:t>
            </a:r>
          </a:p>
        </p:txBody>
      </p:sp>
      <p:sp>
        <p:nvSpPr>
          <p:cNvPr id="4" name="灯片编号占位符 3"/>
          <p:cNvSpPr>
            <a:spLocks noGrp="1"/>
          </p:cNvSpPr>
          <p:nvPr>
            <p:ph type="sldNum" sz="quarter" idx="10"/>
          </p:nvPr>
        </p:nvSpPr>
        <p:spPr/>
        <p:txBody>
          <a:bodyPr/>
          <a:lstStyle/>
          <a:p>
            <a:fld id="{48EE1B59-1A3C-46A9-9E04-AFBC5E8CA535}" type="slidenum">
              <a:rPr lang="zh-CN" altLang="en-US" smtClean="0"/>
              <a:t>15</a:t>
            </a:fld>
            <a:endParaRPr lang="zh-CN" altLang="en-US"/>
          </a:p>
        </p:txBody>
      </p:sp>
    </p:spTree>
    <p:extLst>
      <p:ext uri="{BB962C8B-B14F-4D97-AF65-F5344CB8AC3E}">
        <p14:creationId xmlns:p14="http://schemas.microsoft.com/office/powerpoint/2010/main" val="3768239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阶段时效处理的时间 </a:t>
            </a:r>
            <a:r>
              <a:rPr lang="en-US" altLang="zh-CN"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小时</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之前这里把这里所有的属性都先看成离散的，是有问题的，我对这里做了修改</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8EE1B59-1A3C-46A9-9E04-AFBC5E8CA535}" type="slidenum">
              <a:rPr lang="zh-CN" altLang="en-US" smtClean="0"/>
              <a:t>16</a:t>
            </a:fld>
            <a:endParaRPr lang="zh-CN" altLang="en-US"/>
          </a:p>
        </p:txBody>
      </p:sp>
    </p:spTree>
    <p:extLst>
      <p:ext uri="{BB962C8B-B14F-4D97-AF65-F5344CB8AC3E}">
        <p14:creationId xmlns:p14="http://schemas.microsoft.com/office/powerpoint/2010/main" val="3674806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1</a:t>
            </a:r>
            <a:r>
              <a:rPr lang="zh-CN" altLang="en-US" dirty="0"/>
              <a:t>）</a:t>
            </a:r>
            <a:r>
              <a:rPr lang="en-US" altLang="zh-CN" dirty="0" err="1"/>
              <a:t>s_time</a:t>
            </a:r>
            <a:r>
              <a:rPr lang="en-US" altLang="zh-CN" dirty="0"/>
              <a:t>(</a:t>
            </a:r>
            <a:r>
              <a:rPr lang="zh-CN" altLang="en-US" dirty="0"/>
              <a:t>固溶处理时间</a:t>
            </a:r>
            <a:r>
              <a:rPr lang="en-US" altLang="zh-CN" dirty="0"/>
              <a:t>)</a:t>
            </a:r>
            <a:r>
              <a:rPr lang="zh-CN" altLang="en-US" dirty="0"/>
              <a:t>的相关系数最高为</a:t>
            </a:r>
            <a:r>
              <a:rPr lang="en-US" altLang="zh-CN" dirty="0"/>
              <a:t>0.63</a:t>
            </a:r>
            <a:r>
              <a:rPr lang="zh-CN" altLang="en-US" dirty="0"/>
              <a:t>，</a:t>
            </a:r>
            <a:r>
              <a:rPr lang="en-US" altLang="zh-CN" dirty="0" err="1"/>
              <a:t>s_T</a:t>
            </a:r>
            <a:r>
              <a:rPr lang="en-US" altLang="zh-CN" dirty="0"/>
              <a:t>(</a:t>
            </a:r>
            <a:r>
              <a:rPr lang="zh-CN" altLang="en-US" dirty="0"/>
              <a:t>固溶温度</a:t>
            </a:r>
            <a:r>
              <a:rPr lang="en-US" altLang="zh-CN" dirty="0"/>
              <a:t>)</a:t>
            </a:r>
            <a:r>
              <a:rPr lang="zh-CN" altLang="en-US" dirty="0"/>
              <a:t>的相关系数为</a:t>
            </a:r>
            <a:r>
              <a:rPr lang="en-US" altLang="zh-CN" dirty="0"/>
              <a:t>0.36</a:t>
            </a:r>
            <a:r>
              <a:rPr lang="zh-CN" altLang="en-US" dirty="0"/>
              <a:t>，都比较高，而固溶处理是为了获得适宜的晶粒度从而保证合金高温抗蠕变性能。</a:t>
            </a:r>
          </a:p>
          <a:p>
            <a:r>
              <a:rPr lang="zh-CN" altLang="en-US" dirty="0"/>
              <a:t>（</a:t>
            </a:r>
            <a:r>
              <a:rPr lang="en-US" altLang="zh-CN" dirty="0"/>
              <a:t>2</a:t>
            </a:r>
            <a:r>
              <a:rPr lang="zh-CN" altLang="en-US" dirty="0"/>
              <a:t>）元素中，相关系数比较高的是</a:t>
            </a:r>
            <a:r>
              <a:rPr lang="en-US" altLang="zh-CN" dirty="0"/>
              <a:t>Co(0.43) </a:t>
            </a:r>
            <a:r>
              <a:rPr lang="en-US" altLang="zh-CN" dirty="0" err="1"/>
              <a:t>Nb</a:t>
            </a:r>
            <a:r>
              <a:rPr lang="en-US" altLang="zh-CN" dirty="0"/>
              <a:t>(0.34) Al(0.3) Re(0.3)</a:t>
            </a:r>
            <a:r>
              <a:rPr lang="zh-CN" altLang="en-US" dirty="0"/>
              <a:t>，其中</a:t>
            </a:r>
            <a:r>
              <a:rPr lang="en-US" altLang="zh-CN" dirty="0"/>
              <a:t>Al</a:t>
            </a:r>
            <a:r>
              <a:rPr lang="zh-CN" altLang="en-US" dirty="0"/>
              <a:t>和</a:t>
            </a:r>
            <a:r>
              <a:rPr lang="en-US" altLang="zh-CN" dirty="0" err="1"/>
              <a:t>Nb</a:t>
            </a:r>
            <a:r>
              <a:rPr lang="zh-CN" altLang="en-US" dirty="0"/>
              <a:t>是</a:t>
            </a:r>
            <a:r>
              <a:rPr lang="en-US" altLang="zh-CN" dirty="0"/>
              <a:t>γ’</a:t>
            </a:r>
            <a:r>
              <a:rPr lang="zh-CN" altLang="en-US" dirty="0"/>
              <a:t>相形成元素，决定了合金中强化相的数量，</a:t>
            </a:r>
            <a:r>
              <a:rPr lang="en-US" altLang="zh-CN" dirty="0"/>
              <a:t>Co</a:t>
            </a:r>
            <a:r>
              <a:rPr lang="zh-CN" altLang="en-US" dirty="0"/>
              <a:t>的作用是固溶强化，改善合金的塑性提高组织稳定性，</a:t>
            </a:r>
            <a:r>
              <a:rPr lang="en-US" altLang="zh-CN" dirty="0"/>
              <a:t>Re</a:t>
            </a:r>
            <a:r>
              <a:rPr lang="zh-CN" altLang="en-US" dirty="0"/>
              <a:t>能显著提高合金的承受温度的能力，它们都和蠕变性能有一定的联系。</a:t>
            </a:r>
          </a:p>
          <a:p>
            <a:r>
              <a:rPr lang="zh-CN" altLang="en-US" dirty="0"/>
              <a:t>（</a:t>
            </a:r>
            <a:r>
              <a:rPr lang="en-US" altLang="zh-CN" dirty="0"/>
              <a:t>3</a:t>
            </a:r>
            <a:r>
              <a:rPr lang="zh-CN" altLang="en-US" dirty="0"/>
              <a:t>）剪切模量</a:t>
            </a:r>
            <a:r>
              <a:rPr lang="en-US" altLang="zh-CN" dirty="0"/>
              <a:t>G</a:t>
            </a:r>
            <a:r>
              <a:rPr lang="zh-CN" altLang="en-US" dirty="0"/>
              <a:t>的相关系数为</a:t>
            </a:r>
            <a:r>
              <a:rPr lang="en-US" altLang="zh-CN" dirty="0"/>
              <a:t>0.4</a:t>
            </a:r>
            <a:r>
              <a:rPr lang="zh-CN" altLang="en-US" dirty="0"/>
              <a:t>，从公式角度看引入弹性模量对应力归一化处理可以与蠕变速率保持更好的数据关联性，从蠕变理论角度看使用剪切模量代替弹性模量更符合逻辑。因为塑性变形是通过滑移面上的切应变来实现的。</a:t>
            </a:r>
          </a:p>
          <a:p>
            <a:r>
              <a:rPr lang="zh-CN" altLang="en-US" dirty="0"/>
              <a:t>（</a:t>
            </a:r>
            <a:r>
              <a:rPr lang="en-US" altLang="zh-CN" dirty="0"/>
              <a:t>4</a:t>
            </a:r>
            <a:r>
              <a:rPr lang="zh-CN" altLang="en-US" dirty="0"/>
              <a:t>）</a:t>
            </a:r>
            <a:r>
              <a:rPr lang="en-US" altLang="zh-CN" dirty="0"/>
              <a:t>DL</a:t>
            </a:r>
            <a:r>
              <a:rPr lang="zh-CN" altLang="en-US" dirty="0"/>
              <a:t>相关系数是</a:t>
            </a:r>
            <a:r>
              <a:rPr lang="en-US" altLang="zh-CN" dirty="0"/>
              <a:t>0.29</a:t>
            </a:r>
            <a:r>
              <a:rPr lang="zh-CN" altLang="en-US" dirty="0"/>
              <a:t>，从物理角度出发，扩散贯穿整个蠕变过程，且大量实验表明在本研究考虑的范围内金属的蠕变激活能与其自扩散激活能相等。</a:t>
            </a:r>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17</a:t>
            </a:fld>
            <a:endParaRPr lang="zh-CN" altLang="en-US"/>
          </a:p>
        </p:txBody>
      </p:sp>
    </p:spTree>
    <p:extLst>
      <p:ext uri="{BB962C8B-B14F-4D97-AF65-F5344CB8AC3E}">
        <p14:creationId xmlns:p14="http://schemas.microsoft.com/office/powerpoint/2010/main" val="11007580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前面的稀疏属性分析和相关性分析都只是考虑了某一种合金化元素对于合金高温力学性能的影响，但是由于高温合金中同时存在十余种元素，元素之间必然存在相互影响以及协同效应，可以预料到的是，某种元素的存在可能会增加或者削弱另一种元素所起到的作用。高温合金某些性能可能是几种元素所共同产生的结果，我们称这种现象为元素的协同效应。</a:t>
            </a:r>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18</a:t>
            </a:fld>
            <a:endParaRPr lang="zh-CN" altLang="en-US"/>
          </a:p>
        </p:txBody>
      </p:sp>
    </p:spTree>
    <p:extLst>
      <p:ext uri="{BB962C8B-B14F-4D97-AF65-F5344CB8AC3E}">
        <p14:creationId xmlns:p14="http://schemas.microsoft.com/office/powerpoint/2010/main" val="21472531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待投（</a:t>
            </a:r>
            <a:r>
              <a:rPr lang="en-US" altLang="zh-CN" dirty="0"/>
              <a:t>nature machine</a:t>
            </a:r>
            <a:r>
              <a:rPr lang="zh-CN" altLang="en-US" dirty="0"/>
              <a:t>），参考文献格式</a:t>
            </a:r>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19</a:t>
            </a:fld>
            <a:endParaRPr lang="zh-CN" altLang="en-US"/>
          </a:p>
        </p:txBody>
      </p:sp>
    </p:spTree>
    <p:extLst>
      <p:ext uri="{BB962C8B-B14F-4D97-AF65-F5344CB8AC3E}">
        <p14:creationId xmlns:p14="http://schemas.microsoft.com/office/powerpoint/2010/main" val="3232712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20</a:t>
            </a:fld>
            <a:endParaRPr lang="zh-CN" altLang="en-US"/>
          </a:p>
        </p:txBody>
      </p:sp>
    </p:spTree>
    <p:extLst>
      <p:ext uri="{BB962C8B-B14F-4D97-AF65-F5344CB8AC3E}">
        <p14:creationId xmlns:p14="http://schemas.microsoft.com/office/powerpoint/2010/main" val="16695093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这里一共有</a:t>
            </a:r>
            <a:r>
              <a:rPr lang="en-US" altLang="zh-CN" dirty="0"/>
              <a:t>57</a:t>
            </a:r>
            <a:r>
              <a:rPr lang="zh-CN" altLang="en-US" dirty="0"/>
              <a:t>篇论文，包括外文</a:t>
            </a:r>
            <a:r>
              <a:rPr lang="en-US" altLang="zh-CN" dirty="0"/>
              <a:t>39</a:t>
            </a:r>
            <a:r>
              <a:rPr lang="zh-CN" altLang="en-US" dirty="0"/>
              <a:t>篇，中文文献</a:t>
            </a:r>
            <a:r>
              <a:rPr lang="en-US" altLang="zh-CN" dirty="0"/>
              <a:t>18</a:t>
            </a:r>
            <a:r>
              <a:rPr lang="zh-CN" altLang="en-US" dirty="0"/>
              <a:t>篇，但有的论文还有待筛查，可能会被删掉</a:t>
            </a:r>
            <a:endParaRPr lang="en-US" altLang="zh-CN" dirty="0"/>
          </a:p>
          <a:p>
            <a:r>
              <a:rPr lang="zh-CN" altLang="en-US" dirty="0"/>
              <a:t>要从这文献中提取三类数据</a:t>
            </a:r>
            <a:endParaRPr lang="en-US" altLang="zh-CN" dirty="0"/>
          </a:p>
          <a:p>
            <a:r>
              <a:rPr lang="zh-CN" altLang="en-US" dirty="0"/>
              <a:t>文献信息：数据的可溯源</a:t>
            </a:r>
            <a:endParaRPr lang="en-US" altLang="zh-CN" dirty="0"/>
          </a:p>
          <a:p>
            <a:r>
              <a:rPr lang="zh-CN" altLang="en-US" dirty="0"/>
              <a:t>表格数据：通过阅读文献内容可以筛选出可以训练的有关数据</a:t>
            </a:r>
            <a:endParaRPr lang="en-US" altLang="zh-CN" dirty="0"/>
          </a:p>
          <a:p>
            <a:r>
              <a:rPr lang="zh-CN" altLang="en-US" dirty="0"/>
              <a:t>图片信息：部分数据需通过描点得出，最后转换成表格数据</a:t>
            </a:r>
            <a:endParaRPr lang="en-US" altLang="zh-CN" dirty="0"/>
          </a:p>
          <a:p>
            <a:r>
              <a:rPr lang="zh-CN" altLang="en-US" dirty="0"/>
              <a:t>专利中有很多完整的信息</a:t>
            </a:r>
          </a:p>
        </p:txBody>
      </p:sp>
      <p:sp>
        <p:nvSpPr>
          <p:cNvPr id="4" name="灯片编号占位符 3"/>
          <p:cNvSpPr>
            <a:spLocks noGrp="1"/>
          </p:cNvSpPr>
          <p:nvPr>
            <p:ph type="sldNum" sz="quarter" idx="10"/>
          </p:nvPr>
        </p:nvSpPr>
        <p:spPr/>
        <p:txBody>
          <a:bodyPr/>
          <a:lstStyle/>
          <a:p>
            <a:fld id="{3B448A4E-E8D3-4150-9B5A-9DA8F69BCB64}" type="slidenum">
              <a:rPr lang="zh-CN" altLang="en-US" smtClean="0"/>
              <a:t>21</a:t>
            </a:fld>
            <a:endParaRPr lang="zh-CN" altLang="en-US"/>
          </a:p>
        </p:txBody>
      </p:sp>
    </p:spTree>
    <p:extLst>
      <p:ext uri="{BB962C8B-B14F-4D97-AF65-F5344CB8AC3E}">
        <p14:creationId xmlns:p14="http://schemas.microsoft.com/office/powerpoint/2010/main" val="2506089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2</a:t>
            </a:fld>
            <a:endParaRPr lang="zh-CN" altLang="en-US">
              <a:solidFill>
                <a:prstClr val="black"/>
              </a:solidFill>
            </a:endParaRPr>
          </a:p>
        </p:txBody>
      </p:sp>
    </p:spTree>
    <p:extLst>
      <p:ext uri="{BB962C8B-B14F-4D97-AF65-F5344CB8AC3E}">
        <p14:creationId xmlns:p14="http://schemas.microsoft.com/office/powerpoint/2010/main" val="1353939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Ni</a:t>
            </a:r>
            <a:r>
              <a:rPr lang="zh-CN" altLang="en-US" sz="1200" kern="1200" dirty="0">
                <a:solidFill>
                  <a:schemeClr val="tx1"/>
                </a:solidFill>
                <a:effectLst/>
                <a:latin typeface="+mn-lt"/>
                <a:ea typeface="+mn-ea"/>
                <a:cs typeface="+mn-cs"/>
              </a:rPr>
              <a:t>镍、</a:t>
            </a:r>
            <a:r>
              <a:rPr lang="en" altLang="zh-CN" sz="1200" kern="1200" dirty="0">
                <a:solidFill>
                  <a:schemeClr val="tx1"/>
                </a:solidFill>
                <a:effectLst/>
                <a:latin typeface="+mn-lt"/>
                <a:ea typeface="+mn-ea"/>
                <a:cs typeface="+mn-cs"/>
              </a:rPr>
              <a:t>Re</a:t>
            </a:r>
            <a:r>
              <a:rPr lang="zh-CN" altLang="en-US" sz="1200" kern="1200" dirty="0">
                <a:solidFill>
                  <a:schemeClr val="tx1"/>
                </a:solidFill>
                <a:effectLst/>
                <a:latin typeface="+mn-lt"/>
                <a:ea typeface="+mn-ea"/>
                <a:cs typeface="+mn-cs"/>
              </a:rPr>
              <a:t>铼、</a:t>
            </a:r>
            <a:r>
              <a:rPr lang="en" altLang="zh-CN" sz="1200" kern="1200" dirty="0">
                <a:solidFill>
                  <a:schemeClr val="tx1"/>
                </a:solidFill>
                <a:effectLst/>
                <a:latin typeface="+mn-lt"/>
                <a:ea typeface="+mn-ea"/>
                <a:cs typeface="+mn-cs"/>
              </a:rPr>
              <a:t>Co</a:t>
            </a:r>
            <a:r>
              <a:rPr lang="zh-CN" altLang="en-US" sz="1200" kern="1200" dirty="0">
                <a:solidFill>
                  <a:schemeClr val="tx1"/>
                </a:solidFill>
                <a:effectLst/>
                <a:latin typeface="+mn-lt"/>
                <a:ea typeface="+mn-ea"/>
                <a:cs typeface="+mn-cs"/>
              </a:rPr>
              <a:t>钴、</a:t>
            </a:r>
            <a:r>
              <a:rPr lang="en" altLang="zh-CN" sz="1200" kern="1200" dirty="0">
                <a:solidFill>
                  <a:schemeClr val="tx1"/>
                </a:solidFill>
                <a:effectLst/>
                <a:latin typeface="+mn-lt"/>
                <a:ea typeface="+mn-ea"/>
                <a:cs typeface="+mn-cs"/>
              </a:rPr>
              <a:t>Al</a:t>
            </a:r>
            <a:r>
              <a:rPr lang="zh-CN" altLang="en-US" sz="1200" kern="1200" dirty="0">
                <a:solidFill>
                  <a:schemeClr val="tx1"/>
                </a:solidFill>
                <a:effectLst/>
                <a:latin typeface="+mn-lt"/>
                <a:ea typeface="+mn-ea"/>
                <a:cs typeface="+mn-cs"/>
              </a:rPr>
              <a:t>铝、</a:t>
            </a:r>
            <a:r>
              <a:rPr lang="en" altLang="zh-CN" sz="1200" kern="1200" dirty="0" err="1">
                <a:solidFill>
                  <a:schemeClr val="tx1"/>
                </a:solidFill>
                <a:effectLst/>
                <a:latin typeface="+mn-lt"/>
                <a:ea typeface="+mn-ea"/>
                <a:cs typeface="+mn-cs"/>
              </a:rPr>
              <a:t>Ti</a:t>
            </a:r>
            <a:r>
              <a:rPr lang="zh-CN" altLang="en-US" sz="1200" kern="1200" dirty="0">
                <a:solidFill>
                  <a:schemeClr val="tx1"/>
                </a:solidFill>
                <a:effectLst/>
                <a:latin typeface="+mn-lt"/>
                <a:ea typeface="+mn-ea"/>
                <a:cs typeface="+mn-cs"/>
              </a:rPr>
              <a:t>钛、</a:t>
            </a:r>
            <a:r>
              <a:rPr lang="en" altLang="zh-CN" sz="1200" kern="1200" dirty="0">
                <a:solidFill>
                  <a:schemeClr val="tx1"/>
                </a:solidFill>
                <a:effectLst/>
                <a:latin typeface="+mn-lt"/>
                <a:ea typeface="+mn-ea"/>
                <a:cs typeface="+mn-cs"/>
              </a:rPr>
              <a:t>W</a:t>
            </a:r>
            <a:r>
              <a:rPr lang="zh-CN" altLang="en-US" sz="1200" kern="1200" dirty="0">
                <a:solidFill>
                  <a:schemeClr val="tx1"/>
                </a:solidFill>
                <a:effectLst/>
                <a:latin typeface="+mn-lt"/>
                <a:ea typeface="+mn-ea"/>
                <a:cs typeface="+mn-cs"/>
              </a:rPr>
              <a:t>钨、</a:t>
            </a:r>
            <a:r>
              <a:rPr lang="en" altLang="zh-CN" sz="1200" kern="1200" dirty="0">
                <a:solidFill>
                  <a:schemeClr val="tx1"/>
                </a:solidFill>
                <a:effectLst/>
                <a:latin typeface="+mn-lt"/>
                <a:ea typeface="+mn-ea"/>
                <a:cs typeface="+mn-cs"/>
              </a:rPr>
              <a:t>Mo</a:t>
            </a:r>
            <a:r>
              <a:rPr lang="zh-CN" altLang="en-US" sz="1200" kern="1200" dirty="0">
                <a:solidFill>
                  <a:schemeClr val="tx1"/>
                </a:solidFill>
                <a:effectLst/>
                <a:latin typeface="+mn-lt"/>
                <a:ea typeface="+mn-ea"/>
                <a:cs typeface="+mn-cs"/>
              </a:rPr>
              <a:t>钼、</a:t>
            </a:r>
            <a:r>
              <a:rPr lang="en" altLang="zh-CN" sz="1200" kern="1200" dirty="0">
                <a:solidFill>
                  <a:schemeClr val="tx1"/>
                </a:solidFill>
                <a:effectLst/>
                <a:latin typeface="+mn-lt"/>
                <a:ea typeface="+mn-ea"/>
                <a:cs typeface="+mn-cs"/>
              </a:rPr>
              <a:t>Cr</a:t>
            </a:r>
            <a:r>
              <a:rPr lang="zh-CN" altLang="en-US" sz="1200" kern="1200" dirty="0">
                <a:solidFill>
                  <a:schemeClr val="tx1"/>
                </a:solidFill>
                <a:effectLst/>
                <a:latin typeface="+mn-lt"/>
                <a:ea typeface="+mn-ea"/>
                <a:cs typeface="+mn-cs"/>
              </a:rPr>
              <a:t>铬、</a:t>
            </a:r>
            <a:r>
              <a:rPr lang="en" altLang="zh-CN" sz="1200" kern="1200" dirty="0">
                <a:solidFill>
                  <a:schemeClr val="tx1"/>
                </a:solidFill>
                <a:effectLst/>
                <a:latin typeface="+mn-lt"/>
                <a:ea typeface="+mn-ea"/>
                <a:cs typeface="+mn-cs"/>
              </a:rPr>
              <a:t>Ta</a:t>
            </a:r>
            <a:r>
              <a:rPr lang="zh-CN" altLang="en-US" sz="1200" kern="1200" dirty="0">
                <a:solidFill>
                  <a:schemeClr val="tx1"/>
                </a:solidFill>
                <a:effectLst/>
                <a:latin typeface="+mn-lt"/>
                <a:ea typeface="+mn-ea"/>
                <a:cs typeface="+mn-cs"/>
              </a:rPr>
              <a:t>钽、</a:t>
            </a:r>
            <a:r>
              <a:rPr lang="en" altLang="zh-CN" sz="1200" kern="1200" dirty="0">
                <a:solidFill>
                  <a:schemeClr val="tx1"/>
                </a:solidFill>
                <a:effectLst/>
                <a:latin typeface="+mn-lt"/>
                <a:ea typeface="+mn-ea"/>
                <a:cs typeface="+mn-cs"/>
              </a:rPr>
              <a:t>C</a:t>
            </a:r>
            <a:r>
              <a:rPr lang="zh-CN" altLang="en-US" sz="1200" kern="1200" dirty="0">
                <a:solidFill>
                  <a:schemeClr val="tx1"/>
                </a:solidFill>
                <a:effectLst/>
                <a:latin typeface="+mn-lt"/>
                <a:ea typeface="+mn-ea"/>
                <a:cs typeface="+mn-cs"/>
              </a:rPr>
              <a:t>碳、</a:t>
            </a:r>
            <a:r>
              <a:rPr lang="en" altLang="zh-CN" sz="1200" kern="1200" dirty="0">
                <a:solidFill>
                  <a:schemeClr val="tx1"/>
                </a:solidFill>
                <a:effectLst/>
                <a:latin typeface="+mn-lt"/>
                <a:ea typeface="+mn-ea"/>
                <a:cs typeface="+mn-cs"/>
              </a:rPr>
              <a:t>B</a:t>
            </a:r>
            <a:r>
              <a:rPr lang="zh-CN" altLang="en-US" sz="1200" kern="1200" dirty="0">
                <a:solidFill>
                  <a:schemeClr val="tx1"/>
                </a:solidFill>
                <a:effectLst/>
                <a:latin typeface="+mn-lt"/>
                <a:ea typeface="+mn-ea"/>
                <a:cs typeface="+mn-cs"/>
              </a:rPr>
              <a:t>硼、</a:t>
            </a:r>
            <a:r>
              <a:rPr lang="en" altLang="zh-CN" sz="1200" kern="1200" dirty="0">
                <a:solidFill>
                  <a:schemeClr val="tx1"/>
                </a:solidFill>
                <a:effectLst/>
                <a:latin typeface="+mn-lt"/>
                <a:ea typeface="+mn-ea"/>
                <a:cs typeface="+mn-cs"/>
              </a:rPr>
              <a:t>Y</a:t>
            </a:r>
            <a:r>
              <a:rPr lang="zh-CN" altLang="en-US" sz="1200" kern="1200" dirty="0">
                <a:solidFill>
                  <a:schemeClr val="tx1"/>
                </a:solidFill>
                <a:effectLst/>
                <a:latin typeface="+mn-lt"/>
                <a:ea typeface="+mn-ea"/>
                <a:cs typeface="+mn-cs"/>
              </a:rPr>
              <a:t>钇、</a:t>
            </a:r>
            <a:r>
              <a:rPr lang="en" altLang="zh-CN" sz="1200" kern="1200" dirty="0" err="1">
                <a:solidFill>
                  <a:schemeClr val="tx1"/>
                </a:solidFill>
                <a:effectLst/>
                <a:latin typeface="+mn-lt"/>
                <a:ea typeface="+mn-ea"/>
                <a:cs typeface="+mn-cs"/>
              </a:rPr>
              <a:t>Nb</a:t>
            </a:r>
            <a:r>
              <a:rPr lang="zh-CN" altLang="en-US" sz="1200" kern="1200" dirty="0">
                <a:solidFill>
                  <a:schemeClr val="tx1"/>
                </a:solidFill>
                <a:effectLst/>
                <a:latin typeface="+mn-lt"/>
                <a:ea typeface="+mn-ea"/>
                <a:cs typeface="+mn-cs"/>
              </a:rPr>
              <a:t>铌、</a:t>
            </a:r>
            <a:r>
              <a:rPr lang="en" altLang="zh-CN" sz="1200" kern="1200" dirty="0" err="1">
                <a:solidFill>
                  <a:schemeClr val="tx1"/>
                </a:solidFill>
                <a:effectLst/>
                <a:latin typeface="+mn-lt"/>
                <a:ea typeface="+mn-ea"/>
                <a:cs typeface="+mn-cs"/>
              </a:rPr>
              <a:t>Hf</a:t>
            </a:r>
            <a:r>
              <a:rPr lang="zh-CN" altLang="en-US" sz="1200" kern="1200" dirty="0">
                <a:solidFill>
                  <a:schemeClr val="tx1"/>
                </a:solidFill>
                <a:effectLst/>
                <a:latin typeface="+mn-lt"/>
                <a:ea typeface="+mn-ea"/>
                <a:cs typeface="+mn-cs"/>
              </a:rPr>
              <a:t>铪</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22</a:t>
            </a:fld>
            <a:endParaRPr lang="zh-CN" altLang="en-US"/>
          </a:p>
        </p:txBody>
      </p:sp>
    </p:spTree>
    <p:extLst>
      <p:ext uri="{BB962C8B-B14F-4D97-AF65-F5344CB8AC3E}">
        <p14:creationId xmlns:p14="http://schemas.microsoft.com/office/powerpoint/2010/main" val="37901282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00" dirty="0">
                <a:solidFill>
                  <a:srgbClr val="FF0000"/>
                </a:solidFill>
                <a:latin typeface="Times New Roman" panose="02020603050405020304" pitchFamily="18" charset="0"/>
                <a:cs typeface="Times New Roman" panose="02020603050405020304" pitchFamily="18" charset="0"/>
              </a:rPr>
              <a:t>这样的数据难以通过文献或者专利收集得到。</a:t>
            </a:r>
            <a:endParaRPr kumimoji="1"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23</a:t>
            </a:fld>
            <a:endParaRPr lang="zh-CN" altLang="en-US"/>
          </a:p>
        </p:txBody>
      </p:sp>
    </p:spTree>
    <p:extLst>
      <p:ext uri="{BB962C8B-B14F-4D97-AF65-F5344CB8AC3E}">
        <p14:creationId xmlns:p14="http://schemas.microsoft.com/office/powerpoint/2010/main" val="3773546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在文字后面加入相关的描述符</a:t>
            </a:r>
          </a:p>
        </p:txBody>
      </p:sp>
      <p:sp>
        <p:nvSpPr>
          <p:cNvPr id="4" name="灯片编号占位符 3"/>
          <p:cNvSpPr>
            <a:spLocks noGrp="1"/>
          </p:cNvSpPr>
          <p:nvPr>
            <p:ph type="sldNum" sz="quarter" idx="10"/>
          </p:nvPr>
        </p:nvSpPr>
        <p:spPr/>
        <p:txBody>
          <a:bodyPr/>
          <a:lstStyle/>
          <a:p>
            <a:fld id="{48EE1B59-1A3C-46A9-9E04-AFBC5E8CA535}" type="slidenum">
              <a:rPr lang="zh-CN" altLang="en-US" smtClean="0"/>
              <a:t>24</a:t>
            </a:fld>
            <a:endParaRPr lang="zh-CN" altLang="en-US"/>
          </a:p>
        </p:txBody>
      </p:sp>
    </p:spTree>
    <p:extLst>
      <p:ext uri="{BB962C8B-B14F-4D97-AF65-F5344CB8AC3E}">
        <p14:creationId xmlns:p14="http://schemas.microsoft.com/office/powerpoint/2010/main" val="40242720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a:t>
            </a:r>
            <a:r>
              <a:rPr lang="zh-CN" altLang="en-US" sz="1200" dirty="0"/>
              <a:t>如合金的屈服极限，在</a:t>
            </a:r>
            <a:r>
              <a:rPr lang="zh-CN" altLang="en-US" sz="1200" dirty="0">
                <a:solidFill>
                  <a:srgbClr val="333333"/>
                </a:solidFill>
                <a:latin typeface="arial" panose="020B0604020202020204" pitchFamily="34" charset="0"/>
              </a:rPr>
              <a:t>大于此极限的外力作用之下，合金将会产生永久变形，小于这个的，合金还会恢复原来的样子</a:t>
            </a:r>
            <a:r>
              <a:rPr lang="en-US" altLang="zh-CN"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输入样本</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把样本投射到特征空间并利用聚类的方法把样本划分为不同的簇，</a:t>
            </a:r>
            <a:r>
              <a:rPr lang="zh-CN" altLang="en-US" sz="1200" b="1" dirty="0"/>
              <a:t>簇内样本的特性相似、簇间样本的特性不同</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针对不同的簇，</a:t>
            </a:r>
            <a:r>
              <a:rPr lang="zh-CN" altLang="en-US" b="1" dirty="0"/>
              <a:t>依据预测精度</a:t>
            </a:r>
            <a:r>
              <a:rPr lang="zh-CN" altLang="en-US" dirty="0"/>
              <a:t>选择最优的回归模型</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异构集成</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1" dirty="0"/>
          </a:p>
          <a:p>
            <a:endParaRPr kumimoji="1"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EE1B59-1A3C-46A9-9E04-AFBC5E8CA53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51197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RF</a:t>
            </a:r>
            <a:r>
              <a:rPr kumimoji="1" lang="zh-CN" altLang="en-US" dirty="0"/>
              <a:t>：</a:t>
            </a:r>
            <a:r>
              <a:rPr lang="en" altLang="zh-CN" sz="1200" kern="1200" dirty="0">
                <a:solidFill>
                  <a:schemeClr val="tx1"/>
                </a:solidFill>
                <a:effectLst/>
                <a:latin typeface="+mn-lt"/>
                <a:ea typeface="+mn-ea"/>
                <a:cs typeface="+mn-cs"/>
              </a:rPr>
              <a:t>random forest regression</a:t>
            </a:r>
            <a:r>
              <a:rPr lang="zh-CN" altLang="en" sz="1200" kern="1200" dirty="0">
                <a:solidFill>
                  <a:schemeClr val="tx1"/>
                </a:solidFill>
                <a:effectLst/>
                <a:latin typeface="+mn-lt"/>
                <a:ea typeface="+mn-ea"/>
                <a:cs typeface="+mn-cs"/>
              </a:rPr>
              <a:t>随即森林</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SVR</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support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vector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regression</a:t>
            </a:r>
            <a:r>
              <a:rPr lang="zh-CN" altLang="en-US" sz="1200" kern="1200" dirty="0">
                <a:solidFill>
                  <a:schemeClr val="tx1"/>
                </a:solidFill>
                <a:effectLst/>
                <a:latin typeface="+mn-lt"/>
                <a:ea typeface="+mn-ea"/>
                <a:cs typeface="+mn-cs"/>
              </a:rPr>
              <a:t>支持向量机回归</a:t>
            </a: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GPR</a:t>
            </a:r>
            <a:r>
              <a:rPr lang="zh-CN" altLang="en-US"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gaussian process regression</a:t>
            </a:r>
            <a:r>
              <a:rPr lang="zh-CN" altLang="en-US" sz="1200" kern="1200" dirty="0">
                <a:solidFill>
                  <a:schemeClr val="tx1"/>
                </a:solidFill>
                <a:effectLst/>
                <a:latin typeface="+mn-lt"/>
                <a:ea typeface="+mn-ea"/>
                <a:cs typeface="+mn-cs"/>
              </a:rPr>
              <a:t>高斯过程回归</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EE1B59-1A3C-46A9-9E04-AFBC5E8CA53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49581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RF</a:t>
            </a:r>
            <a:r>
              <a:rPr kumimoji="1" lang="zh-CN" altLang="en-US" dirty="0"/>
              <a:t>：</a:t>
            </a:r>
            <a:r>
              <a:rPr lang="en" altLang="zh-CN" sz="1200" kern="1200" dirty="0">
                <a:solidFill>
                  <a:schemeClr val="tx1"/>
                </a:solidFill>
                <a:effectLst/>
                <a:latin typeface="+mn-lt"/>
                <a:ea typeface="+mn-ea"/>
                <a:cs typeface="+mn-cs"/>
              </a:rPr>
              <a:t>random forest regression</a:t>
            </a:r>
            <a:r>
              <a:rPr lang="zh-CN" altLang="en" sz="1200" kern="1200" dirty="0">
                <a:solidFill>
                  <a:schemeClr val="tx1"/>
                </a:solidFill>
                <a:effectLst/>
                <a:latin typeface="+mn-lt"/>
                <a:ea typeface="+mn-ea"/>
                <a:cs typeface="+mn-cs"/>
              </a:rPr>
              <a:t>随即森林</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SVR</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support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vector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regression</a:t>
            </a:r>
            <a:r>
              <a:rPr lang="zh-CN" altLang="en-US" sz="1200" kern="1200" dirty="0">
                <a:solidFill>
                  <a:schemeClr val="tx1"/>
                </a:solidFill>
                <a:effectLst/>
                <a:latin typeface="+mn-lt"/>
                <a:ea typeface="+mn-ea"/>
                <a:cs typeface="+mn-cs"/>
              </a:rPr>
              <a:t>支持向量机回归</a:t>
            </a: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GPR</a:t>
            </a:r>
            <a:r>
              <a:rPr lang="zh-CN" altLang="en-US"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gaussian process regression</a:t>
            </a:r>
            <a:r>
              <a:rPr lang="zh-CN" altLang="en-US" sz="1200" kern="1200" dirty="0">
                <a:solidFill>
                  <a:schemeClr val="tx1"/>
                </a:solidFill>
                <a:effectLst/>
                <a:latin typeface="+mn-lt"/>
                <a:ea typeface="+mn-ea"/>
                <a:cs typeface="+mn-cs"/>
              </a:rPr>
              <a:t>高斯过程回归</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EE1B59-1A3C-46A9-9E04-AFBC5E8CA53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020563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CORE</a:t>
            </a:r>
            <a:r>
              <a:rPr kumimoji="1" lang="zh-CN" altLang="en-US" dirty="0"/>
              <a:t>：</a:t>
            </a:r>
            <a:r>
              <a:rPr lang="en" altLang="zh-CN" sz="1200" kern="1200" dirty="0">
                <a:solidFill>
                  <a:schemeClr val="tx1"/>
                </a:solidFill>
                <a:effectLst/>
                <a:latin typeface="+mn-lt"/>
                <a:ea typeface="+mn-ea"/>
                <a:cs typeface="+mn-cs"/>
              </a:rPr>
              <a:t>cluster based optimal regression ensemble learning</a:t>
            </a:r>
            <a:r>
              <a:rPr lang="zh-CN" altLang="en" sz="1200" kern="1200" dirty="0">
                <a:solidFill>
                  <a:schemeClr val="tx1"/>
                </a:solidFill>
                <a:effectLst/>
                <a:latin typeface="+mn-lt"/>
                <a:ea typeface="+mn-ea"/>
                <a:cs typeface="+mn-cs"/>
              </a:rPr>
              <a:t>我们</a:t>
            </a:r>
            <a:r>
              <a:rPr lang="zh-CN" altLang="en-US" sz="1200" kern="1200" dirty="0">
                <a:solidFill>
                  <a:schemeClr val="tx1"/>
                </a:solidFill>
                <a:effectLst/>
                <a:latin typeface="+mn-lt"/>
                <a:ea typeface="+mn-ea"/>
                <a:cs typeface="+mn-cs"/>
              </a:rPr>
              <a:t>的方法</a:t>
            </a: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RF</a:t>
            </a:r>
            <a:r>
              <a:rPr kumimoji="1" lang="zh-CN" altLang="en-US" dirty="0"/>
              <a:t>：</a:t>
            </a:r>
            <a:r>
              <a:rPr lang="en" altLang="zh-CN" sz="1200" kern="1200" dirty="0">
                <a:solidFill>
                  <a:schemeClr val="tx1"/>
                </a:solidFill>
                <a:effectLst/>
                <a:latin typeface="+mn-lt"/>
                <a:ea typeface="+mn-ea"/>
                <a:cs typeface="+mn-cs"/>
              </a:rPr>
              <a:t>random forest regression</a:t>
            </a:r>
            <a:r>
              <a:rPr lang="zh-CN" altLang="en" sz="1200" kern="1200" dirty="0">
                <a:solidFill>
                  <a:schemeClr val="tx1"/>
                </a:solidFill>
                <a:effectLst/>
                <a:latin typeface="+mn-lt"/>
                <a:ea typeface="+mn-ea"/>
                <a:cs typeface="+mn-cs"/>
              </a:rPr>
              <a:t>随即森林</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SVR</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support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vector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regression</a:t>
            </a:r>
            <a:r>
              <a:rPr lang="zh-CN" altLang="en-US" sz="1200" kern="1200" dirty="0">
                <a:solidFill>
                  <a:schemeClr val="tx1"/>
                </a:solidFill>
                <a:effectLst/>
                <a:latin typeface="+mn-lt"/>
                <a:ea typeface="+mn-ea"/>
                <a:cs typeface="+mn-cs"/>
              </a:rPr>
              <a:t>支持向量机回归</a:t>
            </a: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GPR</a:t>
            </a:r>
            <a:r>
              <a:rPr lang="zh-CN" altLang="en-US"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gaussian process regression</a:t>
            </a:r>
            <a:r>
              <a:rPr lang="zh-CN" altLang="en-US" sz="1200" kern="1200" dirty="0">
                <a:solidFill>
                  <a:schemeClr val="tx1"/>
                </a:solidFill>
                <a:effectLst/>
                <a:latin typeface="+mn-lt"/>
                <a:ea typeface="+mn-ea"/>
                <a:cs typeface="+mn-cs"/>
              </a:rPr>
              <a:t>高斯过程回归</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EE1B59-1A3C-46A9-9E04-AFBC5E8CA53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7674055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CORE</a:t>
            </a:r>
            <a:r>
              <a:rPr kumimoji="1" lang="zh-CN" altLang="en-US" dirty="0"/>
              <a:t>：</a:t>
            </a:r>
            <a:r>
              <a:rPr lang="en" altLang="zh-CN" sz="1200" kern="1200" dirty="0">
                <a:solidFill>
                  <a:schemeClr val="tx1"/>
                </a:solidFill>
                <a:effectLst/>
                <a:latin typeface="+mn-lt"/>
                <a:ea typeface="+mn-ea"/>
                <a:cs typeface="+mn-cs"/>
              </a:rPr>
              <a:t>cluster based optimal regression ensemble learning</a:t>
            </a:r>
            <a:r>
              <a:rPr lang="zh-CN" altLang="en" sz="1200" kern="1200" dirty="0">
                <a:solidFill>
                  <a:schemeClr val="tx1"/>
                </a:solidFill>
                <a:effectLst/>
                <a:latin typeface="+mn-lt"/>
                <a:ea typeface="+mn-ea"/>
                <a:cs typeface="+mn-cs"/>
              </a:rPr>
              <a:t>我们</a:t>
            </a:r>
            <a:r>
              <a:rPr lang="zh-CN" altLang="en-US" sz="1200" kern="1200" dirty="0">
                <a:solidFill>
                  <a:schemeClr val="tx1"/>
                </a:solidFill>
                <a:effectLst/>
                <a:latin typeface="+mn-lt"/>
                <a:ea typeface="+mn-ea"/>
                <a:cs typeface="+mn-cs"/>
              </a:rPr>
              <a:t>的方法</a:t>
            </a: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RF</a:t>
            </a:r>
            <a:r>
              <a:rPr kumimoji="1" lang="zh-CN" altLang="en-US" dirty="0"/>
              <a:t>：</a:t>
            </a:r>
            <a:r>
              <a:rPr lang="en" altLang="zh-CN" sz="1200" kern="1200" dirty="0">
                <a:solidFill>
                  <a:schemeClr val="tx1"/>
                </a:solidFill>
                <a:effectLst/>
                <a:latin typeface="+mn-lt"/>
                <a:ea typeface="+mn-ea"/>
                <a:cs typeface="+mn-cs"/>
              </a:rPr>
              <a:t>random forest regression</a:t>
            </a:r>
            <a:r>
              <a:rPr lang="zh-CN" altLang="en" sz="1200" kern="1200" dirty="0">
                <a:solidFill>
                  <a:schemeClr val="tx1"/>
                </a:solidFill>
                <a:effectLst/>
                <a:latin typeface="+mn-lt"/>
                <a:ea typeface="+mn-ea"/>
                <a:cs typeface="+mn-cs"/>
              </a:rPr>
              <a:t>随即森林</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SVR</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support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vector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regression</a:t>
            </a:r>
            <a:r>
              <a:rPr lang="zh-CN" altLang="en-US" sz="1200" kern="1200" dirty="0">
                <a:solidFill>
                  <a:schemeClr val="tx1"/>
                </a:solidFill>
                <a:effectLst/>
                <a:latin typeface="+mn-lt"/>
                <a:ea typeface="+mn-ea"/>
                <a:cs typeface="+mn-cs"/>
              </a:rPr>
              <a:t>支持向量机回归</a:t>
            </a: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GPR</a:t>
            </a:r>
            <a:r>
              <a:rPr lang="zh-CN" altLang="en-US"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gaussian process regression</a:t>
            </a:r>
            <a:r>
              <a:rPr lang="zh-CN" altLang="en-US" sz="1200" kern="1200" dirty="0">
                <a:solidFill>
                  <a:schemeClr val="tx1"/>
                </a:solidFill>
                <a:effectLst/>
                <a:latin typeface="+mn-lt"/>
                <a:ea typeface="+mn-ea"/>
                <a:cs typeface="+mn-cs"/>
              </a:rPr>
              <a:t>高斯过程回归</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EE1B59-1A3C-46A9-9E04-AFBC5E8CA53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60831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我们在新收集的蠕变特性数据集上进行了预测实验。这两项专利不包含在我们的</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266</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个实例的训练集中，因此可以认为是新设计的</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alloy</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。验证数据集包含</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个实例</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和</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。一是这四个实例的化学成分范围波动较大</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我们可以</a:t>
            </a:r>
            <a:r>
              <a:rPr kumimoji="0" lang="zh-CN" altLang="en-US" sz="12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测试不同组分的敏感性</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，特别是</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Co(0.99 ~ 12.4)</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Re(0 ~ 5.61)</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Cr(4.27 ~ 10.6)</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，其含量对蠕变和疲劳性能影响较大。另一种情况是，这</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个实例所涉及的</a:t>
            </a:r>
            <a:r>
              <a:rPr kumimoji="0" lang="zh-CN" altLang="en-US" sz="12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低温高应力</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和</a:t>
            </a:r>
            <a:r>
              <a:rPr kumimoji="0" lang="zh-CN" altLang="en-US" sz="12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低温中应力</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测试条件与</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266</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个实例的训练集不同。</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RF</a:t>
            </a:r>
            <a:r>
              <a:rPr kumimoji="1" lang="zh-CN" altLang="en-US" dirty="0"/>
              <a:t>：</a:t>
            </a:r>
            <a:r>
              <a:rPr lang="en" altLang="zh-CN" sz="1200" kern="1200" dirty="0">
                <a:solidFill>
                  <a:schemeClr val="tx1"/>
                </a:solidFill>
                <a:effectLst/>
                <a:latin typeface="+mn-lt"/>
                <a:ea typeface="+mn-ea"/>
                <a:cs typeface="+mn-cs"/>
              </a:rPr>
              <a:t>random forest regression</a:t>
            </a:r>
            <a:r>
              <a:rPr lang="zh-CN" altLang="en" sz="1200" kern="1200" dirty="0">
                <a:solidFill>
                  <a:schemeClr val="tx1"/>
                </a:solidFill>
                <a:effectLst/>
                <a:latin typeface="+mn-lt"/>
                <a:ea typeface="+mn-ea"/>
                <a:cs typeface="+mn-cs"/>
              </a:rPr>
              <a:t>随即森林</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SVR</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support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vector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regression</a:t>
            </a:r>
            <a:r>
              <a:rPr lang="zh-CN" altLang="en-US" sz="1200" kern="1200" dirty="0">
                <a:solidFill>
                  <a:schemeClr val="tx1"/>
                </a:solidFill>
                <a:effectLst/>
                <a:latin typeface="+mn-lt"/>
                <a:ea typeface="+mn-ea"/>
                <a:cs typeface="+mn-cs"/>
              </a:rPr>
              <a:t>支持向量机回归</a:t>
            </a: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GPR</a:t>
            </a:r>
            <a:r>
              <a:rPr lang="zh-CN" altLang="en-US"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gaussian process regression</a:t>
            </a:r>
            <a:r>
              <a:rPr lang="zh-CN" altLang="en-US" sz="1200" kern="1200" dirty="0">
                <a:solidFill>
                  <a:schemeClr val="tx1"/>
                </a:solidFill>
                <a:effectLst/>
                <a:latin typeface="+mn-lt"/>
                <a:ea typeface="+mn-ea"/>
                <a:cs typeface="+mn-cs"/>
              </a:rPr>
              <a:t>高斯过程回归</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EE1B59-1A3C-46A9-9E04-AFBC5E8CA53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017858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CORE</a:t>
            </a:r>
            <a:r>
              <a:rPr kumimoji="1" lang="zh-CN" altLang="en-US" dirty="0"/>
              <a:t>：</a:t>
            </a:r>
            <a:r>
              <a:rPr lang="en" altLang="zh-CN" sz="1200" kern="1200" dirty="0">
                <a:solidFill>
                  <a:schemeClr val="tx1"/>
                </a:solidFill>
                <a:effectLst/>
                <a:latin typeface="+mn-lt"/>
                <a:ea typeface="+mn-ea"/>
                <a:cs typeface="+mn-cs"/>
              </a:rPr>
              <a:t>cluster based optimal regression ensemble learning</a:t>
            </a:r>
            <a:r>
              <a:rPr lang="zh-CN" altLang="en" sz="1200" kern="1200" dirty="0">
                <a:solidFill>
                  <a:schemeClr val="tx1"/>
                </a:solidFill>
                <a:effectLst/>
                <a:latin typeface="+mn-lt"/>
                <a:ea typeface="+mn-ea"/>
                <a:cs typeface="+mn-cs"/>
              </a:rPr>
              <a:t>我们</a:t>
            </a:r>
            <a:r>
              <a:rPr lang="zh-CN" altLang="en-US" sz="1200" kern="1200" dirty="0">
                <a:solidFill>
                  <a:schemeClr val="tx1"/>
                </a:solidFill>
                <a:effectLst/>
                <a:latin typeface="+mn-lt"/>
                <a:ea typeface="+mn-ea"/>
                <a:cs typeface="+mn-cs"/>
              </a:rPr>
              <a:t>的方法</a:t>
            </a: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RF</a:t>
            </a:r>
            <a:r>
              <a:rPr kumimoji="1" lang="zh-CN" altLang="en-US" dirty="0"/>
              <a:t>：</a:t>
            </a:r>
            <a:r>
              <a:rPr lang="en" altLang="zh-CN" sz="1200" kern="1200" dirty="0">
                <a:solidFill>
                  <a:schemeClr val="tx1"/>
                </a:solidFill>
                <a:effectLst/>
                <a:latin typeface="+mn-lt"/>
                <a:ea typeface="+mn-ea"/>
                <a:cs typeface="+mn-cs"/>
              </a:rPr>
              <a:t>random forest regression</a:t>
            </a:r>
            <a:r>
              <a:rPr lang="zh-CN" altLang="en" sz="1200" kern="1200" dirty="0">
                <a:solidFill>
                  <a:schemeClr val="tx1"/>
                </a:solidFill>
                <a:effectLst/>
                <a:latin typeface="+mn-lt"/>
                <a:ea typeface="+mn-ea"/>
                <a:cs typeface="+mn-cs"/>
              </a:rPr>
              <a:t>随即森林</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SVR</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support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vector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regression</a:t>
            </a:r>
            <a:r>
              <a:rPr lang="zh-CN" altLang="en-US" sz="1200" kern="1200" dirty="0">
                <a:solidFill>
                  <a:schemeClr val="tx1"/>
                </a:solidFill>
                <a:effectLst/>
                <a:latin typeface="+mn-lt"/>
                <a:ea typeface="+mn-ea"/>
                <a:cs typeface="+mn-cs"/>
              </a:rPr>
              <a:t>支持向量机回归</a:t>
            </a: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GPR</a:t>
            </a:r>
            <a:r>
              <a:rPr lang="zh-CN" altLang="en-US"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gaussian process regression</a:t>
            </a:r>
            <a:r>
              <a:rPr lang="zh-CN" altLang="en-US" sz="1200" kern="1200" dirty="0">
                <a:solidFill>
                  <a:schemeClr val="tx1"/>
                </a:solidFill>
                <a:effectLst/>
                <a:latin typeface="+mn-lt"/>
                <a:ea typeface="+mn-ea"/>
                <a:cs typeface="+mn-cs"/>
              </a:rPr>
              <a:t>高斯过程回归</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48EE1B59-1A3C-46A9-9E04-AFBC5E8CA535}" type="slidenum">
              <a:rPr lang="zh-CN" altLang="en-US" smtClean="0"/>
              <a:t>31</a:t>
            </a:fld>
            <a:endParaRPr lang="zh-CN" altLang="en-US"/>
          </a:p>
        </p:txBody>
      </p:sp>
    </p:spTree>
    <p:extLst>
      <p:ext uri="{BB962C8B-B14F-4D97-AF65-F5344CB8AC3E}">
        <p14:creationId xmlns:p14="http://schemas.microsoft.com/office/powerpoint/2010/main" val="3465589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3</a:t>
            </a:fld>
            <a:endParaRPr lang="zh-CN" altLang="en-US">
              <a:solidFill>
                <a:prstClr val="black"/>
              </a:solidFill>
            </a:endParaRPr>
          </a:p>
        </p:txBody>
      </p:sp>
    </p:spTree>
    <p:extLst>
      <p:ext uri="{BB962C8B-B14F-4D97-AF65-F5344CB8AC3E}">
        <p14:creationId xmlns:p14="http://schemas.microsoft.com/office/powerpoint/2010/main" val="16798847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32</a:t>
            </a:fld>
            <a:endParaRPr lang="zh-CN" altLang="en-US"/>
          </a:p>
        </p:txBody>
      </p:sp>
    </p:spTree>
    <p:extLst>
      <p:ext uri="{BB962C8B-B14F-4D97-AF65-F5344CB8AC3E}">
        <p14:creationId xmlns:p14="http://schemas.microsoft.com/office/powerpoint/2010/main" val="11079036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CORE</a:t>
            </a:r>
            <a:r>
              <a:rPr kumimoji="1" lang="zh-CN" altLang="en-US" dirty="0"/>
              <a:t>：</a:t>
            </a:r>
            <a:r>
              <a:rPr lang="en" altLang="zh-CN" sz="1200" kern="1200" dirty="0">
                <a:solidFill>
                  <a:schemeClr val="tx1"/>
                </a:solidFill>
                <a:effectLst/>
                <a:latin typeface="+mn-lt"/>
                <a:ea typeface="+mn-ea"/>
                <a:cs typeface="+mn-cs"/>
              </a:rPr>
              <a:t>cluster based optimal regression ensemble learning</a:t>
            </a:r>
            <a:r>
              <a:rPr lang="zh-CN" altLang="en" sz="1200" kern="1200" dirty="0">
                <a:solidFill>
                  <a:schemeClr val="tx1"/>
                </a:solidFill>
                <a:effectLst/>
                <a:latin typeface="+mn-lt"/>
                <a:ea typeface="+mn-ea"/>
                <a:cs typeface="+mn-cs"/>
              </a:rPr>
              <a:t>我们</a:t>
            </a:r>
            <a:r>
              <a:rPr lang="zh-CN" altLang="en-US" sz="1200" kern="1200" dirty="0">
                <a:solidFill>
                  <a:schemeClr val="tx1"/>
                </a:solidFill>
                <a:effectLst/>
                <a:latin typeface="+mn-lt"/>
                <a:ea typeface="+mn-ea"/>
                <a:cs typeface="+mn-cs"/>
              </a:rPr>
              <a:t>的方法</a:t>
            </a: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RF</a:t>
            </a:r>
            <a:r>
              <a:rPr kumimoji="1" lang="zh-CN" altLang="en-US" dirty="0"/>
              <a:t>：</a:t>
            </a:r>
            <a:r>
              <a:rPr lang="en" altLang="zh-CN" sz="1200" kern="1200" dirty="0">
                <a:solidFill>
                  <a:schemeClr val="tx1"/>
                </a:solidFill>
                <a:effectLst/>
                <a:latin typeface="+mn-lt"/>
                <a:ea typeface="+mn-ea"/>
                <a:cs typeface="+mn-cs"/>
              </a:rPr>
              <a:t>random forest regression</a:t>
            </a:r>
            <a:r>
              <a:rPr lang="zh-CN" altLang="en" sz="1200" kern="1200" dirty="0">
                <a:solidFill>
                  <a:schemeClr val="tx1"/>
                </a:solidFill>
                <a:effectLst/>
                <a:latin typeface="+mn-lt"/>
                <a:ea typeface="+mn-ea"/>
                <a:cs typeface="+mn-cs"/>
              </a:rPr>
              <a:t>随即森林</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SVR</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support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vector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regression</a:t>
            </a:r>
            <a:r>
              <a:rPr lang="zh-CN" altLang="en-US" sz="1200" kern="1200" dirty="0">
                <a:solidFill>
                  <a:schemeClr val="tx1"/>
                </a:solidFill>
                <a:effectLst/>
                <a:latin typeface="+mn-lt"/>
                <a:ea typeface="+mn-ea"/>
                <a:cs typeface="+mn-cs"/>
              </a:rPr>
              <a:t>支持向量机回归</a:t>
            </a: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GPR</a:t>
            </a:r>
            <a:r>
              <a:rPr lang="zh-CN" altLang="en-US"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gaussian process regression</a:t>
            </a:r>
            <a:r>
              <a:rPr lang="zh-CN" altLang="en-US" sz="1200" kern="1200" dirty="0">
                <a:solidFill>
                  <a:schemeClr val="tx1"/>
                </a:solidFill>
                <a:effectLst/>
                <a:latin typeface="+mn-lt"/>
                <a:ea typeface="+mn-ea"/>
                <a:cs typeface="+mn-cs"/>
              </a:rPr>
              <a:t>高斯过程回归</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48EE1B59-1A3C-46A9-9E04-AFBC5E8CA535}" type="slidenum">
              <a:rPr lang="zh-CN" altLang="en-US" smtClean="0"/>
              <a:t>35</a:t>
            </a:fld>
            <a:endParaRPr lang="zh-CN" altLang="en-US"/>
          </a:p>
        </p:txBody>
      </p:sp>
    </p:spTree>
    <p:extLst>
      <p:ext uri="{BB962C8B-B14F-4D97-AF65-F5344CB8AC3E}">
        <p14:creationId xmlns:p14="http://schemas.microsoft.com/office/powerpoint/2010/main" val="36062096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00" dirty="0">
                <a:solidFill>
                  <a:srgbClr val="FF0000"/>
                </a:solidFill>
                <a:latin typeface="Times New Roman" panose="02020603050405020304" pitchFamily="18" charset="0"/>
                <a:cs typeface="Times New Roman" panose="02020603050405020304" pitchFamily="18" charset="0"/>
              </a:rPr>
              <a:t>这样的数据难以通过文献或者专利收集得到。</a:t>
            </a:r>
            <a:endParaRPr kumimoji="1"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EE1B59-1A3C-46A9-9E04-AFBC5E8CA53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584489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前面的稀疏属性分析和相关性分析都只是考虑了某一种合金化元素对于合金高温力学性能的影响，但是由于高温合金中同时存在十余种元素，元素之间必然存在相互影响以及协同效应，可以预料到的是，某种元素的存在可能会增加或者削弱另一种元素所起到的作用。高温合金某些性能可能是几种元素所共同产生的结果，我们称这种现象为元素的协同效应。</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EE1B59-1A3C-46A9-9E04-AFBC5E8CA53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14840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defRPr/>
            </a:pPr>
            <a:r>
              <a:rPr lang="en-US" altLang="zh-CN" kern="0" dirty="0">
                <a:latin typeface="华文新魏" panose="02010800040101010101" pitchFamily="2" charset="-122"/>
                <a:ea typeface="华文新魏" panose="02010800040101010101" pitchFamily="2" charset="-122"/>
              </a:rPr>
              <a:t>1. </a:t>
            </a:r>
            <a:r>
              <a:rPr lang="zh-CN" altLang="en-US" kern="0" dirty="0">
                <a:latin typeface="华文新魏" panose="02010800040101010101" pitchFamily="2" charset="-122"/>
                <a:ea typeface="华文新魏" panose="02010800040101010101" pitchFamily="2" charset="-122"/>
              </a:rPr>
              <a:t>蠕变性能与各测试数据往往存在某些必然映射关系，人工统计难以发现。</a:t>
            </a:r>
            <a:endParaRPr lang="en-US" altLang="zh-CN" kern="0" dirty="0">
              <a:latin typeface="华文新魏" panose="02010800040101010101" pitchFamily="2" charset="-122"/>
              <a:ea typeface="华文新魏" panose="02010800040101010101" pitchFamily="2" charset="-122"/>
            </a:endParaRPr>
          </a:p>
          <a:p>
            <a:pPr>
              <a:defRPr/>
            </a:pPr>
            <a:r>
              <a:rPr lang="en-US" altLang="zh-CN" kern="0" dirty="0">
                <a:latin typeface="华文新魏" panose="02010800040101010101" pitchFamily="2" charset="-122"/>
                <a:ea typeface="华文新魏" panose="02010800040101010101" pitchFamily="2" charset="-122"/>
              </a:rPr>
              <a:t>2. </a:t>
            </a:r>
            <a:r>
              <a:rPr lang="zh-CN" altLang="en-US" kern="0" dirty="0">
                <a:latin typeface="华文新魏" panose="02010800040101010101" pitchFamily="2" charset="-122"/>
                <a:ea typeface="华文新魏" panose="02010800040101010101" pitchFamily="2" charset="-122"/>
              </a:rPr>
              <a:t>使用决策树对经过正反例划分后的样本数据进行分析。</a:t>
            </a:r>
            <a:endParaRPr lang="en-US" altLang="zh-CN" kern="0" dirty="0">
              <a:latin typeface="华文新魏" panose="02010800040101010101" pitchFamily="2" charset="-122"/>
              <a:ea typeface="华文新魏" panose="02010800040101010101" pitchFamily="2" charset="-122"/>
            </a:endParaRPr>
          </a:p>
          <a:p>
            <a:pPr>
              <a:defRPr/>
            </a:pPr>
            <a:r>
              <a:rPr lang="en-US" altLang="zh-CN" kern="0" dirty="0">
                <a:latin typeface="华文新魏" panose="02010800040101010101" pitchFamily="2" charset="-122"/>
                <a:ea typeface="华文新魏" panose="02010800040101010101" pitchFamily="2" charset="-122"/>
              </a:rPr>
              <a:t>3. </a:t>
            </a:r>
            <a:r>
              <a:rPr lang="zh-CN" altLang="en-US" kern="0" dirty="0">
                <a:latin typeface="华文新魏" panose="02010800040101010101" pitchFamily="2" charset="-122"/>
                <a:ea typeface="华文新魏" panose="02010800040101010101" pitchFamily="2" charset="-122"/>
              </a:rPr>
              <a:t>得到的规则</a:t>
            </a:r>
            <a:endParaRPr lang="en-US" altLang="zh-CN" kern="0" dirty="0">
              <a:latin typeface="华文新魏" panose="02010800040101010101" pitchFamily="2" charset="-122"/>
              <a:ea typeface="华文新魏" panose="02010800040101010101" pitchFamily="2"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EE1B59-1A3C-46A9-9E04-AFBC5E8CA53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491513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Hans" altLang="en-US" dirty="0"/>
              <a:t>集成计算：实现不同尺度的计算；或是实现成分－组织－性能的耦合集成计算；</a:t>
            </a:r>
            <a:endParaRPr lang="en-US" altLang="zh-Hans" dirty="0"/>
          </a:p>
          <a:p>
            <a:r>
              <a:rPr lang="zh-Hans" altLang="en-US" dirty="0"/>
              <a:t>并行计算、并发式计算；</a:t>
            </a:r>
            <a:endParaRPr lang="en-US" altLang="zh-Hans" dirty="0"/>
          </a:p>
          <a:p>
            <a:r>
              <a:rPr lang="zh-Hans" altLang="en-US" dirty="0"/>
              <a:t>自动流程，真正体现高通量计算。</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41</a:t>
            </a:fld>
            <a:endParaRPr lang="zh-CN" altLang="en-US">
              <a:solidFill>
                <a:prstClr val="black"/>
              </a:solidFill>
            </a:endParaRPr>
          </a:p>
        </p:txBody>
      </p:sp>
    </p:spTree>
    <p:extLst>
      <p:ext uri="{BB962C8B-B14F-4D97-AF65-F5344CB8AC3E}">
        <p14:creationId xmlns:p14="http://schemas.microsoft.com/office/powerpoint/2010/main" val="660074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4</a:t>
            </a:fld>
            <a:endParaRPr lang="zh-CN" altLang="en-US"/>
          </a:p>
        </p:txBody>
      </p:sp>
    </p:spTree>
    <p:extLst>
      <p:ext uri="{BB962C8B-B14F-4D97-AF65-F5344CB8AC3E}">
        <p14:creationId xmlns:p14="http://schemas.microsoft.com/office/powerpoint/2010/main" val="154817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7</a:t>
            </a:fld>
            <a:endParaRPr lang="zh-CN" altLang="en-US">
              <a:solidFill>
                <a:prstClr val="black"/>
              </a:solidFill>
            </a:endParaRPr>
          </a:p>
        </p:txBody>
      </p:sp>
    </p:spTree>
    <p:extLst>
      <p:ext uri="{BB962C8B-B14F-4D97-AF65-F5344CB8AC3E}">
        <p14:creationId xmlns:p14="http://schemas.microsoft.com/office/powerpoint/2010/main" val="2958922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8</a:t>
            </a:fld>
            <a:endParaRPr lang="zh-CN" altLang="en-US"/>
          </a:p>
        </p:txBody>
      </p:sp>
    </p:spTree>
    <p:extLst>
      <p:ext uri="{BB962C8B-B14F-4D97-AF65-F5344CB8AC3E}">
        <p14:creationId xmlns:p14="http://schemas.microsoft.com/office/powerpoint/2010/main" val="1999103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源数据</a:t>
            </a:r>
            <a:endParaRPr lang="en-US" altLang="zh-CN" sz="1200" dirty="0"/>
          </a:p>
          <a:p>
            <a:r>
              <a:rPr lang="zh-CN" altLang="en-US" sz="1200" dirty="0"/>
              <a:t>数据集元信息数据</a:t>
            </a:r>
            <a:endParaRPr lang="en-US" altLang="zh-CN" sz="1200" dirty="0"/>
          </a:p>
          <a:p>
            <a:r>
              <a:rPr lang="zh-CN" altLang="en-US" sz="1200" dirty="0"/>
              <a:t>文献元信息数据</a:t>
            </a:r>
            <a:endParaRPr lang="en-US" altLang="zh-CN" sz="1200" dirty="0"/>
          </a:p>
          <a:p>
            <a:r>
              <a:rPr lang="zh-CN" altLang="en-US" sz="1200" dirty="0"/>
              <a:t>文献、数据、科研人员之间的关联关系</a:t>
            </a:r>
            <a:endParaRPr lang="en-US" altLang="zh-CN" sz="1200" dirty="0"/>
          </a:p>
          <a:p>
            <a:r>
              <a:rPr lang="zh-CN" altLang="en-US" sz="1200" dirty="0"/>
              <a:t>新文献数据</a:t>
            </a:r>
            <a:endParaRPr lang="en-US" altLang="zh-CN" sz="1200" dirty="0"/>
          </a:p>
          <a:p>
            <a:r>
              <a:rPr lang="zh-CN" altLang="en-US" sz="1200" dirty="0"/>
              <a:t>计算的蠕变专利数据</a:t>
            </a:r>
            <a:r>
              <a:rPr lang="en-US" altLang="zh-CN" sz="1200" dirty="0"/>
              <a:t>37</a:t>
            </a:r>
            <a:r>
              <a:rPr lang="zh-CN" altLang="en-US" sz="1200" dirty="0"/>
              <a:t>条（）</a:t>
            </a:r>
            <a:endParaRPr lang="en-US" altLang="zh-CN" sz="1200" dirty="0"/>
          </a:p>
          <a:p>
            <a:r>
              <a:rPr lang="zh-CN" altLang="en-US" sz="1200" dirty="0"/>
              <a:t>归纳和总结</a:t>
            </a:r>
            <a:endParaRPr lang="en-US" altLang="zh-CN" sz="1200" dirty="0"/>
          </a:p>
          <a:p>
            <a:r>
              <a:rPr lang="zh-CN" altLang="en-US" sz="1200" dirty="0"/>
              <a:t>未来的工作：（</a:t>
            </a:r>
            <a:r>
              <a:rPr lang="en-US" altLang="zh-CN" sz="1200" dirty="0"/>
              <a:t>1</a:t>
            </a:r>
            <a:r>
              <a:rPr lang="zh-CN" altLang="en-US" sz="1200" dirty="0"/>
              <a:t>）规则抽取 （</a:t>
            </a:r>
            <a:r>
              <a:rPr lang="en-US" altLang="zh-CN" sz="1200" dirty="0"/>
              <a:t>2</a:t>
            </a:r>
            <a:r>
              <a:rPr lang="zh-CN" altLang="en-US" sz="1200"/>
              <a:t>）平台的建设</a:t>
            </a:r>
            <a:endParaRPr lang="en-US" altLang="zh-CN" sz="12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EE1B59-1A3C-46A9-9E04-AFBC5E8CA53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18615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缺失性</a:t>
            </a:r>
            <a:r>
              <a:rPr lang="en-US" altLang="zh-CN" dirty="0"/>
              <a:t>:</a:t>
            </a:r>
            <a:r>
              <a:rPr lang="en-US" altLang="zh-CN" baseline="0" dirty="0"/>
              <a:t> </a:t>
            </a:r>
            <a:r>
              <a:rPr lang="zh-CN" altLang="en-US" baseline="0" dirty="0"/>
              <a:t>值缺失的属性太多，关于时效处理的部分的缺失填补是个大问题</a:t>
            </a:r>
            <a:endParaRPr lang="en-US" altLang="zh-CN" baseline="0" dirty="0"/>
          </a:p>
          <a:p>
            <a:r>
              <a:rPr lang="zh-CN" altLang="en-US" baseline="0" dirty="0"/>
              <a:t>缺精度性：来源于图片的信息的数据有一定的偏差</a:t>
            </a:r>
            <a:r>
              <a:rPr lang="en-US" altLang="zh-CN" baseline="0" dirty="0"/>
              <a:t>(</a:t>
            </a:r>
            <a:r>
              <a:rPr lang="zh-CN" altLang="en-US" baseline="0" dirty="0"/>
              <a:t>不可避免的误差</a:t>
            </a:r>
            <a:r>
              <a:rPr lang="en-US" altLang="zh-CN" baseline="0" dirty="0"/>
              <a:t>)</a:t>
            </a:r>
          </a:p>
          <a:p>
            <a:r>
              <a:rPr lang="zh-CN" altLang="en-US" baseline="0" dirty="0"/>
              <a:t>来源的不稳定性</a:t>
            </a:r>
            <a:r>
              <a:rPr lang="en-US" altLang="zh-CN" baseline="0" dirty="0"/>
              <a:t>: </a:t>
            </a:r>
            <a:r>
              <a:rPr lang="zh-CN" altLang="en-US" baseline="0" dirty="0"/>
              <a:t>数据来源是不同研究者不同的研究成果，体系不同，方法不同，工艺细节不同，所以样本样本之间的差异性很大，稳定性很存在一定的问题。</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10</a:t>
            </a:fld>
            <a:endParaRPr lang="zh-CN" altLang="en-US"/>
          </a:p>
        </p:txBody>
      </p:sp>
    </p:spTree>
    <p:extLst>
      <p:ext uri="{BB962C8B-B14F-4D97-AF65-F5344CB8AC3E}">
        <p14:creationId xmlns:p14="http://schemas.microsoft.com/office/powerpoint/2010/main" val="1068556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11</a:t>
            </a:fld>
            <a:endParaRPr lang="zh-CN" altLang="en-US"/>
          </a:p>
        </p:txBody>
      </p:sp>
    </p:spTree>
    <p:extLst>
      <p:ext uri="{BB962C8B-B14F-4D97-AF65-F5344CB8AC3E}">
        <p14:creationId xmlns:p14="http://schemas.microsoft.com/office/powerpoint/2010/main" val="23917187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2019/6/25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t>2019/6/25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7" name="Picture 13" descr="muban"/>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50" y="-6350"/>
            <a:ext cx="9137650"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0"/>
          <p:cNvSpPr>
            <a:spLocks noChangeArrowheads="1"/>
          </p:cNvSpPr>
          <p:nvPr userDrawn="1"/>
        </p:nvSpPr>
        <p:spPr bwMode="auto">
          <a:xfrm>
            <a:off x="7560332" y="366713"/>
            <a:ext cx="169796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defRPr sz="2800">
                <a:solidFill>
                  <a:schemeClr val="tx1"/>
                </a:solidFill>
                <a:latin typeface="Times New Roman" pitchFamily="18" charset="0"/>
                <a:ea typeface="仿宋_GB2312" pitchFamily="1" charset="-122"/>
                <a:sym typeface="仿宋_GB2312" pitchFamily="1" charset="-122"/>
              </a:defRPr>
            </a:lvl1pPr>
            <a:lvl2pPr marL="742950" indent="-285750" latinLnBrk="1">
              <a:spcBef>
                <a:spcPct val="20000"/>
              </a:spcBef>
              <a:defRPr sz="2400">
                <a:solidFill>
                  <a:schemeClr val="tx1"/>
                </a:solidFill>
                <a:latin typeface="Times New Roman" pitchFamily="18" charset="0"/>
                <a:ea typeface="仿宋_GB2312" pitchFamily="1" charset="-122"/>
                <a:sym typeface="仿宋_GB2312" pitchFamily="1" charset="-122"/>
              </a:defRPr>
            </a:lvl2pPr>
            <a:lvl3pPr marL="1143000" indent="-228600" latinLnBrk="1">
              <a:spcBef>
                <a:spcPct val="20000"/>
              </a:spcBef>
              <a:defRPr sz="2000">
                <a:solidFill>
                  <a:schemeClr val="tx1"/>
                </a:solidFill>
                <a:latin typeface="Times New Roman" pitchFamily="18" charset="0"/>
                <a:ea typeface="仿宋_GB2312" pitchFamily="1" charset="-122"/>
                <a:sym typeface="仿宋_GB2312" pitchFamily="1" charset="-122"/>
              </a:defRPr>
            </a:lvl3pPr>
            <a:lvl4pPr marL="16002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4pPr>
            <a:lvl5pPr marL="20574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5pPr>
            <a:lvl6pPr marL="25146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6pPr>
            <a:lvl7pPr marL="29718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7pPr>
            <a:lvl8pPr marL="34290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8pPr>
            <a:lvl9pPr marL="38862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9pPr>
          </a:lstStyle>
          <a:p>
            <a:pPr eaLnBrk="1" latinLnBrk="0" hangingPunct="1">
              <a:spcBef>
                <a:spcPct val="0"/>
              </a:spcBef>
            </a:pPr>
            <a:r>
              <a:rPr lang="zh-CN" altLang="zh-CN" sz="1800" b="1" i="1" dirty="0">
                <a:solidFill>
                  <a:srgbClr val="CC0000"/>
                </a:solidFill>
                <a:latin typeface="Monotype Corsiva" pitchFamily="66" charset="0"/>
                <a:ea typeface="宋体" pitchFamily="2" charset="-122"/>
                <a:sym typeface="Monotype Corsiva" pitchFamily="66" charset="0"/>
              </a:rPr>
              <a:t>MLA@SHU</a:t>
            </a:r>
            <a:endParaRPr lang="zh-CN" altLang="zh-CN" sz="1800" dirty="0">
              <a:latin typeface="Arial" pitchFamily="34" charset="0"/>
              <a:ea typeface="宋体" pitchFamily="2" charset="-122"/>
            </a:endParaRPr>
          </a:p>
        </p:txBody>
      </p:sp>
      <p:sp>
        <p:nvSpPr>
          <p:cNvPr id="9" name="标题 1"/>
          <p:cNvSpPr>
            <a:spLocks noGrp="1" noChangeArrowheads="1"/>
          </p:cNvSpPr>
          <p:nvPr>
            <p:ph type="ctrTitle" idx="4294967295"/>
          </p:nvPr>
        </p:nvSpPr>
        <p:spPr>
          <a:xfrm>
            <a:off x="650875" y="931863"/>
            <a:ext cx="7989888" cy="2001837"/>
          </a:xfrm>
        </p:spPr>
        <p:txBody>
          <a:bodyPr>
            <a:normAutofit/>
          </a:bodyPr>
          <a:lstStyle>
            <a:lvl1pPr algn="ctr" rtl="0" eaLnBrk="1" fontAlgn="base" hangingPunct="1">
              <a:spcBef>
                <a:spcPct val="0"/>
              </a:spcBef>
              <a:spcAft>
                <a:spcPct val="0"/>
              </a:spcAft>
              <a:defRPr lang="zh-CN" altLang="zh-CN" sz="4000" dirty="0" smtClean="0">
                <a:solidFill>
                  <a:schemeClr val="tx2">
                    <a:lumMod val="75000"/>
                  </a:schemeClr>
                </a:solidFill>
                <a:effectLst/>
                <a:latin typeface="方正姚体" panose="02010601030101010101" pitchFamily="2" charset="-122"/>
                <a:ea typeface="方正姚体" panose="02010601030101010101" pitchFamily="2" charset="-122"/>
                <a:cs typeface="+mj-cs"/>
                <a:sym typeface="Times New Roman" pitchFamily="18" charset="0"/>
              </a:defRPr>
            </a:lvl1pPr>
          </a:lstStyle>
          <a:p>
            <a:pPr eaLnBrk="1" hangingPunct="1"/>
            <a:r>
              <a:rPr lang="zh-CN" altLang="en-US" dirty="0"/>
              <a:t>标题</a:t>
            </a:r>
            <a:endParaRPr lang="zh-CN" altLang="zh-CN" dirty="0"/>
          </a:p>
        </p:txBody>
      </p:sp>
      <p:sp>
        <p:nvSpPr>
          <p:cNvPr id="10" name="矩形 9"/>
          <p:cNvSpPr/>
          <p:nvPr userDrawn="1"/>
        </p:nvSpPr>
        <p:spPr>
          <a:xfrm>
            <a:off x="6535738" y="5181600"/>
            <a:ext cx="2608262" cy="142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zh-CN" altLang="en-US" sz="2400" b="1" dirty="0">
                <a:solidFill>
                  <a:schemeClr val="tx2">
                    <a:lumMod val="75000"/>
                  </a:schemeClr>
                </a:solidFill>
                <a:latin typeface="华文宋体" panose="02010600040101010101" pitchFamily="2" charset="-122"/>
                <a:ea typeface="华文宋体" panose="02010600040101010101" pitchFamily="2" charset="-122"/>
              </a:rPr>
              <a:t>报告人：</a:t>
            </a:r>
            <a:r>
              <a:rPr lang="en-US" altLang="zh-CN" sz="2400" b="1" dirty="0">
                <a:solidFill>
                  <a:schemeClr val="tx2">
                    <a:lumMod val="75000"/>
                  </a:schemeClr>
                </a:solidFill>
                <a:latin typeface="华文宋体" panose="02010600040101010101" pitchFamily="2" charset="-122"/>
                <a:ea typeface="华文宋体" panose="02010600040101010101" pitchFamily="2" charset="-122"/>
              </a:rPr>
              <a:t>XXX</a:t>
            </a:r>
          </a:p>
        </p:txBody>
      </p:sp>
      <p:pic>
        <p:nvPicPr>
          <p:cNvPr id="11" name="Picture 10" descr="badg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11138" y="15875"/>
            <a:ext cx="611187"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3" descr="muban"/>
          <p:cNvPicPr>
            <a:picLocks noChangeAspect="1" noChangeArrowheads="1"/>
          </p:cNvPicPr>
          <p:nvPr/>
        </p:nvPicPr>
        <p:blipFill>
          <a:blip r:embed="rId2" cstate="print"/>
          <a:srcRect/>
          <a:stretch>
            <a:fillRect/>
          </a:stretch>
        </p:blipFill>
        <p:spPr bwMode="auto">
          <a:xfrm>
            <a:off x="0" y="0"/>
            <a:ext cx="9144000" cy="6870700"/>
          </a:xfrm>
          <a:prstGeom prst="rect">
            <a:avLst/>
          </a:prstGeom>
          <a:noFill/>
          <a:ln w="9525">
            <a:noFill/>
            <a:miter lim="800000"/>
            <a:headEnd/>
            <a:tailEnd/>
          </a:ln>
        </p:spPr>
      </p:pic>
      <p:pic>
        <p:nvPicPr>
          <p:cNvPr id="5" name="Picture 10" descr="badge"/>
          <p:cNvPicPr>
            <a:picLocks noChangeAspect="1" noChangeArrowheads="1"/>
          </p:cNvPicPr>
          <p:nvPr/>
        </p:nvPicPr>
        <p:blipFill>
          <a:blip r:embed="rId3" cstate="print"/>
          <a:srcRect/>
          <a:stretch>
            <a:fillRect/>
          </a:stretch>
        </p:blipFill>
        <p:spPr bwMode="auto">
          <a:xfrm>
            <a:off x="211138" y="15875"/>
            <a:ext cx="611187" cy="793750"/>
          </a:xfrm>
          <a:prstGeom prst="rect">
            <a:avLst/>
          </a:prstGeom>
          <a:noFill/>
          <a:ln w="9525">
            <a:noFill/>
            <a:miter lim="800000"/>
            <a:headEnd/>
            <a:tailEnd/>
          </a:ln>
        </p:spPr>
      </p:pic>
      <p:sp>
        <p:nvSpPr>
          <p:cNvPr id="3075" name="Rectangle 3"/>
          <p:cNvSpPr>
            <a:spLocks noGrp="1" noChangeArrowheads="1"/>
          </p:cNvSpPr>
          <p:nvPr>
            <p:ph type="ctrTitle"/>
          </p:nvPr>
        </p:nvSpPr>
        <p:spPr>
          <a:xfrm>
            <a:off x="381000" y="838200"/>
            <a:ext cx="7772400" cy="1143000"/>
          </a:xfrm>
        </p:spPr>
        <p:txBody>
          <a:bodyPr/>
          <a:lstStyle>
            <a:lvl1pPr>
              <a:defRPr/>
            </a:lvl1pPr>
          </a:lstStyle>
          <a:p>
            <a:pPr lvl="0"/>
            <a:r>
              <a:rPr lang="zh-CN" altLang="en-US" noProof="0"/>
              <a:t>单击此处编辑母版标题样式</a:t>
            </a:r>
          </a:p>
        </p:txBody>
      </p:sp>
      <p:sp>
        <p:nvSpPr>
          <p:cNvPr id="3076" name="Rectangle 4"/>
          <p:cNvSpPr>
            <a:spLocks noGrp="1" noChangeArrowheads="1"/>
          </p:cNvSpPr>
          <p:nvPr>
            <p:ph type="subTitle" idx="1"/>
          </p:nvPr>
        </p:nvSpPr>
        <p:spPr>
          <a:xfrm>
            <a:off x="1219200" y="2286000"/>
            <a:ext cx="6400800" cy="762000"/>
          </a:xfrm>
        </p:spPr>
        <p:txBody>
          <a:bodyPr/>
          <a:lstStyle>
            <a:lvl1pPr marL="0" indent="0" algn="ctr">
              <a:buFontTx/>
              <a:buNone/>
              <a:defRPr/>
            </a:lvl1pPr>
          </a:lstStyle>
          <a:p>
            <a:pPr lvl="0"/>
            <a:r>
              <a:rPr lang="zh-CN" altLang="en-US" noProof="0"/>
              <a:t>单击此处编辑母版副标题样式</a:t>
            </a:r>
          </a:p>
        </p:txBody>
      </p:sp>
      <p:sp>
        <p:nvSpPr>
          <p:cNvPr id="6" name="Rectangle 5"/>
          <p:cNvSpPr>
            <a:spLocks noGrp="1" noChangeArrowheads="1"/>
          </p:cNvSpPr>
          <p:nvPr>
            <p:ph type="dt" sz="half" idx="10"/>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ftr" sz="quarter" idx="11"/>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endParaRPr lang="en-US" altLang="zh-CN">
              <a:solidFill>
                <a:srgbClr val="000000"/>
              </a:solidFill>
            </a:endParaRPr>
          </a:p>
        </p:txBody>
      </p:sp>
      <p:sp>
        <p:nvSpPr>
          <p:cNvPr id="8" name="Rectangle 7"/>
          <p:cNvSpPr>
            <a:spLocks noGrp="1" noChangeArrowheads="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86674296-4520-4ADA-8062-77D8DD342917}" type="slidenum">
              <a:rPr lang="en-US" altLang="zh-CN">
                <a:solidFill>
                  <a:srgbClr val="000000"/>
                </a:solidFill>
              </a:rPr>
              <a:pPr>
                <a:defRPr/>
              </a:pPr>
              <a:t>‹#›</a:t>
            </a:fld>
            <a:endParaRPr lang="en-US" altLang="zh-CN">
              <a:solidFill>
                <a:srgbClr val="000000"/>
              </a:solidFill>
            </a:endParaRPr>
          </a:p>
        </p:txBody>
      </p:sp>
      <p:sp>
        <p:nvSpPr>
          <p:cNvPr id="9" name="Text Box 10"/>
          <p:cNvSpPr txBox="1">
            <a:spLocks noChangeArrowheads="1"/>
          </p:cNvSpPr>
          <p:nvPr userDrawn="1"/>
        </p:nvSpPr>
        <p:spPr bwMode="auto">
          <a:xfrm>
            <a:off x="7633518" y="409675"/>
            <a:ext cx="20510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2000" b="1" i="1" dirty="0">
                <a:solidFill>
                  <a:srgbClr val="CC0000"/>
                </a:solidFill>
                <a:latin typeface="Monotype Corsiva" pitchFamily="66" charset="0"/>
                <a:ea typeface="宋体" charset="-122"/>
              </a:rPr>
              <a:t>ML@SHU</a:t>
            </a:r>
          </a:p>
        </p:txBody>
      </p:sp>
    </p:spTree>
    <p:extLst>
      <p:ext uri="{BB962C8B-B14F-4D97-AF65-F5344CB8AC3E}">
        <p14:creationId xmlns:p14="http://schemas.microsoft.com/office/powerpoint/2010/main" val="12166806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lvl1pPr eaLnBrk="1" latinLnBrk="1" hangingPunct="1">
              <a:defRPr/>
            </a:lvl1pPr>
            <a:lvl2pPr eaLnBrk="1" latinLnBrk="1" hangingPunct="1">
              <a:defRPr/>
            </a:lvl2pPr>
            <a:lvl3pPr eaLnBrk="1" latinLnBrk="1" hangingPunct="1">
              <a:defRPr/>
            </a:lvl3pPr>
            <a:lvl4pPr eaLnBrk="1" latinLnBrk="1" hangingPunct="1">
              <a:defRPr/>
            </a:lvl4pPr>
            <a:lvl5pPr eaLnBrk="1" latinLnBrk="1" hangingPunct="1">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xfrm>
            <a:off x="7203504" y="6248400"/>
            <a:ext cx="1905000" cy="457200"/>
          </a:xfrm>
          <a:ln/>
        </p:spPr>
        <p:txBody>
          <a:bodyPr/>
          <a:lstStyle>
            <a:lvl1pPr>
              <a:defRPr/>
            </a:lvl1pPr>
          </a:lstStyle>
          <a:p>
            <a:pPr>
              <a:defRPr/>
            </a:pPr>
            <a:fld id="{F2E302E4-BEB6-4312-B792-E7FAFFD715A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2298082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082BF30-B662-4783-AF9A-85AF3C93869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227482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82898C9-36E5-43D4-81F6-868388B1D4E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60579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A28C9362-FEB4-4D52-B36B-6FC5F09BEE3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19708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60461889-50F4-4201-9752-B6FA2AC95F5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52523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C711C70E-584F-4720-9E7A-EFDA588A61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902612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EE66102-431F-47BF-88CB-7FD0F9A0642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5260220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5B3A3D5-05DF-473B-B4D6-8F3ED2B3D57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95608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2019/6/25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79EEF80-5236-49C6-9398-2A5B94FD987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5015501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02FC3FF-479D-42C6-AE30-88097C97B86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272030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表格占位符 2"/>
          <p:cNvSpPr>
            <a:spLocks noGrp="1"/>
          </p:cNvSpPr>
          <p:nvPr>
            <p:ph type="tbl" idx="1"/>
          </p:nvPr>
        </p:nvSpPr>
        <p:spPr>
          <a:xfrm>
            <a:off x="685800" y="1981200"/>
            <a:ext cx="7772400" cy="4114800"/>
          </a:xfrm>
        </p:spPr>
        <p:txBody>
          <a:bodyPr/>
          <a:lstStyle/>
          <a:p>
            <a:pPr lvl="0"/>
            <a:endParaRPr lang="zh-CN" alt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76A6F45-D57F-48CD-A9E5-5D0E15731AC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6850058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70EDEA5-AB39-4954-B2BC-15C7F3D9781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058145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18864" y="759842"/>
            <a:ext cx="8229600" cy="796950"/>
          </a:xfrm>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2019/6/25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文本占位符 2"/>
          <p:cNvSpPr>
            <a:spLocks noGrp="1"/>
          </p:cNvSpPr>
          <p:nvPr>
            <p:ph idx="1"/>
          </p:nvPr>
        </p:nvSpPr>
        <p:spPr>
          <a:xfrm>
            <a:off x="611560" y="1844824"/>
            <a:ext cx="8075240" cy="4281339"/>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extLst>
      <p:ext uri="{BB962C8B-B14F-4D97-AF65-F5344CB8AC3E}">
        <p14:creationId xmlns:p14="http://schemas.microsoft.com/office/powerpoint/2010/main" val="1145981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2019/6/25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2019/6/25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1_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2019/6/25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284767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2019/6/25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标题 1"/>
          <p:cNvSpPr>
            <a:spLocks noGrp="1"/>
          </p:cNvSpPr>
          <p:nvPr>
            <p:ph type="title"/>
          </p:nvPr>
        </p:nvSpPr>
        <p:spPr>
          <a:xfrm>
            <a:off x="518864" y="759842"/>
            <a:ext cx="8229600" cy="796950"/>
          </a:xfrm>
        </p:spPr>
        <p:txBody>
          <a:bodyPr/>
          <a:lstStyle/>
          <a:p>
            <a:r>
              <a:rPr lang="zh-CN" altLang="en-US" dirty="0"/>
              <a:t>单击此处编辑母版标题样式</a:t>
            </a:r>
          </a:p>
        </p:txBody>
      </p:sp>
      <p:sp>
        <p:nvSpPr>
          <p:cNvPr id="7" name="文本占位符 2"/>
          <p:cNvSpPr>
            <a:spLocks noGrp="1"/>
          </p:cNvSpPr>
          <p:nvPr>
            <p:ph idx="1"/>
          </p:nvPr>
        </p:nvSpPr>
        <p:spPr>
          <a:xfrm>
            <a:off x="601216" y="1772816"/>
            <a:ext cx="843528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2019/6/25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7" name="标题 1"/>
          <p:cNvSpPr>
            <a:spLocks noGrp="1" noChangeArrowheads="1"/>
          </p:cNvSpPr>
          <p:nvPr>
            <p:ph type="title" idx="4294967295"/>
          </p:nvPr>
        </p:nvSpPr>
        <p:spPr>
          <a:xfrm>
            <a:off x="517525" y="765175"/>
            <a:ext cx="8086725" cy="890588"/>
          </a:xfrm>
        </p:spPr>
        <p:txBody>
          <a:bodyPr>
            <a:normAutofit/>
          </a:bodyPr>
          <a:lstStyle>
            <a:lvl1pPr algn="ctr" rtl="0" eaLnBrk="1" fontAlgn="base" hangingPunct="1">
              <a:spcBef>
                <a:spcPct val="0"/>
              </a:spcBef>
              <a:spcAft>
                <a:spcPct val="0"/>
              </a:spcAft>
              <a:defRPr lang="zh-CN" altLang="en-US" sz="3600" dirty="0" smtClean="0">
                <a:solidFill>
                  <a:schemeClr val="tx2">
                    <a:lumMod val="75000"/>
                  </a:schemeClr>
                </a:solidFill>
                <a:effectLst>
                  <a:outerShdw blurRad="50800" dist="38100" dir="16200000" rotWithShape="0">
                    <a:prstClr val="black">
                      <a:alpha val="40000"/>
                    </a:prstClr>
                  </a:outerShdw>
                </a:effectLst>
                <a:latin typeface="Times New Roman" panose="02020603050405020304" pitchFamily="18" charset="0"/>
                <a:ea typeface="+mj-ea"/>
                <a:cs typeface="Times New Roman" panose="02020603050405020304" pitchFamily="18" charset="0"/>
                <a:sym typeface="Times New Roman" pitchFamily="18" charset="0"/>
              </a:defRPr>
            </a:lvl1pPr>
          </a:lstStyle>
          <a:p>
            <a:pPr eaLnBrk="1" hangingPunct="1"/>
            <a:r>
              <a:rPr lang="en-US" altLang="zh-CN" dirty="0"/>
              <a:t>Thank you!</a:t>
            </a:r>
            <a:endParaRPr lang="zh-CN" altLang="en-US" dirty="0"/>
          </a:p>
        </p:txBody>
      </p:sp>
      <p:pic>
        <p:nvPicPr>
          <p:cNvPr id="8" name="Picture 3" descr="BD04972_"/>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339752" y="2276475"/>
            <a:ext cx="4610447" cy="345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2148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2019/6/25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g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image" Target="../media/image10.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image" Target="../media/image9.png"/><Relationship Id="rId2" Type="http://schemas.openxmlformats.org/officeDocument/2006/relationships/slideLayout" Target="../slideLayouts/slideLayout12.xml"/><Relationship Id="rId16" Type="http://schemas.openxmlformats.org/officeDocument/2006/relationships/image" Target="../media/image7.png"/><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image" Target="../media/image8.jpeg"/><Relationship Id="rId10" Type="http://schemas.openxmlformats.org/officeDocument/2006/relationships/slideLayout" Target="../slideLayouts/slideLayout20.xml"/><Relationship Id="rId19" Type="http://schemas.openxmlformats.org/officeDocument/2006/relationships/image" Target="../media/image11.png"/><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230832" y="759842"/>
            <a:ext cx="8229600" cy="79695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251520" y="1600200"/>
            <a:ext cx="843528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13"/>
              </a:buBlip>
            </a:pPr>
            <a:r>
              <a:rPr lang="zh-CN" altLang="en-US" dirty="0"/>
              <a:t>第二级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2019/6/25</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1" r:id="rId4"/>
    <p:sldLayoutId id="2147483652" r:id="rId5"/>
    <p:sldLayoutId id="2147483661" r:id="rId6"/>
    <p:sldLayoutId id="2147483655" r:id="rId7"/>
    <p:sldLayoutId id="2147483660" r:id="rId8"/>
    <p:sldLayoutId id="2147483656" r:id="rId9"/>
    <p:sldLayoutId id="2147483659" r:id="rId10"/>
  </p:sldLayoutIdLst>
  <p:txStyles>
    <p:title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p:titleStyle>
    <p:bodyStyle>
      <a:lvl1pPr marL="457200" indent="-457200" algn="l" defTabSz="0" rtl="0" eaLnBrk="0" fontAlgn="base" latinLnBrk="1" hangingPunct="0">
        <a:spcBef>
          <a:spcPct val="20000"/>
        </a:spcBef>
        <a:spcAft>
          <a:spcPct val="0"/>
        </a:spcAft>
        <a:buFontTx/>
        <a:buBlip>
          <a:blip r:embed="rId13"/>
        </a:buBlip>
        <a:defRPr lang="zh-CN" altLang="en-US" sz="2800" kern="1200" dirty="0" smtClean="0">
          <a:solidFill>
            <a:schemeClr val="tx1"/>
          </a:solidFill>
          <a:latin typeface="华文新魏" panose="02010800040101010101" pitchFamily="2" charset="-122"/>
          <a:ea typeface="华文新魏" panose="02010800040101010101" pitchFamily="2" charset="-122"/>
          <a:cs typeface="+mn-cs"/>
          <a:sym typeface="仿宋_GB2312" pitchFamily="1" charset="-122"/>
        </a:defRPr>
      </a:lvl1pPr>
      <a:lvl2pPr marL="457200" indent="-4572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descr="muban copy"/>
          <p:cNvPicPr>
            <a:picLocks noChangeAspect="1" noChangeArrowheads="1"/>
          </p:cNvPicPr>
          <p:nvPr/>
        </p:nvPicPr>
        <p:blipFill>
          <a:blip r:embed="rId15" cstate="print"/>
          <a:srcRect/>
          <a:stretch>
            <a:fillRect/>
          </a:stretch>
        </p:blipFill>
        <p:spPr bwMode="auto">
          <a:xfrm>
            <a:off x="0" y="-4763"/>
            <a:ext cx="9144000" cy="6867526"/>
          </a:xfrm>
          <a:prstGeom prst="rect">
            <a:avLst/>
          </a:prstGeom>
          <a:noFill/>
          <a:ln w="9525">
            <a:noFill/>
            <a:miter lim="800000"/>
            <a:headEnd/>
            <a:tailEnd/>
          </a:ln>
        </p:spPr>
      </p:pic>
      <p:sp>
        <p:nvSpPr>
          <p:cNvPr id="1027"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itchFamily="2" charset="-122"/>
              </a:defRPr>
            </a:lvl1pPr>
          </a:lstStyle>
          <a:p>
            <a:pPr fontAlgn="base">
              <a:spcBef>
                <a:spcPct val="0"/>
              </a:spcBef>
              <a:spcAft>
                <a:spcPct val="0"/>
              </a:spcAft>
              <a:defRPr/>
            </a:pPr>
            <a:endParaRPr kumimoji="1" lang="en-US" altLang="zh-CN">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itchFamily="2" charset="-122"/>
              </a:defRPr>
            </a:lvl1pPr>
          </a:lstStyle>
          <a:p>
            <a:pPr fontAlgn="base">
              <a:spcBef>
                <a:spcPct val="0"/>
              </a:spcBef>
              <a:spcAft>
                <a:spcPct val="0"/>
              </a:spcAft>
              <a:defRPr/>
            </a:pPr>
            <a:endParaRPr kumimoji="1" lang="en-US" altLang="zh-CN">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itchFamily="2" charset="-122"/>
              </a:defRPr>
            </a:lvl1pPr>
          </a:lstStyle>
          <a:p>
            <a:pPr fontAlgn="base">
              <a:spcBef>
                <a:spcPct val="0"/>
              </a:spcBef>
              <a:spcAft>
                <a:spcPct val="0"/>
              </a:spcAft>
              <a:defRPr/>
            </a:pPr>
            <a:fld id="{A1258F3D-7904-47C1-B8D2-4B2F5D2F63EB}" type="slidenum">
              <a:rPr kumimoji="1" lang="en-US" altLang="zh-CN">
                <a:solidFill>
                  <a:srgbClr val="000000"/>
                </a:solidFill>
              </a:rPr>
              <a:pPr fontAlgn="base">
                <a:spcBef>
                  <a:spcPct val="0"/>
                </a:spcBef>
                <a:spcAft>
                  <a:spcPct val="0"/>
                </a:spcAft>
                <a:defRPr/>
              </a:pPr>
              <a:t>‹#›</a:t>
            </a:fld>
            <a:endParaRPr kumimoji="1" lang="en-US" altLang="zh-CN">
              <a:solidFill>
                <a:srgbClr val="000000"/>
              </a:solidFill>
            </a:endParaRPr>
          </a:p>
        </p:txBody>
      </p:sp>
      <p:pic>
        <p:nvPicPr>
          <p:cNvPr id="1032" name="Picture 9" descr="badge"/>
          <p:cNvPicPr>
            <a:picLocks noChangeAspect="1" noChangeArrowheads="1"/>
          </p:cNvPicPr>
          <p:nvPr/>
        </p:nvPicPr>
        <p:blipFill>
          <a:blip r:embed="rId16" cstate="print"/>
          <a:srcRect/>
          <a:stretch>
            <a:fillRect/>
          </a:stretch>
        </p:blipFill>
        <p:spPr bwMode="auto">
          <a:xfrm>
            <a:off x="211138" y="15875"/>
            <a:ext cx="611187" cy="793750"/>
          </a:xfrm>
          <a:prstGeom prst="rect">
            <a:avLst/>
          </a:prstGeom>
          <a:noFill/>
          <a:ln w="9525">
            <a:noFill/>
            <a:miter lim="800000"/>
            <a:headEnd/>
            <a:tailEnd/>
          </a:ln>
        </p:spPr>
      </p:pic>
      <p:sp>
        <p:nvSpPr>
          <p:cNvPr id="9" name="Text Box 10"/>
          <p:cNvSpPr txBox="1">
            <a:spLocks noChangeArrowheads="1"/>
          </p:cNvSpPr>
          <p:nvPr userDrawn="1"/>
        </p:nvSpPr>
        <p:spPr bwMode="auto">
          <a:xfrm>
            <a:off x="7633518" y="409675"/>
            <a:ext cx="20510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2000" b="1" i="1" dirty="0">
                <a:solidFill>
                  <a:srgbClr val="CC0000"/>
                </a:solidFill>
                <a:latin typeface="Monotype Corsiva" pitchFamily="66" charset="0"/>
                <a:ea typeface="宋体" charset="-122"/>
              </a:rPr>
              <a:t>ML@SHU</a:t>
            </a:r>
          </a:p>
        </p:txBody>
      </p:sp>
    </p:spTree>
    <p:extLst>
      <p:ext uri="{BB962C8B-B14F-4D97-AF65-F5344CB8AC3E}">
        <p14:creationId xmlns:p14="http://schemas.microsoft.com/office/powerpoint/2010/main" val="387376777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txStyles>
    <p:titleStyle>
      <a:lvl1pPr algn="ctr" rtl="0" eaLnBrk="0" fontAlgn="base" hangingPunct="0">
        <a:spcBef>
          <a:spcPct val="0"/>
        </a:spcBef>
        <a:spcAft>
          <a:spcPct val="0"/>
        </a:spcAft>
        <a:defRPr kumimoji="1" sz="4000">
          <a:solidFill>
            <a:srgbClr val="00246C"/>
          </a:solidFill>
          <a:latin typeface="+mj-lt"/>
          <a:ea typeface="+mj-ea"/>
          <a:cs typeface="+mj-cs"/>
        </a:defRPr>
      </a:lvl1pPr>
      <a:lvl2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2pPr>
      <a:lvl3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3pPr>
      <a:lvl4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4pPr>
      <a:lvl5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5pPr>
      <a:lvl6pPr marL="457200" algn="ctr" rtl="0" fontAlgn="base">
        <a:spcBef>
          <a:spcPct val="0"/>
        </a:spcBef>
        <a:spcAft>
          <a:spcPct val="0"/>
        </a:spcAft>
        <a:defRPr kumimoji="1" sz="4000">
          <a:solidFill>
            <a:srgbClr val="00246C"/>
          </a:solidFill>
          <a:latin typeface="Times New Roman" pitchFamily="18" charset="0"/>
          <a:ea typeface="方正姚体" pitchFamily="2" charset="-122"/>
        </a:defRPr>
      </a:lvl6pPr>
      <a:lvl7pPr marL="914400" algn="ctr" rtl="0" fontAlgn="base">
        <a:spcBef>
          <a:spcPct val="0"/>
        </a:spcBef>
        <a:spcAft>
          <a:spcPct val="0"/>
        </a:spcAft>
        <a:defRPr kumimoji="1" sz="4000">
          <a:solidFill>
            <a:srgbClr val="00246C"/>
          </a:solidFill>
          <a:latin typeface="Times New Roman" pitchFamily="18" charset="0"/>
          <a:ea typeface="方正姚体" pitchFamily="2" charset="-122"/>
        </a:defRPr>
      </a:lvl7pPr>
      <a:lvl8pPr marL="1371600" algn="ctr" rtl="0" fontAlgn="base">
        <a:spcBef>
          <a:spcPct val="0"/>
        </a:spcBef>
        <a:spcAft>
          <a:spcPct val="0"/>
        </a:spcAft>
        <a:defRPr kumimoji="1" sz="4000">
          <a:solidFill>
            <a:srgbClr val="00246C"/>
          </a:solidFill>
          <a:latin typeface="Times New Roman" pitchFamily="18" charset="0"/>
          <a:ea typeface="方正姚体" pitchFamily="2" charset="-122"/>
        </a:defRPr>
      </a:lvl8pPr>
      <a:lvl9pPr marL="1828800" algn="ctr" rtl="0" fontAlgn="base">
        <a:spcBef>
          <a:spcPct val="0"/>
        </a:spcBef>
        <a:spcAft>
          <a:spcPct val="0"/>
        </a:spcAft>
        <a:defRPr kumimoji="1" sz="4000">
          <a:solidFill>
            <a:srgbClr val="00246C"/>
          </a:solidFill>
          <a:latin typeface="Times New Roman" pitchFamily="18" charset="0"/>
          <a:ea typeface="方正姚体" pitchFamily="2" charset="-122"/>
        </a:defRPr>
      </a:lvl9pPr>
    </p:titleStyle>
    <p:bodyStyle>
      <a:lvl1pPr marL="342900" indent="-342900" algn="l" rtl="0" eaLnBrk="0" fontAlgn="base" hangingPunct="0">
        <a:spcBef>
          <a:spcPct val="20000"/>
        </a:spcBef>
        <a:spcAft>
          <a:spcPct val="0"/>
        </a:spcAft>
        <a:buBlip>
          <a:blip r:embed="rId17"/>
        </a:buBlip>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Blip>
          <a:blip r:embed="rId18"/>
        </a:buBlip>
        <a:defRPr kumimoji="1" sz="2400">
          <a:solidFill>
            <a:schemeClr val="tx1"/>
          </a:solidFill>
          <a:latin typeface="+mn-lt"/>
          <a:ea typeface="+mn-ea"/>
        </a:defRPr>
      </a:lvl2pPr>
      <a:lvl3pPr marL="1143000" indent="-228600" algn="l" rtl="0" eaLnBrk="0" fontAlgn="base" hangingPunct="0">
        <a:spcBef>
          <a:spcPct val="20000"/>
        </a:spcBef>
        <a:spcAft>
          <a:spcPct val="0"/>
        </a:spcAft>
        <a:buBlip>
          <a:blip r:embed="rId19"/>
        </a:buBlip>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4.xml.rels><?xml version="1.0" encoding="UTF-8" standalone="yes"?>
<Relationships xmlns="http://schemas.openxmlformats.org/package/2006/relationships"><Relationship Id="rId8" Type="http://schemas.openxmlformats.org/officeDocument/2006/relationships/diagramQuickStyle" Target="../diagrams/quickStyle8.xml"/><Relationship Id="rId3" Type="http://schemas.openxmlformats.org/officeDocument/2006/relationships/image" Target="../media/image25.png"/><Relationship Id="rId7" Type="http://schemas.openxmlformats.org/officeDocument/2006/relationships/diagramLayout" Target="../diagrams/layout8.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Data" Target="../diagrams/data8.xml"/><Relationship Id="rId11" Type="http://schemas.openxmlformats.org/officeDocument/2006/relationships/image" Target="../media/image28.png"/><Relationship Id="rId5" Type="http://schemas.openxmlformats.org/officeDocument/2006/relationships/image" Target="../media/image27.png"/><Relationship Id="rId10" Type="http://schemas.microsoft.com/office/2007/relationships/diagramDrawing" Target="../diagrams/drawing8.xml"/><Relationship Id="rId4" Type="http://schemas.openxmlformats.org/officeDocument/2006/relationships/image" Target="../media/image26.png"/><Relationship Id="rId9" Type="http://schemas.openxmlformats.org/officeDocument/2006/relationships/diagramColors" Target="../diagrams/colors8.xml"/></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diagramData" Target="../diagrams/data9.xml"/><Relationship Id="rId7" Type="http://schemas.microsoft.com/office/2007/relationships/diagramDrawing" Target="../diagrams/drawing9.xml"/><Relationship Id="rId12" Type="http://schemas.openxmlformats.org/officeDocument/2006/relationships/image" Target="../media/image33.emf"/><Relationship Id="rId17" Type="http://schemas.openxmlformats.org/officeDocument/2006/relationships/image" Target="../media/image37.png"/><Relationship Id="rId2" Type="http://schemas.openxmlformats.org/officeDocument/2006/relationships/notesSlide" Target="../notesSlides/notesSlide13.xml"/><Relationship Id="rId16"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image" Target="../media/image32.emf"/><Relationship Id="rId5" Type="http://schemas.openxmlformats.org/officeDocument/2006/relationships/diagramQuickStyle" Target="../diagrams/quickStyle9.xml"/><Relationship Id="rId15" Type="http://schemas.openxmlformats.org/officeDocument/2006/relationships/slide" Target="slide41.xml"/><Relationship Id="rId10" Type="http://schemas.openxmlformats.org/officeDocument/2006/relationships/image" Target="../media/image31.emf"/><Relationship Id="rId4" Type="http://schemas.openxmlformats.org/officeDocument/2006/relationships/diagramLayout" Target="../diagrams/layout9.xml"/><Relationship Id="rId9" Type="http://schemas.openxmlformats.org/officeDocument/2006/relationships/image" Target="../media/image30.emf"/><Relationship Id="rId1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2.emf"/><Relationship Id="rId7"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slide" Target="slide41.xml"/><Relationship Id="rId5" Type="http://schemas.openxmlformats.org/officeDocument/2006/relationships/hyperlink" Target="file:///F:\&#39640;&#28201;&#21512;&#37329;&#39033;&#30446;\Main_&#39640;&#28201;&#21512;&#37329;&#39033;&#30446;&#20840;&#37096;&#36164;&#26009;\&#21271;&#20140;&#27719;&#25253;ppt\2018-9-28-&#31532;&#19971;&#27425;&#27719;&#25253;\&#22810;&#23618;&#32423;&#29305;&#24449;&#20998;&#26512;\redundancy_evaluation\cormatrix.csv" TargetMode="Externa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1.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47.png"/><Relationship Id="rId7" Type="http://schemas.openxmlformats.org/officeDocument/2006/relationships/diagramColors" Target="../diagrams/colors11.xml"/><Relationship Id="rId12"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QuickStyle" Target="../diagrams/quickStyle11.xml"/><Relationship Id="rId11" Type="http://schemas.openxmlformats.org/officeDocument/2006/relationships/image" Target="../media/image50.png"/><Relationship Id="rId5" Type="http://schemas.openxmlformats.org/officeDocument/2006/relationships/diagramLayout" Target="../diagrams/layout11.xml"/><Relationship Id="rId10" Type="http://schemas.openxmlformats.org/officeDocument/2006/relationships/image" Target="../media/image49.png"/><Relationship Id="rId4" Type="http://schemas.openxmlformats.org/officeDocument/2006/relationships/diagramData" Target="../diagrams/data11.xml"/><Relationship Id="rId9" Type="http://schemas.openxmlformats.org/officeDocument/2006/relationships/image" Target="../media/image48.png"/></Relationships>
</file>

<file path=ppt/slides/_rels/slide2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4.png"/><Relationship Id="rId18" Type="http://schemas.openxmlformats.org/officeDocument/2006/relationships/image" Target="../media/image37.png"/><Relationship Id="rId3" Type="http://schemas.openxmlformats.org/officeDocument/2006/relationships/image" Target="../media/image56.png"/><Relationship Id="rId7" Type="http://schemas.openxmlformats.org/officeDocument/2006/relationships/image" Target="../media/image59.png"/><Relationship Id="rId12" Type="http://schemas.openxmlformats.org/officeDocument/2006/relationships/image" Target="../media/image63.png"/><Relationship Id="rId17" Type="http://schemas.openxmlformats.org/officeDocument/2006/relationships/slide" Target="slide43.xml"/><Relationship Id="rId2" Type="http://schemas.openxmlformats.org/officeDocument/2006/relationships/notesSlide" Target="../notesSlides/notesSlide22.xml"/><Relationship Id="rId16" Type="http://schemas.openxmlformats.org/officeDocument/2006/relationships/image" Target="../media/image67.png"/><Relationship Id="rId20" Type="http://schemas.openxmlformats.org/officeDocument/2006/relationships/image" Target="../media/image69.png"/><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62.png"/><Relationship Id="rId5" Type="http://schemas.openxmlformats.org/officeDocument/2006/relationships/image" Target="../media/image58.png"/><Relationship Id="rId15" Type="http://schemas.openxmlformats.org/officeDocument/2006/relationships/image" Target="../media/image66.png"/><Relationship Id="rId10" Type="http://schemas.openxmlformats.org/officeDocument/2006/relationships/image" Target="../media/image61.png"/><Relationship Id="rId19" Type="http://schemas.openxmlformats.org/officeDocument/2006/relationships/image" Target="../media/image68.png"/><Relationship Id="rId4" Type="http://schemas.openxmlformats.org/officeDocument/2006/relationships/image" Target="../media/image57.png"/><Relationship Id="rId9" Type="http://schemas.openxmlformats.org/officeDocument/2006/relationships/image" Target="../media/image36.png"/><Relationship Id="rId1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9.wmf"/><Relationship Id="rId5" Type="http://schemas.openxmlformats.org/officeDocument/2006/relationships/image" Target="../media/image78.wmf"/><Relationship Id="rId4" Type="http://schemas.openxmlformats.org/officeDocument/2006/relationships/image" Target="../media/image77.wmf"/></Relationships>
</file>

<file path=ppt/slides/_rels/slide3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emf"/></Relationships>
</file>

<file path=ppt/slides/_rels/slide3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92.emf"/><Relationship Id="rId5" Type="http://schemas.openxmlformats.org/officeDocument/2006/relationships/image" Target="../media/image86.emf"/><Relationship Id="rId4" Type="http://schemas.openxmlformats.org/officeDocument/2006/relationships/image" Target="../media/image90.png"/></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slide" Target="slide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27584" y="1268760"/>
            <a:ext cx="7772400" cy="1143000"/>
          </a:xfrm>
        </p:spPr>
        <p:txBody>
          <a:bodyPr/>
          <a:lstStyle/>
          <a:p>
            <a:pPr eaLnBrk="1" hangingPunct="1"/>
            <a:r>
              <a:rPr lang="zh-CN" altLang="en-US" b="1" dirty="0">
                <a:solidFill>
                  <a:schemeClr val="tx1"/>
                </a:solidFill>
              </a:rPr>
              <a:t>基于机器学习的</a:t>
            </a:r>
            <a:br>
              <a:rPr lang="en-US" altLang="zh-CN" b="1" dirty="0">
                <a:solidFill>
                  <a:schemeClr val="tx1"/>
                </a:solidFill>
              </a:rPr>
            </a:br>
            <a:r>
              <a:rPr lang="zh-CN" altLang="en-US" b="1" dirty="0">
                <a:solidFill>
                  <a:schemeClr val="tx1"/>
                </a:solidFill>
              </a:rPr>
              <a:t>镍基单晶高温合金材料</a:t>
            </a:r>
            <a:br>
              <a:rPr lang="en-US" altLang="zh-CN" b="1" dirty="0">
                <a:solidFill>
                  <a:schemeClr val="tx1"/>
                </a:solidFill>
              </a:rPr>
            </a:br>
            <a:r>
              <a:rPr lang="zh-CN" altLang="en-US" b="1" dirty="0">
                <a:solidFill>
                  <a:schemeClr val="tx1"/>
                </a:solidFill>
              </a:rPr>
              <a:t>数据分析方法研究</a:t>
            </a:r>
          </a:p>
        </p:txBody>
      </p:sp>
      <p:sp>
        <p:nvSpPr>
          <p:cNvPr id="3075" name="Rectangle 3"/>
          <p:cNvSpPr>
            <a:spLocks noGrp="1" noChangeArrowheads="1"/>
          </p:cNvSpPr>
          <p:nvPr>
            <p:ph type="subTitle" idx="1"/>
          </p:nvPr>
        </p:nvSpPr>
        <p:spPr>
          <a:xfrm>
            <a:off x="2362200" y="5562600"/>
            <a:ext cx="5018112" cy="838200"/>
          </a:xfrm>
        </p:spPr>
        <p:txBody>
          <a:bodyPr/>
          <a:lstStyle/>
          <a:p>
            <a:pPr eaLnBrk="1" hangingPunct="1"/>
            <a:r>
              <a:rPr lang="zh-CN" altLang="en-US" sz="2400" dirty="0"/>
              <a:t>上海大学  刘悦、施思齐、鲁晓刚等</a:t>
            </a:r>
            <a:endParaRPr lang="en-US" altLang="zh-CN" sz="2400" dirty="0"/>
          </a:p>
          <a:p>
            <a:pPr eaLnBrk="1" hangingPunct="1"/>
            <a:fld id="{8074004B-2CA3-634E-9581-5C80EC2E77C5}" type="datetime3">
              <a:rPr lang="zh-CN" altLang="en-US" sz="2400" smtClean="0"/>
              <a:t>2019年6月25日星期二</a:t>
            </a:fld>
            <a:endParaRPr lang="zh-CN" altLang="en-US" sz="2400" dirty="0"/>
          </a:p>
        </p:txBody>
      </p:sp>
    </p:spTree>
    <p:extLst>
      <p:ext uri="{BB962C8B-B14F-4D97-AF65-F5344CB8AC3E}">
        <p14:creationId xmlns:p14="http://schemas.microsoft.com/office/powerpoint/2010/main" val="762841616"/>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5462" y="12464"/>
            <a:ext cx="8229600" cy="796950"/>
          </a:xfrm>
        </p:spPr>
        <p:txBody>
          <a:bodyPr>
            <a:normAutofit/>
          </a:bodyPr>
          <a:lstStyle/>
          <a:p>
            <a:pPr>
              <a:defRPr/>
            </a:pPr>
            <a:r>
              <a:rPr lang="zh-CN" altLang="en-US" sz="2800" dirty="0"/>
              <a:t>国际高温合金会议文献数据概况</a:t>
            </a:r>
            <a:endParaRPr sz="2800" dirty="0"/>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846294"/>
            <a:ext cx="5286648" cy="5787938"/>
          </a:xfrm>
          <a:prstGeom prst="rect">
            <a:avLst/>
          </a:prstGeom>
        </p:spPr>
      </p:pic>
      <p:sp>
        <p:nvSpPr>
          <p:cNvPr id="4" name="文本框 3"/>
          <p:cNvSpPr txBox="1"/>
          <p:nvPr/>
        </p:nvSpPr>
        <p:spPr>
          <a:xfrm>
            <a:off x="5292079" y="809414"/>
            <a:ext cx="3072569" cy="2308324"/>
          </a:xfrm>
          <a:prstGeom prst="rect">
            <a:avLst/>
          </a:prstGeom>
          <a:noFill/>
          <a:ln w="28575">
            <a:solidFill>
              <a:schemeClr val="accent5">
                <a:lumMod val="60000"/>
                <a:lumOff val="40000"/>
              </a:schemeClr>
            </a:solidFill>
          </a:ln>
        </p:spPr>
        <p:txBody>
          <a:bodyPr wrap="square" rtlCol="0">
            <a:spAutoFit/>
          </a:bodyPr>
          <a:lstStyle/>
          <a:p>
            <a:r>
              <a:rPr lang="en-US" altLang="zh-CN" dirty="0"/>
              <a:t>        </a:t>
            </a:r>
            <a:r>
              <a:rPr lang="zh-CN" altLang="zh-CN" dirty="0"/>
              <a:t>我们通过</a:t>
            </a:r>
            <a:r>
              <a:rPr lang="zh-CN" altLang="en-US" dirty="0"/>
              <a:t>北京科技</a:t>
            </a:r>
            <a:r>
              <a:rPr lang="zh-CN" altLang="zh-CN" dirty="0"/>
              <a:t>大</a:t>
            </a:r>
            <a:r>
              <a:rPr lang="zh-CN" altLang="en-US" dirty="0"/>
              <a:t>学</a:t>
            </a:r>
            <a:r>
              <a:rPr lang="zh-CN" altLang="zh-CN" dirty="0"/>
              <a:t>尹海清老师的</a:t>
            </a:r>
            <a:r>
              <a:rPr lang="zh-CN" altLang="en-US" b="1" dirty="0">
                <a:solidFill>
                  <a:srgbClr val="FF0000"/>
                </a:solidFill>
              </a:rPr>
              <a:t>国家</a:t>
            </a:r>
            <a:r>
              <a:rPr lang="zh-CN" altLang="zh-CN" b="1" dirty="0">
                <a:solidFill>
                  <a:srgbClr val="FF0000"/>
                </a:solidFill>
              </a:rPr>
              <a:t>材料数据共享平台</a:t>
            </a:r>
            <a:r>
              <a:rPr lang="zh-CN" altLang="zh-CN" dirty="0"/>
              <a:t>获得了</a:t>
            </a:r>
            <a:r>
              <a:rPr lang="zh-CN" altLang="zh-CN" b="1" dirty="0">
                <a:solidFill>
                  <a:srgbClr val="FF0000"/>
                </a:solidFill>
              </a:rPr>
              <a:t>四年一届国际高温合金会议文献</a:t>
            </a:r>
            <a:r>
              <a:rPr lang="zh-CN" altLang="zh-CN" dirty="0"/>
              <a:t>中的所有数据，并在我们的平台中进行了存储，</a:t>
            </a:r>
            <a:r>
              <a:rPr lang="zh-CN" altLang="en-US" dirty="0"/>
              <a:t>经过数据清洗、数据预处理后，</a:t>
            </a:r>
            <a:r>
              <a:rPr lang="zh-CN" altLang="zh-CN" dirty="0"/>
              <a:t>目前已获得高温合金数据</a:t>
            </a:r>
            <a:r>
              <a:rPr lang="en-US" altLang="zh-CN" b="1" dirty="0">
                <a:solidFill>
                  <a:srgbClr val="FF0000"/>
                </a:solidFill>
              </a:rPr>
              <a:t>12382</a:t>
            </a:r>
            <a:r>
              <a:rPr lang="zh-CN" altLang="zh-CN" dirty="0"/>
              <a:t>条</a:t>
            </a:r>
            <a:r>
              <a:rPr lang="zh-CN" altLang="en-US" dirty="0"/>
              <a:t>。</a:t>
            </a:r>
          </a:p>
        </p:txBody>
      </p:sp>
      <p:graphicFrame>
        <p:nvGraphicFramePr>
          <p:cNvPr id="8" name="表格 7"/>
          <p:cNvGraphicFramePr>
            <a:graphicFrameLocks noGrp="1"/>
          </p:cNvGraphicFramePr>
          <p:nvPr>
            <p:extLst>
              <p:ext uri="{D42A27DB-BD31-4B8C-83A1-F6EECF244321}">
                <p14:modId xmlns:p14="http://schemas.microsoft.com/office/powerpoint/2010/main" val="430948878"/>
              </p:ext>
            </p:extLst>
          </p:nvPr>
        </p:nvGraphicFramePr>
        <p:xfrm>
          <a:off x="5292079" y="3337503"/>
          <a:ext cx="3072569" cy="3115834"/>
        </p:xfrm>
        <a:graphic>
          <a:graphicData uri="http://schemas.openxmlformats.org/drawingml/2006/table">
            <a:tbl>
              <a:tblPr firstRow="1" bandRow="1">
                <a:tableStyleId>{5FD0F851-EC5A-4D38-B0AD-8093EC10F338}</a:tableStyleId>
              </a:tblPr>
              <a:tblGrid>
                <a:gridCol w="1442435">
                  <a:extLst>
                    <a:ext uri="{9D8B030D-6E8A-4147-A177-3AD203B41FA5}">
                      <a16:colId xmlns:a16="http://schemas.microsoft.com/office/drawing/2014/main" val="20000"/>
                    </a:ext>
                  </a:extLst>
                </a:gridCol>
                <a:gridCol w="1630134">
                  <a:extLst>
                    <a:ext uri="{9D8B030D-6E8A-4147-A177-3AD203B41FA5}">
                      <a16:colId xmlns:a16="http://schemas.microsoft.com/office/drawing/2014/main" val="20001"/>
                    </a:ext>
                  </a:extLst>
                </a:gridCol>
              </a:tblGrid>
              <a:tr h="380551">
                <a:tc>
                  <a:txBody>
                    <a:bodyPr/>
                    <a:lstStyle/>
                    <a:p>
                      <a:pPr algn="ctr"/>
                      <a:r>
                        <a:rPr lang="zh-CN" altLang="en-US" dirty="0"/>
                        <a:t>性能分类</a:t>
                      </a:r>
                    </a:p>
                  </a:txBody>
                  <a:tcPr/>
                </a:tc>
                <a:tc>
                  <a:txBody>
                    <a:bodyPr/>
                    <a:lstStyle/>
                    <a:p>
                      <a:pPr algn="ctr"/>
                      <a:r>
                        <a:rPr lang="zh-CN" altLang="en-US" dirty="0"/>
                        <a:t>数量</a:t>
                      </a:r>
                    </a:p>
                  </a:txBody>
                  <a:tcPr/>
                </a:tc>
                <a:extLst>
                  <a:ext uri="{0D108BD9-81ED-4DB2-BD59-A6C34878D82A}">
                    <a16:rowId xmlns:a16="http://schemas.microsoft.com/office/drawing/2014/main" val="10000"/>
                  </a:ext>
                </a:extLst>
              </a:tr>
              <a:tr h="399694">
                <a:tc>
                  <a:txBody>
                    <a:bodyPr/>
                    <a:lstStyle/>
                    <a:p>
                      <a:r>
                        <a:rPr lang="zh-CN" altLang="en-US" dirty="0"/>
                        <a:t>力学性能</a:t>
                      </a:r>
                    </a:p>
                  </a:txBody>
                  <a:tcPr/>
                </a:tc>
                <a:tc>
                  <a:txBody>
                    <a:bodyPr/>
                    <a:lstStyle/>
                    <a:p>
                      <a:r>
                        <a:rPr lang="en-US" altLang="zh-CN" dirty="0"/>
                        <a:t>7433</a:t>
                      </a:r>
                      <a:r>
                        <a:rPr lang="zh-CN" altLang="en-US" dirty="0"/>
                        <a:t>条</a:t>
                      </a:r>
                    </a:p>
                  </a:txBody>
                  <a:tcPr/>
                </a:tc>
                <a:extLst>
                  <a:ext uri="{0D108BD9-81ED-4DB2-BD59-A6C34878D82A}">
                    <a16:rowId xmlns:a16="http://schemas.microsoft.com/office/drawing/2014/main" val="10001"/>
                  </a:ext>
                </a:extLst>
              </a:tr>
              <a:tr h="408960">
                <a:tc>
                  <a:txBody>
                    <a:bodyPr/>
                    <a:lstStyle/>
                    <a:p>
                      <a:r>
                        <a:rPr lang="zh-CN" altLang="en-US" dirty="0"/>
                        <a:t>蠕变性能</a:t>
                      </a:r>
                    </a:p>
                  </a:txBody>
                  <a:tcPr/>
                </a:tc>
                <a:tc>
                  <a:txBody>
                    <a:bodyPr/>
                    <a:lstStyle/>
                    <a:p>
                      <a:r>
                        <a:rPr lang="en-US" altLang="zh-CN" dirty="0"/>
                        <a:t>3310</a:t>
                      </a:r>
                      <a:r>
                        <a:rPr lang="zh-CN" altLang="en-US" dirty="0"/>
                        <a:t>条</a:t>
                      </a:r>
                    </a:p>
                  </a:txBody>
                  <a:tcPr/>
                </a:tc>
                <a:extLst>
                  <a:ext uri="{0D108BD9-81ED-4DB2-BD59-A6C34878D82A}">
                    <a16:rowId xmlns:a16="http://schemas.microsoft.com/office/drawing/2014/main" val="10002"/>
                  </a:ext>
                </a:extLst>
              </a:tr>
              <a:tr h="380551">
                <a:tc>
                  <a:txBody>
                    <a:bodyPr/>
                    <a:lstStyle/>
                    <a:p>
                      <a:r>
                        <a:rPr lang="zh-CN" altLang="en-US" dirty="0"/>
                        <a:t>物理性能</a:t>
                      </a:r>
                    </a:p>
                  </a:txBody>
                  <a:tcPr/>
                </a:tc>
                <a:tc>
                  <a:txBody>
                    <a:bodyPr/>
                    <a:lstStyle/>
                    <a:p>
                      <a:r>
                        <a:rPr lang="en-US" altLang="zh-CN" dirty="0"/>
                        <a:t>536</a:t>
                      </a:r>
                      <a:r>
                        <a:rPr lang="zh-CN" altLang="en-US" dirty="0"/>
                        <a:t>条</a:t>
                      </a:r>
                    </a:p>
                  </a:txBody>
                  <a:tcPr/>
                </a:tc>
                <a:extLst>
                  <a:ext uri="{0D108BD9-81ED-4DB2-BD59-A6C34878D82A}">
                    <a16:rowId xmlns:a16="http://schemas.microsoft.com/office/drawing/2014/main" val="10003"/>
                  </a:ext>
                </a:extLst>
              </a:tr>
              <a:tr h="380551">
                <a:tc>
                  <a:txBody>
                    <a:bodyPr/>
                    <a:lstStyle/>
                    <a:p>
                      <a:r>
                        <a:rPr lang="zh-CN" altLang="en-US" dirty="0"/>
                        <a:t>热学性能</a:t>
                      </a:r>
                    </a:p>
                  </a:txBody>
                  <a:tcPr/>
                </a:tc>
                <a:tc>
                  <a:txBody>
                    <a:bodyPr/>
                    <a:lstStyle/>
                    <a:p>
                      <a:r>
                        <a:rPr lang="en-US" altLang="zh-CN" dirty="0"/>
                        <a:t>413</a:t>
                      </a:r>
                      <a:r>
                        <a:rPr lang="zh-CN" altLang="en-US" dirty="0"/>
                        <a:t>条</a:t>
                      </a:r>
                    </a:p>
                  </a:txBody>
                  <a:tcPr/>
                </a:tc>
                <a:extLst>
                  <a:ext uri="{0D108BD9-81ED-4DB2-BD59-A6C34878D82A}">
                    <a16:rowId xmlns:a16="http://schemas.microsoft.com/office/drawing/2014/main" val="10004"/>
                  </a:ext>
                </a:extLst>
              </a:tr>
              <a:tr h="388509">
                <a:tc>
                  <a:txBody>
                    <a:bodyPr/>
                    <a:lstStyle/>
                    <a:p>
                      <a:r>
                        <a:rPr lang="zh-CN" altLang="en-US" dirty="0"/>
                        <a:t>化学性能</a:t>
                      </a:r>
                    </a:p>
                  </a:txBody>
                  <a:tcPr/>
                </a:tc>
                <a:tc>
                  <a:txBody>
                    <a:bodyPr/>
                    <a:lstStyle/>
                    <a:p>
                      <a:r>
                        <a:rPr lang="en-US" altLang="zh-CN" dirty="0"/>
                        <a:t>597</a:t>
                      </a:r>
                      <a:r>
                        <a:rPr lang="zh-CN" altLang="en-US" dirty="0"/>
                        <a:t>条</a:t>
                      </a:r>
                    </a:p>
                  </a:txBody>
                  <a:tcPr/>
                </a:tc>
                <a:extLst>
                  <a:ext uri="{0D108BD9-81ED-4DB2-BD59-A6C34878D82A}">
                    <a16:rowId xmlns:a16="http://schemas.microsoft.com/office/drawing/2014/main" val="10005"/>
                  </a:ext>
                </a:extLst>
              </a:tr>
              <a:tr h="388509">
                <a:tc>
                  <a:txBody>
                    <a:bodyPr/>
                    <a:lstStyle/>
                    <a:p>
                      <a:r>
                        <a:rPr lang="zh-CN" altLang="en-US" dirty="0"/>
                        <a:t>其他</a:t>
                      </a:r>
                    </a:p>
                  </a:txBody>
                  <a:tcPr/>
                </a:tc>
                <a:tc>
                  <a:txBody>
                    <a:bodyPr/>
                    <a:lstStyle/>
                    <a:p>
                      <a:r>
                        <a:rPr lang="en-US" altLang="zh-CN" dirty="0"/>
                        <a:t>93</a:t>
                      </a:r>
                      <a:r>
                        <a:rPr lang="zh-CN" altLang="en-US" dirty="0"/>
                        <a:t>条</a:t>
                      </a:r>
                    </a:p>
                  </a:txBody>
                  <a:tcPr/>
                </a:tc>
                <a:extLst>
                  <a:ext uri="{0D108BD9-81ED-4DB2-BD59-A6C34878D82A}">
                    <a16:rowId xmlns:a16="http://schemas.microsoft.com/office/drawing/2014/main" val="10006"/>
                  </a:ext>
                </a:extLst>
              </a:tr>
              <a:tr h="388509">
                <a:tc>
                  <a:txBody>
                    <a:bodyPr/>
                    <a:lstStyle/>
                    <a:p>
                      <a:r>
                        <a:rPr lang="zh-CN" altLang="en-US" dirty="0"/>
                        <a:t>总计</a:t>
                      </a:r>
                      <a:endParaRPr lang="zh-CN" altLang="en-US" b="1" dirty="0">
                        <a:solidFill>
                          <a:srgbClr val="FF0000"/>
                        </a:solidFill>
                      </a:endParaRPr>
                    </a:p>
                  </a:txBody>
                  <a:tcPr/>
                </a:tc>
                <a:tc>
                  <a:txBody>
                    <a:bodyPr/>
                    <a:lstStyle/>
                    <a:p>
                      <a:r>
                        <a:rPr lang="en-US" altLang="zh-CN" dirty="0"/>
                        <a:t>12382</a:t>
                      </a:r>
                      <a:r>
                        <a:rPr lang="zh-CN" altLang="en-US" dirty="0"/>
                        <a:t>条</a:t>
                      </a:r>
                      <a:endParaRPr lang="zh-CN" altLang="en-US" b="1" dirty="0">
                        <a:solidFill>
                          <a:srgbClr val="FF0000"/>
                        </a:solidFill>
                      </a:endParaRP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48601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E145ED-8DD2-46BC-99EC-5122348F8D86}"/>
              </a:ext>
            </a:extLst>
          </p:cNvPr>
          <p:cNvSpPr>
            <a:spLocks noGrp="1"/>
          </p:cNvSpPr>
          <p:nvPr>
            <p:ph type="title"/>
          </p:nvPr>
        </p:nvSpPr>
        <p:spPr>
          <a:xfrm>
            <a:off x="882013" y="0"/>
            <a:ext cx="8229600" cy="796950"/>
          </a:xfrm>
        </p:spPr>
        <p:txBody>
          <a:bodyPr/>
          <a:lstStyle/>
          <a:p>
            <a:r>
              <a:rPr lang="zh-CN" altLang="en-US" dirty="0">
                <a:solidFill>
                  <a:srgbClr val="FF0000"/>
                </a:solidFill>
              </a:rPr>
              <a:t>高温合金会议文献蠕变数据的解读</a:t>
            </a:r>
          </a:p>
        </p:txBody>
      </p:sp>
      <p:pic>
        <p:nvPicPr>
          <p:cNvPr id="6" name="图片 5">
            <a:extLst>
              <a:ext uri="{FF2B5EF4-FFF2-40B4-BE49-F238E27FC236}">
                <a16:creationId xmlns:a16="http://schemas.microsoft.com/office/drawing/2014/main" id="{C22162F0-A757-4F9C-B390-DF05B97D4A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6" y="798808"/>
            <a:ext cx="6312599" cy="5960032"/>
          </a:xfrm>
          <a:prstGeom prst="rect">
            <a:avLst/>
          </a:prstGeom>
        </p:spPr>
      </p:pic>
      <p:sp>
        <p:nvSpPr>
          <p:cNvPr id="9" name="文本框 8">
            <a:extLst>
              <a:ext uri="{FF2B5EF4-FFF2-40B4-BE49-F238E27FC236}">
                <a16:creationId xmlns:a16="http://schemas.microsoft.com/office/drawing/2014/main" id="{5FC1BD4C-378D-49CC-BA82-2B806051172F}"/>
              </a:ext>
            </a:extLst>
          </p:cNvPr>
          <p:cNvSpPr txBox="1"/>
          <p:nvPr/>
        </p:nvSpPr>
        <p:spPr>
          <a:xfrm>
            <a:off x="2006928" y="2644788"/>
            <a:ext cx="1872208" cy="1846659"/>
          </a:xfrm>
          <a:prstGeom prst="rect">
            <a:avLst/>
          </a:prstGeom>
          <a:noFill/>
        </p:spPr>
        <p:txBody>
          <a:bodyPr wrap="square" rtlCol="0">
            <a:spAutoFit/>
          </a:bodyPr>
          <a:lstStyle/>
          <a:p>
            <a:pPr algn="ctr"/>
            <a:endParaRPr lang="en-US" altLang="zh-CN" sz="1400" dirty="0"/>
          </a:p>
          <a:p>
            <a:pPr algn="ctr"/>
            <a:r>
              <a:rPr lang="zh-CN" altLang="en-US" sz="1600" b="1" dirty="0">
                <a:solidFill>
                  <a:srgbClr val="FF0000"/>
                </a:solidFill>
              </a:rPr>
              <a:t>蠕变性能衡量指标</a:t>
            </a:r>
            <a:endParaRPr lang="en-US" altLang="zh-CN" sz="1600" b="1" dirty="0">
              <a:solidFill>
                <a:srgbClr val="FF0000"/>
              </a:solidFill>
            </a:endParaRPr>
          </a:p>
          <a:p>
            <a:pPr marL="342900" indent="-342900" algn="ctr">
              <a:buFont typeface="+mj-lt"/>
              <a:buAutoNum type="arabicPeriod"/>
            </a:pPr>
            <a:r>
              <a:rPr lang="zh-CN" altLang="en-US" sz="1400" dirty="0">
                <a:solidFill>
                  <a:schemeClr val="accent6">
                    <a:lumMod val="75000"/>
                  </a:schemeClr>
                </a:solidFill>
              </a:rPr>
              <a:t>蠕变断裂寿命</a:t>
            </a:r>
            <a:endParaRPr lang="en-US" altLang="zh-CN" sz="1400" dirty="0">
              <a:solidFill>
                <a:schemeClr val="accent6">
                  <a:lumMod val="75000"/>
                </a:schemeClr>
              </a:solidFill>
            </a:endParaRPr>
          </a:p>
          <a:p>
            <a:pPr marL="342900" indent="-342900" algn="ctr">
              <a:buFont typeface="+mj-lt"/>
              <a:buAutoNum type="arabicPeriod"/>
            </a:pPr>
            <a:r>
              <a:rPr lang="zh-CN" altLang="en-US" sz="1400" dirty="0">
                <a:solidFill>
                  <a:schemeClr val="accent6">
                    <a:lumMod val="75000"/>
                  </a:schemeClr>
                </a:solidFill>
              </a:rPr>
              <a:t>蠕变稳态时间</a:t>
            </a:r>
            <a:endParaRPr lang="en-US" altLang="zh-CN" sz="1400" dirty="0">
              <a:solidFill>
                <a:schemeClr val="accent6">
                  <a:lumMod val="75000"/>
                </a:schemeClr>
              </a:solidFill>
            </a:endParaRPr>
          </a:p>
          <a:p>
            <a:pPr marL="342900" indent="-342900" algn="ctr">
              <a:buFont typeface="+mj-lt"/>
              <a:buAutoNum type="arabicPeriod"/>
            </a:pPr>
            <a:endParaRPr lang="en-US" altLang="zh-CN" sz="1400" dirty="0">
              <a:solidFill>
                <a:schemeClr val="accent6">
                  <a:lumMod val="75000"/>
                </a:schemeClr>
              </a:solidFill>
            </a:endParaRPr>
          </a:p>
          <a:p>
            <a:pPr marL="342900" indent="-342900" algn="ctr">
              <a:buFont typeface="+mj-lt"/>
              <a:buAutoNum type="arabicPeriod"/>
            </a:pPr>
            <a:endParaRPr lang="en-US" altLang="zh-CN" sz="1400" dirty="0">
              <a:solidFill>
                <a:schemeClr val="accent6">
                  <a:lumMod val="75000"/>
                </a:schemeClr>
              </a:solidFill>
            </a:endParaRPr>
          </a:p>
          <a:p>
            <a:pPr marL="342900" indent="-342900" algn="ctr">
              <a:buFont typeface="+mj-lt"/>
              <a:buAutoNum type="arabicPeriod"/>
            </a:pPr>
            <a:r>
              <a:rPr lang="zh-CN" altLang="en-US" sz="1400" dirty="0">
                <a:solidFill>
                  <a:schemeClr val="accent6">
                    <a:lumMod val="75000"/>
                  </a:schemeClr>
                </a:solidFill>
              </a:rPr>
              <a:t>蠕变速率</a:t>
            </a:r>
            <a:endParaRPr lang="en-US" altLang="zh-CN" sz="1400" dirty="0">
              <a:solidFill>
                <a:schemeClr val="accent6">
                  <a:lumMod val="75000"/>
                </a:schemeClr>
              </a:solidFill>
            </a:endParaRPr>
          </a:p>
          <a:p>
            <a:pPr marL="342900" indent="-342900" algn="ctr">
              <a:buFont typeface="+mj-lt"/>
              <a:buAutoNum type="arabicPeriod"/>
            </a:pPr>
            <a:r>
              <a:rPr lang="zh-CN" altLang="en-US" sz="1400" dirty="0">
                <a:solidFill>
                  <a:schemeClr val="accent6">
                    <a:lumMod val="75000"/>
                  </a:schemeClr>
                </a:solidFill>
              </a:rPr>
              <a:t>蠕变极限</a:t>
            </a:r>
          </a:p>
        </p:txBody>
      </p:sp>
      <p:sp>
        <p:nvSpPr>
          <p:cNvPr id="21" name="文本框 20">
            <a:extLst>
              <a:ext uri="{FF2B5EF4-FFF2-40B4-BE49-F238E27FC236}">
                <a16:creationId xmlns:a16="http://schemas.microsoft.com/office/drawing/2014/main" id="{EC8F39E5-8888-481E-B71B-885B6B4F4D6F}"/>
              </a:ext>
            </a:extLst>
          </p:cNvPr>
          <p:cNvSpPr txBox="1"/>
          <p:nvPr/>
        </p:nvSpPr>
        <p:spPr>
          <a:xfrm>
            <a:off x="5555294" y="4348976"/>
            <a:ext cx="3536844" cy="923330"/>
          </a:xfrm>
          <a:prstGeom prst="rect">
            <a:avLst/>
          </a:prstGeom>
          <a:noFill/>
        </p:spPr>
        <p:txBody>
          <a:bodyPr wrap="square" rtlCol="0">
            <a:spAutoFit/>
          </a:bodyPr>
          <a:lstStyle/>
          <a:p>
            <a:r>
              <a:rPr lang="en-US" altLang="zh-CN" dirty="0"/>
              <a:t>C</a:t>
            </a:r>
            <a:r>
              <a:rPr lang="zh-CN" altLang="en-US" dirty="0"/>
              <a:t>、</a:t>
            </a:r>
            <a:r>
              <a:rPr lang="en-US" altLang="zh-CN" dirty="0"/>
              <a:t>B</a:t>
            </a:r>
            <a:r>
              <a:rPr lang="zh-CN" altLang="en-US" dirty="0"/>
              <a:t>和</a:t>
            </a:r>
            <a:r>
              <a:rPr lang="en-US" altLang="zh-CN" dirty="0"/>
              <a:t>Hf</a:t>
            </a:r>
            <a:r>
              <a:rPr lang="zh-CN" altLang="en-US" dirty="0"/>
              <a:t>等微量元素，可以强化晶界，改善</a:t>
            </a:r>
            <a:r>
              <a:rPr lang="el-GR" altLang="zh-CN" dirty="0"/>
              <a:t>γ</a:t>
            </a:r>
            <a:r>
              <a:rPr lang="zh-CN" altLang="en-US" dirty="0"/>
              <a:t>相的形貌有助于提高合金的蠕变性能和持久寿命</a:t>
            </a:r>
          </a:p>
        </p:txBody>
      </p:sp>
      <p:sp>
        <p:nvSpPr>
          <p:cNvPr id="29" name="椭圆 28">
            <a:extLst>
              <a:ext uri="{FF2B5EF4-FFF2-40B4-BE49-F238E27FC236}">
                <a16:creationId xmlns:a16="http://schemas.microsoft.com/office/drawing/2014/main" id="{B7E8F40D-B59A-47E8-83EC-53B199DC4BF1}"/>
              </a:ext>
            </a:extLst>
          </p:cNvPr>
          <p:cNvSpPr/>
          <p:nvPr/>
        </p:nvSpPr>
        <p:spPr>
          <a:xfrm>
            <a:off x="5220072" y="4533642"/>
            <a:ext cx="326509" cy="738664"/>
          </a:xfrm>
          <a:prstGeom prst="ellipse">
            <a:avLst/>
          </a:prstGeom>
          <a:no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FED7FB74-92AB-4EDA-B08C-4555FC7FDE72}"/>
              </a:ext>
            </a:extLst>
          </p:cNvPr>
          <p:cNvSpPr/>
          <p:nvPr/>
        </p:nvSpPr>
        <p:spPr>
          <a:xfrm>
            <a:off x="5169894" y="2708920"/>
            <a:ext cx="398516" cy="1774651"/>
          </a:xfrm>
          <a:prstGeom prst="ellipse">
            <a:avLst/>
          </a:prstGeom>
          <a:no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2AF4510D-AE67-4FED-A145-44822F052525}"/>
              </a:ext>
            </a:extLst>
          </p:cNvPr>
          <p:cNvSpPr txBox="1"/>
          <p:nvPr/>
        </p:nvSpPr>
        <p:spPr>
          <a:xfrm>
            <a:off x="5629942" y="2502317"/>
            <a:ext cx="3536844" cy="1846659"/>
          </a:xfrm>
          <a:prstGeom prst="rect">
            <a:avLst/>
          </a:prstGeom>
          <a:noFill/>
        </p:spPr>
        <p:txBody>
          <a:bodyPr wrap="square" rtlCol="0">
            <a:spAutoFit/>
          </a:bodyPr>
          <a:lstStyle/>
          <a:p>
            <a:r>
              <a:rPr lang="en-US" altLang="zh-CN" b="1" dirty="0">
                <a:solidFill>
                  <a:srgbClr val="FF0000"/>
                </a:solidFill>
              </a:rPr>
              <a:t>1.</a:t>
            </a:r>
            <a:r>
              <a:rPr lang="zh-CN" altLang="en-US" b="1" dirty="0">
                <a:solidFill>
                  <a:srgbClr val="FF0000"/>
                </a:solidFill>
              </a:rPr>
              <a:t>合金化元素：</a:t>
            </a:r>
            <a:r>
              <a:rPr lang="en-US" altLang="zh-CN" sz="1600" dirty="0"/>
              <a:t>20%</a:t>
            </a:r>
            <a:r>
              <a:rPr lang="zh-CN" altLang="en-US" sz="1600" dirty="0"/>
              <a:t>左右的</a:t>
            </a:r>
            <a:r>
              <a:rPr lang="en-US" altLang="zh-CN" sz="1600" dirty="0"/>
              <a:t>Co</a:t>
            </a:r>
            <a:r>
              <a:rPr lang="zh-CN" altLang="en-US" sz="1600" dirty="0"/>
              <a:t>、</a:t>
            </a:r>
            <a:r>
              <a:rPr lang="en-US" altLang="zh-CN" sz="1600" dirty="0"/>
              <a:t>Cr</a:t>
            </a:r>
            <a:r>
              <a:rPr lang="zh-CN" altLang="en-US" sz="1600" dirty="0"/>
              <a:t>、</a:t>
            </a:r>
            <a:r>
              <a:rPr lang="en-US" altLang="zh-CN" sz="1600" dirty="0"/>
              <a:t>Mo</a:t>
            </a:r>
            <a:r>
              <a:rPr lang="zh-CN" altLang="en-US" sz="1600" dirty="0"/>
              <a:t>、</a:t>
            </a:r>
            <a:r>
              <a:rPr lang="en-US" altLang="zh-CN" sz="1600" dirty="0"/>
              <a:t>Ru</a:t>
            </a:r>
            <a:r>
              <a:rPr lang="zh-CN" altLang="en-US" sz="1600" dirty="0"/>
              <a:t>、</a:t>
            </a:r>
            <a:r>
              <a:rPr lang="en-US" altLang="zh-CN" sz="1600" dirty="0"/>
              <a:t>Re</a:t>
            </a:r>
            <a:r>
              <a:rPr lang="zh-CN" altLang="en-US" sz="1600" dirty="0"/>
              <a:t>等难熔合金元素的添加很大程度上提升合金的</a:t>
            </a:r>
            <a:r>
              <a:rPr lang="zh-CN" altLang="en-US" sz="1600" dirty="0">
                <a:solidFill>
                  <a:srgbClr val="FF0000"/>
                </a:solidFill>
              </a:rPr>
              <a:t>组织稳定性</a:t>
            </a:r>
            <a:r>
              <a:rPr lang="zh-CN" altLang="en-US" sz="1600" dirty="0"/>
              <a:t>和</a:t>
            </a:r>
            <a:r>
              <a:rPr lang="zh-CN" altLang="en-US" sz="1600" dirty="0">
                <a:solidFill>
                  <a:srgbClr val="FF0000"/>
                </a:solidFill>
              </a:rPr>
              <a:t>蠕变性能</a:t>
            </a:r>
            <a:r>
              <a:rPr lang="zh-CN" altLang="en-US" sz="1600" dirty="0"/>
              <a:t>。然而，</a:t>
            </a:r>
            <a:r>
              <a:rPr lang="zh-CN" altLang="en-US" sz="1600" dirty="0">
                <a:solidFill>
                  <a:srgbClr val="FF0000"/>
                </a:solidFill>
              </a:rPr>
              <a:t>一方面</a:t>
            </a:r>
            <a:r>
              <a:rPr lang="en-US" altLang="zh-CN" sz="1600" dirty="0">
                <a:solidFill>
                  <a:srgbClr val="FF0000"/>
                </a:solidFill>
              </a:rPr>
              <a:t>Re</a:t>
            </a:r>
            <a:r>
              <a:rPr lang="zh-CN" altLang="en-US" sz="1600" dirty="0">
                <a:solidFill>
                  <a:srgbClr val="FF0000"/>
                </a:solidFill>
              </a:rPr>
              <a:t>、</a:t>
            </a:r>
            <a:r>
              <a:rPr lang="en-US" altLang="zh-CN" sz="1600" dirty="0">
                <a:solidFill>
                  <a:srgbClr val="FF0000"/>
                </a:solidFill>
              </a:rPr>
              <a:t>Ru</a:t>
            </a:r>
            <a:r>
              <a:rPr lang="zh-CN" altLang="en-US" sz="1600" dirty="0">
                <a:solidFill>
                  <a:srgbClr val="FF0000"/>
                </a:solidFill>
              </a:rPr>
              <a:t>元素的掺杂提高了合金的成本</a:t>
            </a:r>
            <a:r>
              <a:rPr lang="zh-CN" altLang="en-US" sz="1600" dirty="0"/>
              <a:t>，</a:t>
            </a:r>
            <a:r>
              <a:rPr lang="zh-CN" altLang="en-US" sz="1600" dirty="0">
                <a:solidFill>
                  <a:srgbClr val="FF0000"/>
                </a:solidFill>
              </a:rPr>
              <a:t>另一方面难熔元素的大量添加容易造成铸造缺陷的形成，不利于合金力学性能的提高</a:t>
            </a:r>
          </a:p>
        </p:txBody>
      </p:sp>
      <p:sp>
        <p:nvSpPr>
          <p:cNvPr id="38" name="椭圆 37">
            <a:extLst>
              <a:ext uri="{FF2B5EF4-FFF2-40B4-BE49-F238E27FC236}">
                <a16:creationId xmlns:a16="http://schemas.microsoft.com/office/drawing/2014/main" id="{5E7D27B7-BCEA-4B6E-9FBC-A1B69AB9AC0A}"/>
              </a:ext>
            </a:extLst>
          </p:cNvPr>
          <p:cNvSpPr/>
          <p:nvPr/>
        </p:nvSpPr>
        <p:spPr>
          <a:xfrm>
            <a:off x="5169894" y="1125632"/>
            <a:ext cx="708635" cy="1132042"/>
          </a:xfrm>
          <a:prstGeom prst="ellipse">
            <a:avLst/>
          </a:prstGeom>
          <a:no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9ACC77E1-4A64-4B27-AAC8-D962D48D4DD8}"/>
              </a:ext>
            </a:extLst>
          </p:cNvPr>
          <p:cNvSpPr txBox="1"/>
          <p:nvPr/>
        </p:nvSpPr>
        <p:spPr>
          <a:xfrm>
            <a:off x="5798244" y="1125632"/>
            <a:ext cx="2365879" cy="1200329"/>
          </a:xfrm>
          <a:prstGeom prst="rect">
            <a:avLst/>
          </a:prstGeom>
          <a:noFill/>
        </p:spPr>
        <p:txBody>
          <a:bodyPr wrap="square" rtlCol="0">
            <a:spAutoFit/>
          </a:bodyPr>
          <a:lstStyle/>
          <a:p>
            <a:r>
              <a:rPr lang="en-US" altLang="zh-CN" b="1" dirty="0">
                <a:solidFill>
                  <a:srgbClr val="FF0000"/>
                </a:solidFill>
              </a:rPr>
              <a:t>2.</a:t>
            </a:r>
            <a:r>
              <a:rPr lang="zh-CN" altLang="en-US" b="1" dirty="0">
                <a:solidFill>
                  <a:srgbClr val="FF0000"/>
                </a:solidFill>
              </a:rPr>
              <a:t>合金的微观结构：</a:t>
            </a:r>
            <a:r>
              <a:rPr lang="el-GR" altLang="zh-CN" dirty="0"/>
              <a:t>γ</a:t>
            </a:r>
            <a:r>
              <a:rPr lang="en-US" altLang="zh-CN" dirty="0"/>
              <a:t>’</a:t>
            </a:r>
            <a:r>
              <a:rPr lang="zh-CN" altLang="en-US" dirty="0"/>
              <a:t>相的尺寸和体积分数和形态与合金的蠕变性能密切相关</a:t>
            </a:r>
          </a:p>
        </p:txBody>
      </p:sp>
      <p:sp>
        <p:nvSpPr>
          <p:cNvPr id="4" name="椭圆 3">
            <a:extLst>
              <a:ext uri="{FF2B5EF4-FFF2-40B4-BE49-F238E27FC236}">
                <a16:creationId xmlns:a16="http://schemas.microsoft.com/office/drawing/2014/main" id="{4B9EA453-7C04-42B1-9035-CE4DD68057E9}"/>
              </a:ext>
            </a:extLst>
          </p:cNvPr>
          <p:cNvSpPr/>
          <p:nvPr/>
        </p:nvSpPr>
        <p:spPr>
          <a:xfrm>
            <a:off x="144016" y="4221088"/>
            <a:ext cx="1475656" cy="2376264"/>
          </a:xfrm>
          <a:prstGeom prst="ellipse">
            <a:avLst/>
          </a:prstGeom>
          <a:no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文本框 4">
            <a:extLst>
              <a:ext uri="{FF2B5EF4-FFF2-40B4-BE49-F238E27FC236}">
                <a16:creationId xmlns:a16="http://schemas.microsoft.com/office/drawing/2014/main" id="{D0121BD4-7C26-4537-8F79-74BDDB596D18}"/>
              </a:ext>
            </a:extLst>
          </p:cNvPr>
          <p:cNvSpPr txBox="1"/>
          <p:nvPr/>
        </p:nvSpPr>
        <p:spPr>
          <a:xfrm>
            <a:off x="1534622" y="5531470"/>
            <a:ext cx="2995606" cy="1200329"/>
          </a:xfrm>
          <a:prstGeom prst="rect">
            <a:avLst/>
          </a:prstGeom>
          <a:noFill/>
        </p:spPr>
        <p:txBody>
          <a:bodyPr wrap="square" rtlCol="0">
            <a:spAutoFit/>
          </a:bodyPr>
          <a:lstStyle/>
          <a:p>
            <a:r>
              <a:rPr lang="en-US" altLang="zh-CN" b="1" dirty="0">
                <a:solidFill>
                  <a:srgbClr val="FF0000"/>
                </a:solidFill>
              </a:rPr>
              <a:t>4.</a:t>
            </a:r>
            <a:r>
              <a:rPr lang="zh-CN" altLang="en-US" b="1" dirty="0">
                <a:solidFill>
                  <a:srgbClr val="FF0000"/>
                </a:solidFill>
              </a:rPr>
              <a:t>热处理工艺</a:t>
            </a:r>
            <a:r>
              <a:rPr lang="zh-CN" altLang="en-US" dirty="0"/>
              <a:t>直接影响着</a:t>
            </a:r>
            <a:r>
              <a:rPr lang="el-GR" altLang="zh-CN" dirty="0"/>
              <a:t>γ</a:t>
            </a:r>
            <a:r>
              <a:rPr lang="en-US" altLang="zh-CN" dirty="0"/>
              <a:t>’</a:t>
            </a:r>
            <a:r>
              <a:rPr lang="zh-CN" altLang="en-US" dirty="0"/>
              <a:t>相的形态、尺寸和体积分数，进而对合金的持久性能和蠕变性能产生影响</a:t>
            </a:r>
          </a:p>
        </p:txBody>
      </p:sp>
      <p:sp>
        <p:nvSpPr>
          <p:cNvPr id="14" name="椭圆 13">
            <a:extLst>
              <a:ext uri="{FF2B5EF4-FFF2-40B4-BE49-F238E27FC236}">
                <a16:creationId xmlns:a16="http://schemas.microsoft.com/office/drawing/2014/main" id="{CC48ADE2-7551-4902-9CC3-2DFC6E336547}"/>
              </a:ext>
            </a:extLst>
          </p:cNvPr>
          <p:cNvSpPr/>
          <p:nvPr/>
        </p:nvSpPr>
        <p:spPr>
          <a:xfrm>
            <a:off x="179512" y="973282"/>
            <a:ext cx="1475656" cy="3113359"/>
          </a:xfrm>
          <a:prstGeom prst="ellipse">
            <a:avLst/>
          </a:prstGeom>
          <a:no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9590B036-A99E-49DB-8920-7914C7C7F668}"/>
              </a:ext>
            </a:extLst>
          </p:cNvPr>
          <p:cNvSpPr txBox="1"/>
          <p:nvPr/>
        </p:nvSpPr>
        <p:spPr>
          <a:xfrm>
            <a:off x="1431427" y="834400"/>
            <a:ext cx="3788645" cy="923330"/>
          </a:xfrm>
          <a:prstGeom prst="rect">
            <a:avLst/>
          </a:prstGeom>
          <a:noFill/>
        </p:spPr>
        <p:txBody>
          <a:bodyPr wrap="square" rtlCol="0">
            <a:spAutoFit/>
          </a:bodyPr>
          <a:lstStyle/>
          <a:p>
            <a:r>
              <a:rPr lang="en-US" altLang="zh-CN" b="1" dirty="0">
                <a:solidFill>
                  <a:srgbClr val="FF0000"/>
                </a:solidFill>
              </a:rPr>
              <a:t>5.</a:t>
            </a:r>
            <a:r>
              <a:rPr lang="zh-CN" altLang="en-US" b="1" dirty="0">
                <a:solidFill>
                  <a:srgbClr val="FF0000"/>
                </a:solidFill>
              </a:rPr>
              <a:t>铸造工艺</a:t>
            </a:r>
            <a:r>
              <a:rPr lang="zh-CN" altLang="en-US" dirty="0"/>
              <a:t>的合理与否决定着铸件上是否会出现缩孔、缩松、变形、裂纹等缺陷</a:t>
            </a:r>
          </a:p>
        </p:txBody>
      </p:sp>
      <p:sp>
        <p:nvSpPr>
          <p:cNvPr id="16" name="文本框 15">
            <a:extLst>
              <a:ext uri="{FF2B5EF4-FFF2-40B4-BE49-F238E27FC236}">
                <a16:creationId xmlns:a16="http://schemas.microsoft.com/office/drawing/2014/main" id="{BACA6D84-7734-401C-B4DC-4F22F5D29069}"/>
              </a:ext>
            </a:extLst>
          </p:cNvPr>
          <p:cNvSpPr txBox="1"/>
          <p:nvPr/>
        </p:nvSpPr>
        <p:spPr>
          <a:xfrm>
            <a:off x="6088977" y="5706642"/>
            <a:ext cx="2232248" cy="369332"/>
          </a:xfrm>
          <a:prstGeom prst="rect">
            <a:avLst/>
          </a:prstGeom>
          <a:noFill/>
        </p:spPr>
        <p:txBody>
          <a:bodyPr wrap="square" rtlCol="0">
            <a:spAutoFit/>
          </a:bodyPr>
          <a:lstStyle/>
          <a:p>
            <a:r>
              <a:rPr lang="en-US" altLang="zh-CN" b="1" dirty="0">
                <a:solidFill>
                  <a:srgbClr val="FF0000"/>
                </a:solidFill>
              </a:rPr>
              <a:t>3.</a:t>
            </a:r>
            <a:r>
              <a:rPr lang="zh-CN" altLang="en-US" b="1" dirty="0">
                <a:solidFill>
                  <a:srgbClr val="FF0000"/>
                </a:solidFill>
              </a:rPr>
              <a:t>蠕变实验测试条件</a:t>
            </a:r>
            <a:endParaRPr lang="zh-CN" altLang="en-US" dirty="0"/>
          </a:p>
        </p:txBody>
      </p:sp>
      <p:sp>
        <p:nvSpPr>
          <p:cNvPr id="17" name="椭圆 16">
            <a:extLst>
              <a:ext uri="{FF2B5EF4-FFF2-40B4-BE49-F238E27FC236}">
                <a16:creationId xmlns:a16="http://schemas.microsoft.com/office/drawing/2014/main" id="{0E3E33B2-2302-4471-AFAF-8ECDE6588B8B}"/>
              </a:ext>
            </a:extLst>
          </p:cNvPr>
          <p:cNvSpPr/>
          <p:nvPr/>
        </p:nvSpPr>
        <p:spPr>
          <a:xfrm>
            <a:off x="5410669" y="5379256"/>
            <a:ext cx="745507" cy="950974"/>
          </a:xfrm>
          <a:prstGeom prst="ellipse">
            <a:avLst/>
          </a:prstGeom>
          <a:no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74163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E145ED-8DD2-46BC-99EC-5122348F8D86}"/>
              </a:ext>
            </a:extLst>
          </p:cNvPr>
          <p:cNvSpPr>
            <a:spLocks noGrp="1"/>
          </p:cNvSpPr>
          <p:nvPr>
            <p:ph type="title"/>
          </p:nvPr>
        </p:nvSpPr>
        <p:spPr>
          <a:xfrm>
            <a:off x="882013" y="0"/>
            <a:ext cx="8229600" cy="796950"/>
          </a:xfrm>
        </p:spPr>
        <p:txBody>
          <a:bodyPr>
            <a:normAutofit/>
          </a:bodyPr>
          <a:lstStyle/>
          <a:p>
            <a:r>
              <a:rPr lang="en-US" altLang="zh-CN" sz="2800" dirty="0">
                <a:solidFill>
                  <a:srgbClr val="FF0000"/>
                </a:solidFill>
              </a:rPr>
              <a:t>60</a:t>
            </a:r>
            <a:r>
              <a:rPr lang="zh-CN" altLang="en-US" sz="2800" dirty="0">
                <a:solidFill>
                  <a:srgbClr val="FF0000"/>
                </a:solidFill>
              </a:rPr>
              <a:t>篇新的高温合金文献（于涛老师）</a:t>
            </a:r>
          </a:p>
        </p:txBody>
      </p:sp>
      <p:pic>
        <p:nvPicPr>
          <p:cNvPr id="7" name="图片 6">
            <a:extLst>
              <a:ext uri="{FF2B5EF4-FFF2-40B4-BE49-F238E27FC236}">
                <a16:creationId xmlns:a16="http://schemas.microsoft.com/office/drawing/2014/main" id="{6CF370C8-5620-41B7-9FB0-E8E650D34989}"/>
              </a:ext>
            </a:extLst>
          </p:cNvPr>
          <p:cNvPicPr>
            <a:picLocks noChangeAspect="1"/>
          </p:cNvPicPr>
          <p:nvPr/>
        </p:nvPicPr>
        <p:blipFill>
          <a:blip r:embed="rId3"/>
          <a:stretch>
            <a:fillRect/>
          </a:stretch>
        </p:blipFill>
        <p:spPr>
          <a:xfrm>
            <a:off x="251520" y="982925"/>
            <a:ext cx="3634924" cy="4821527"/>
          </a:xfrm>
          <a:prstGeom prst="rect">
            <a:avLst/>
          </a:prstGeom>
        </p:spPr>
      </p:pic>
      <p:pic>
        <p:nvPicPr>
          <p:cNvPr id="8" name="图片 7">
            <a:extLst>
              <a:ext uri="{FF2B5EF4-FFF2-40B4-BE49-F238E27FC236}">
                <a16:creationId xmlns:a16="http://schemas.microsoft.com/office/drawing/2014/main" id="{84525080-2C97-41EE-93D0-342BE82FB49F}"/>
              </a:ext>
            </a:extLst>
          </p:cNvPr>
          <p:cNvPicPr>
            <a:picLocks noChangeAspect="1"/>
          </p:cNvPicPr>
          <p:nvPr/>
        </p:nvPicPr>
        <p:blipFill>
          <a:blip r:embed="rId4"/>
          <a:stretch>
            <a:fillRect/>
          </a:stretch>
        </p:blipFill>
        <p:spPr>
          <a:xfrm>
            <a:off x="2224331" y="1238881"/>
            <a:ext cx="3324225" cy="4657725"/>
          </a:xfrm>
          <a:prstGeom prst="rect">
            <a:avLst/>
          </a:prstGeom>
        </p:spPr>
      </p:pic>
      <p:pic>
        <p:nvPicPr>
          <p:cNvPr id="10" name="图片 9">
            <a:extLst>
              <a:ext uri="{FF2B5EF4-FFF2-40B4-BE49-F238E27FC236}">
                <a16:creationId xmlns:a16="http://schemas.microsoft.com/office/drawing/2014/main" id="{1329761B-2E1B-4B83-AA07-206FFDDED034}"/>
              </a:ext>
            </a:extLst>
          </p:cNvPr>
          <p:cNvPicPr>
            <a:picLocks noChangeAspect="1"/>
          </p:cNvPicPr>
          <p:nvPr/>
        </p:nvPicPr>
        <p:blipFill>
          <a:blip r:embed="rId5"/>
          <a:stretch>
            <a:fillRect/>
          </a:stretch>
        </p:blipFill>
        <p:spPr>
          <a:xfrm>
            <a:off x="4297155" y="1146727"/>
            <a:ext cx="3124200" cy="4657725"/>
          </a:xfrm>
          <a:prstGeom prst="rect">
            <a:avLst/>
          </a:prstGeom>
        </p:spPr>
      </p:pic>
      <p:pic>
        <p:nvPicPr>
          <p:cNvPr id="11" name="图片 10">
            <a:extLst>
              <a:ext uri="{FF2B5EF4-FFF2-40B4-BE49-F238E27FC236}">
                <a16:creationId xmlns:a16="http://schemas.microsoft.com/office/drawing/2014/main" id="{475E2425-206E-433D-972D-A0138EDB4A17}"/>
              </a:ext>
            </a:extLst>
          </p:cNvPr>
          <p:cNvPicPr>
            <a:picLocks noChangeAspect="1"/>
          </p:cNvPicPr>
          <p:nvPr/>
        </p:nvPicPr>
        <p:blipFill>
          <a:blip r:embed="rId6"/>
          <a:stretch>
            <a:fillRect/>
          </a:stretch>
        </p:blipFill>
        <p:spPr>
          <a:xfrm>
            <a:off x="5882638" y="2713054"/>
            <a:ext cx="3228975" cy="2076450"/>
          </a:xfrm>
          <a:prstGeom prst="rect">
            <a:avLst/>
          </a:prstGeom>
        </p:spPr>
      </p:pic>
      <p:sp>
        <p:nvSpPr>
          <p:cNvPr id="13" name="矩形 12">
            <a:extLst>
              <a:ext uri="{FF2B5EF4-FFF2-40B4-BE49-F238E27FC236}">
                <a16:creationId xmlns:a16="http://schemas.microsoft.com/office/drawing/2014/main" id="{C1F83925-8F22-4D2C-A4F4-A0ADB5421D56}"/>
              </a:ext>
            </a:extLst>
          </p:cNvPr>
          <p:cNvSpPr/>
          <p:nvPr/>
        </p:nvSpPr>
        <p:spPr>
          <a:xfrm>
            <a:off x="251521" y="5988760"/>
            <a:ext cx="8424936" cy="646331"/>
          </a:xfrm>
          <a:prstGeom prst="rect">
            <a:avLst/>
          </a:prstGeom>
        </p:spPr>
        <p:txBody>
          <a:bodyPr wrap="square">
            <a:spAutoFit/>
          </a:bodyPr>
          <a:lstStyle/>
          <a:p>
            <a:r>
              <a:rPr kumimoji="1" lang="zh-CN" altLang="en-US" b="1" dirty="0">
                <a:latin typeface="SimSun-ExtB" panose="02010609060101010101" pitchFamily="49" charset="-122"/>
                <a:ea typeface="SimSun-ExtB" panose="02010609060101010101" pitchFamily="49" charset="-122"/>
              </a:rPr>
              <a:t>    课题组目前正在</a:t>
            </a:r>
            <a:r>
              <a:rPr kumimoji="1" lang="zh-CN" altLang="en-US" b="1" dirty="0">
                <a:solidFill>
                  <a:srgbClr val="FF0000"/>
                </a:solidFill>
                <a:latin typeface="SimSun-ExtB" panose="02010609060101010101" pitchFamily="49" charset="-122"/>
                <a:ea typeface="SimSun-ExtB" panose="02010609060101010101" pitchFamily="49" charset="-122"/>
              </a:rPr>
              <a:t>对于涛老师发来的这</a:t>
            </a:r>
            <a:r>
              <a:rPr kumimoji="1" lang="en-US" altLang="zh-CN" b="1" dirty="0">
                <a:solidFill>
                  <a:srgbClr val="FF0000"/>
                </a:solidFill>
                <a:latin typeface="SimSun-ExtB" panose="02010609060101010101" pitchFamily="49" charset="-122"/>
                <a:ea typeface="SimSun-ExtB" panose="02010609060101010101" pitchFamily="49" charset="-122"/>
              </a:rPr>
              <a:t>60</a:t>
            </a:r>
            <a:r>
              <a:rPr kumimoji="1" lang="zh-CN" altLang="en-US" b="1" dirty="0">
                <a:solidFill>
                  <a:srgbClr val="FF0000"/>
                </a:solidFill>
                <a:latin typeface="SimSun-ExtB" panose="02010609060101010101" pitchFamily="49" charset="-122"/>
                <a:ea typeface="SimSun-ExtB" panose="02010609060101010101" pitchFamily="49" charset="-122"/>
              </a:rPr>
              <a:t>篇新的镍基单晶高温合金相关文献</a:t>
            </a:r>
            <a:r>
              <a:rPr kumimoji="1" lang="zh-CN" altLang="en-US" b="1" dirty="0">
                <a:latin typeface="SimSun-ExtB" panose="02010609060101010101" pitchFamily="49" charset="-122"/>
                <a:ea typeface="SimSun-ExtB" panose="02010609060101010101" pitchFamily="49" charset="-122"/>
              </a:rPr>
              <a:t>进行解读和数据的采集与存储工作。</a:t>
            </a:r>
            <a:endParaRPr lang="zh-CN" altLang="en-US" dirty="0"/>
          </a:p>
        </p:txBody>
      </p:sp>
    </p:spTree>
    <p:extLst>
      <p:ext uri="{BB962C8B-B14F-4D97-AF65-F5344CB8AC3E}">
        <p14:creationId xmlns:p14="http://schemas.microsoft.com/office/powerpoint/2010/main" val="928738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558749068"/>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876237" y="2071152"/>
              <a:ext cx="1012876" cy="400110"/>
            </a:xfrm>
            <a:prstGeom prst="rect">
              <a:avLst/>
            </a:prstGeom>
            <a:noFill/>
          </p:spPr>
          <p:txBody>
            <a:bodyPr wrap="square" rtlCol="0">
              <a:spAutoFit/>
            </a:bodyPr>
            <a:lstStyle/>
            <a:p>
              <a:r>
                <a:rPr lang="zh-CN" altLang="en-US" sz="2000" b="1" dirty="0"/>
                <a:t>进展一</a:t>
              </a:r>
            </a:p>
          </p:txBody>
        </p:sp>
        <p:sp>
          <p:nvSpPr>
            <p:cNvPr id="11" name="TextBox 10"/>
            <p:cNvSpPr txBox="1"/>
            <p:nvPr/>
          </p:nvSpPr>
          <p:spPr>
            <a:xfrm>
              <a:off x="3203848" y="3719128"/>
              <a:ext cx="972232" cy="400110"/>
            </a:xfrm>
            <a:prstGeom prst="rect">
              <a:avLst/>
            </a:prstGeom>
            <a:noFill/>
          </p:spPr>
          <p:txBody>
            <a:bodyPr wrap="square" rtlCol="0">
              <a:spAutoFit/>
            </a:bodyPr>
            <a:lstStyle/>
            <a:p>
              <a:r>
                <a:rPr lang="zh-CN" altLang="en-US" sz="2000" b="1" dirty="0"/>
                <a:t>进展二</a:t>
              </a:r>
            </a:p>
          </p:txBody>
        </p:sp>
        <p:sp>
          <p:nvSpPr>
            <p:cNvPr id="12" name="TextBox 11"/>
            <p:cNvSpPr txBox="1"/>
            <p:nvPr/>
          </p:nvSpPr>
          <p:spPr>
            <a:xfrm>
              <a:off x="2843808" y="5444085"/>
              <a:ext cx="1077735" cy="400110"/>
            </a:xfrm>
            <a:prstGeom prst="rect">
              <a:avLst/>
            </a:prstGeom>
            <a:noFill/>
          </p:spPr>
          <p:txBody>
            <a:bodyPr wrap="square" rtlCol="0">
              <a:spAutoFit/>
            </a:bodyPr>
            <a:lstStyle/>
            <a:p>
              <a:r>
                <a:rPr lang="zh-CN" altLang="en-US" sz="2000" b="1" dirty="0"/>
                <a:t>进展三</a:t>
              </a:r>
            </a:p>
          </p:txBody>
        </p:sp>
      </p:grpSp>
    </p:spTree>
    <p:extLst>
      <p:ext uri="{BB962C8B-B14F-4D97-AF65-F5344CB8AC3E}">
        <p14:creationId xmlns:p14="http://schemas.microsoft.com/office/powerpoint/2010/main" val="37662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1718" y="455731"/>
            <a:ext cx="8229600" cy="687846"/>
          </a:xfrm>
        </p:spPr>
        <p:txBody>
          <a:bodyPr>
            <a:normAutofit fontScale="90000"/>
          </a:bodyPr>
          <a:lstStyle/>
          <a:p>
            <a:pPr lvl="0"/>
            <a:r>
              <a:rPr lang="zh-CN" altLang="en-US" sz="2200" dirty="0">
                <a:solidFill>
                  <a:srgbClr val="FF0000"/>
                </a:solidFill>
              </a:rPr>
              <a:t>结合基于加权评分的领域专家知识的多层级特征选择方法</a:t>
            </a:r>
            <a:br>
              <a:rPr lang="zh-CN" altLang="en-US" dirty="0"/>
            </a:br>
            <a:br>
              <a:rPr lang="zh-CN" altLang="en-US" dirty="0"/>
            </a:br>
            <a:endParaRPr lang="zh-CN" altLang="en-US" dirty="0"/>
          </a:p>
        </p:txBody>
      </p:sp>
      <p:grpSp>
        <p:nvGrpSpPr>
          <p:cNvPr id="4" name="组合 3"/>
          <p:cNvGrpSpPr/>
          <p:nvPr/>
        </p:nvGrpSpPr>
        <p:grpSpPr>
          <a:xfrm>
            <a:off x="179512" y="1948403"/>
            <a:ext cx="8784976" cy="4806530"/>
            <a:chOff x="-75357" y="794618"/>
            <a:chExt cx="9153049" cy="5702703"/>
          </a:xfrm>
        </p:grpSpPr>
        <p:pic>
          <p:nvPicPr>
            <p:cNvPr id="3" name="图片 2"/>
            <p:cNvPicPr>
              <a:picLocks noChangeAspect="1"/>
            </p:cNvPicPr>
            <p:nvPr/>
          </p:nvPicPr>
          <p:blipFill>
            <a:blip r:embed="rId3"/>
            <a:stretch>
              <a:fillRect/>
            </a:stretch>
          </p:blipFill>
          <p:spPr>
            <a:xfrm>
              <a:off x="3437074" y="2038668"/>
              <a:ext cx="3468268" cy="4147242"/>
            </a:xfrm>
            <a:prstGeom prst="rect">
              <a:avLst/>
            </a:prstGeom>
          </p:spPr>
        </p:pic>
        <p:grpSp>
          <p:nvGrpSpPr>
            <p:cNvPr id="21" name="组合 20"/>
            <p:cNvGrpSpPr/>
            <p:nvPr/>
          </p:nvGrpSpPr>
          <p:grpSpPr>
            <a:xfrm>
              <a:off x="-75357" y="794618"/>
              <a:ext cx="9054564" cy="5702703"/>
              <a:chOff x="-71713" y="1020143"/>
              <a:chExt cx="9138452" cy="5627604"/>
            </a:xfrm>
          </p:grpSpPr>
          <p:grpSp>
            <p:nvGrpSpPr>
              <p:cNvPr id="43" name="组合 42"/>
              <p:cNvGrpSpPr/>
              <p:nvPr/>
            </p:nvGrpSpPr>
            <p:grpSpPr>
              <a:xfrm>
                <a:off x="-35376" y="3985727"/>
                <a:ext cx="3098807" cy="2427831"/>
                <a:chOff x="578008" y="3771026"/>
                <a:chExt cx="3299591" cy="2572443"/>
              </a:xfrm>
            </p:grpSpPr>
            <p:sp>
              <p:nvSpPr>
                <p:cNvPr id="37" name="文本框 36"/>
                <p:cNvSpPr txBox="1"/>
                <p:nvPr/>
              </p:nvSpPr>
              <p:spPr>
                <a:xfrm>
                  <a:off x="578008" y="3771026"/>
                  <a:ext cx="570789" cy="2572443"/>
                </a:xfrm>
                <a:prstGeom prst="rect">
                  <a:avLst/>
                </a:prstGeom>
                <a:noFill/>
              </p:spPr>
              <p:txBody>
                <a:bodyPr vert="eaVert" wrap="square" rtlCol="0">
                  <a:spAutoFit/>
                </a:bodyPr>
                <a:lstStyle/>
                <a:p>
                  <a:pPr algn="ctr"/>
                  <a:r>
                    <a:rPr lang="zh-CN" altLang="en-US" b="1" dirty="0"/>
                    <a:t>机器学习模型验证</a:t>
                  </a:r>
                </a:p>
              </p:txBody>
            </p:sp>
            <p:pic>
              <p:nvPicPr>
                <p:cNvPr id="34" name="图片 33"/>
                <p:cNvPicPr>
                  <a:picLocks noChangeAspect="1"/>
                </p:cNvPicPr>
                <p:nvPr/>
              </p:nvPicPr>
              <p:blipFill>
                <a:blip r:embed="rId4"/>
                <a:stretch>
                  <a:fillRect/>
                </a:stretch>
              </p:blipFill>
              <p:spPr>
                <a:xfrm>
                  <a:off x="1069427" y="4390866"/>
                  <a:ext cx="2808172" cy="1918454"/>
                </a:xfrm>
                <a:prstGeom prst="rect">
                  <a:avLst/>
                </a:prstGeom>
              </p:spPr>
            </p:pic>
          </p:grpSp>
          <p:grpSp>
            <p:nvGrpSpPr>
              <p:cNvPr id="42" name="组合 41"/>
              <p:cNvGrpSpPr/>
              <p:nvPr/>
            </p:nvGrpSpPr>
            <p:grpSpPr>
              <a:xfrm>
                <a:off x="25581" y="1255573"/>
                <a:ext cx="2914302" cy="2532942"/>
                <a:chOff x="514451" y="1124162"/>
                <a:chExt cx="3210359" cy="2808312"/>
              </a:xfrm>
            </p:grpSpPr>
            <p:pic>
              <p:nvPicPr>
                <p:cNvPr id="31" name="图片 30"/>
                <p:cNvPicPr>
                  <a:picLocks noChangeAspect="1"/>
                </p:cNvPicPr>
                <p:nvPr/>
              </p:nvPicPr>
              <p:blipFill>
                <a:blip r:embed="rId5"/>
                <a:stretch>
                  <a:fillRect/>
                </a:stretch>
              </p:blipFill>
              <p:spPr>
                <a:xfrm>
                  <a:off x="1043147" y="1124162"/>
                  <a:ext cx="2681663" cy="2808312"/>
                </a:xfrm>
                <a:prstGeom prst="rect">
                  <a:avLst/>
                </a:prstGeom>
              </p:spPr>
            </p:pic>
            <p:sp>
              <p:nvSpPr>
                <p:cNvPr id="39" name="文本框 38"/>
                <p:cNvSpPr txBox="1"/>
                <p:nvPr/>
              </p:nvSpPr>
              <p:spPr>
                <a:xfrm>
                  <a:off x="514451" y="1962149"/>
                  <a:ext cx="396497" cy="1558161"/>
                </a:xfrm>
                <a:prstGeom prst="rect">
                  <a:avLst/>
                </a:prstGeom>
                <a:noFill/>
              </p:spPr>
              <p:txBody>
                <a:bodyPr wrap="square" rtlCol="0">
                  <a:spAutoFit/>
                </a:bodyPr>
                <a:lstStyle/>
                <a:p>
                  <a:r>
                    <a:rPr lang="zh-CN" altLang="en-US" b="1" dirty="0"/>
                    <a:t>专家经验</a:t>
                  </a:r>
                </a:p>
              </p:txBody>
            </p:sp>
          </p:grpSp>
          <p:sp>
            <p:nvSpPr>
              <p:cNvPr id="54" name="文本框 53"/>
              <p:cNvSpPr txBox="1"/>
              <p:nvPr/>
            </p:nvSpPr>
            <p:spPr>
              <a:xfrm>
                <a:off x="4270619" y="1124743"/>
                <a:ext cx="2023890" cy="432423"/>
              </a:xfrm>
              <a:prstGeom prst="rect">
                <a:avLst/>
              </a:prstGeom>
              <a:noFill/>
            </p:spPr>
            <p:txBody>
              <a:bodyPr wrap="square" rtlCol="0">
                <a:spAutoFit/>
              </a:bodyPr>
              <a:lstStyle/>
              <a:p>
                <a:pPr algn="ctr"/>
                <a:r>
                  <a:rPr lang="zh-CN" altLang="en-US" b="1" dirty="0"/>
                  <a:t>特征分析算法</a:t>
                </a:r>
              </a:p>
            </p:txBody>
          </p:sp>
          <p:grpSp>
            <p:nvGrpSpPr>
              <p:cNvPr id="8" name="组合 7"/>
              <p:cNvGrpSpPr/>
              <p:nvPr/>
            </p:nvGrpSpPr>
            <p:grpSpPr>
              <a:xfrm>
                <a:off x="7236296" y="3985725"/>
                <a:ext cx="1830443" cy="2395200"/>
                <a:chOff x="7281069" y="3616917"/>
                <a:chExt cx="2071615" cy="2395201"/>
              </a:xfrm>
            </p:grpSpPr>
            <p:graphicFrame>
              <p:nvGraphicFramePr>
                <p:cNvPr id="20" name="图示 19"/>
                <p:cNvGraphicFramePr/>
                <p:nvPr/>
              </p:nvGraphicFramePr>
              <p:xfrm>
                <a:off x="7281069" y="4126284"/>
                <a:ext cx="1909101" cy="188583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59" name="文本框 58"/>
                <p:cNvSpPr txBox="1"/>
                <p:nvPr/>
              </p:nvSpPr>
              <p:spPr>
                <a:xfrm>
                  <a:off x="7496196" y="3616917"/>
                  <a:ext cx="1856488" cy="637675"/>
                </a:xfrm>
                <a:prstGeom prst="rect">
                  <a:avLst/>
                </a:prstGeom>
                <a:noFill/>
              </p:spPr>
              <p:txBody>
                <a:bodyPr wrap="square" rtlCol="0">
                  <a:spAutoFit/>
                </a:bodyPr>
                <a:lstStyle/>
                <a:p>
                  <a:r>
                    <a:rPr lang="zh-CN" altLang="en-US" sz="1400" dirty="0">
                      <a:solidFill>
                        <a:srgbClr val="FF0000"/>
                      </a:solidFill>
                    </a:rPr>
                    <a:t>属性</a:t>
                  </a:r>
                  <a:r>
                    <a:rPr lang="zh-CN" altLang="en-US" sz="1400" dirty="0"/>
                    <a:t>与</a:t>
                  </a:r>
                  <a:r>
                    <a:rPr lang="zh-CN" altLang="en-US" sz="1400" dirty="0">
                      <a:solidFill>
                        <a:srgbClr val="FF0000"/>
                      </a:solidFill>
                    </a:rPr>
                    <a:t>性能</a:t>
                  </a:r>
                  <a:r>
                    <a:rPr lang="zh-CN" altLang="en-US" sz="1400" dirty="0"/>
                    <a:t>之间的</a:t>
                  </a:r>
                  <a:r>
                    <a:rPr lang="zh-CN" altLang="en-US" sz="1400" dirty="0">
                      <a:solidFill>
                        <a:srgbClr val="FF0000"/>
                      </a:solidFill>
                    </a:rPr>
                    <a:t>因果关系</a:t>
                  </a:r>
                </a:p>
              </p:txBody>
            </p:sp>
          </p:grpSp>
          <p:grpSp>
            <p:nvGrpSpPr>
              <p:cNvPr id="7" name="组合 6"/>
              <p:cNvGrpSpPr/>
              <p:nvPr/>
            </p:nvGrpSpPr>
            <p:grpSpPr>
              <a:xfrm>
                <a:off x="7178593" y="1590524"/>
                <a:ext cx="1886300" cy="1846232"/>
                <a:chOff x="7319332" y="1640989"/>
                <a:chExt cx="2039330" cy="1802474"/>
              </a:xfrm>
            </p:grpSpPr>
            <p:sp>
              <p:nvSpPr>
                <p:cNvPr id="58" name="文本框 57"/>
                <p:cNvSpPr txBox="1"/>
                <p:nvPr/>
              </p:nvSpPr>
              <p:spPr>
                <a:xfrm>
                  <a:off x="7465409" y="1640989"/>
                  <a:ext cx="1893253" cy="622561"/>
                </a:xfrm>
                <a:prstGeom prst="rect">
                  <a:avLst/>
                </a:prstGeom>
                <a:noFill/>
              </p:spPr>
              <p:txBody>
                <a:bodyPr wrap="square" rtlCol="0">
                  <a:spAutoFit/>
                </a:bodyPr>
                <a:lstStyle/>
                <a:p>
                  <a:pPr algn="ctr"/>
                  <a:r>
                    <a:rPr lang="zh-CN" altLang="en-US" sz="1400" dirty="0">
                      <a:solidFill>
                        <a:srgbClr val="FF0000"/>
                      </a:solidFill>
                    </a:rPr>
                    <a:t>属性</a:t>
                  </a:r>
                  <a:r>
                    <a:rPr lang="zh-CN" altLang="en-US" sz="1400" dirty="0"/>
                    <a:t>与</a:t>
                  </a:r>
                  <a:r>
                    <a:rPr lang="zh-CN" altLang="en-US" sz="1400" dirty="0">
                      <a:solidFill>
                        <a:srgbClr val="FF0000"/>
                      </a:solidFill>
                    </a:rPr>
                    <a:t>属性</a:t>
                  </a:r>
                  <a:r>
                    <a:rPr lang="zh-CN" altLang="en-US" sz="1400" dirty="0"/>
                    <a:t>之间的</a:t>
                  </a:r>
                  <a:r>
                    <a:rPr lang="zh-CN" altLang="en-US" sz="1400" dirty="0">
                      <a:solidFill>
                        <a:srgbClr val="FF0000"/>
                      </a:solidFill>
                    </a:rPr>
                    <a:t>关联关系</a:t>
                  </a:r>
                </a:p>
              </p:txBody>
            </p:sp>
            <p:pic>
              <p:nvPicPr>
                <p:cNvPr id="6" name="图片 5"/>
                <p:cNvPicPr>
                  <a:picLocks noChangeAspect="1"/>
                </p:cNvPicPr>
                <p:nvPr/>
              </p:nvPicPr>
              <p:blipFill>
                <a:blip r:embed="rId11"/>
                <a:stretch>
                  <a:fillRect/>
                </a:stretch>
              </p:blipFill>
              <p:spPr>
                <a:xfrm>
                  <a:off x="7319332" y="2247705"/>
                  <a:ext cx="2017192" cy="1195758"/>
                </a:xfrm>
                <a:prstGeom prst="rect">
                  <a:avLst/>
                </a:prstGeom>
              </p:spPr>
            </p:pic>
          </p:grpSp>
          <p:sp>
            <p:nvSpPr>
              <p:cNvPr id="10" name="圆角矩形 9"/>
              <p:cNvSpPr/>
              <p:nvPr/>
            </p:nvSpPr>
            <p:spPr>
              <a:xfrm>
                <a:off x="-71713" y="1031123"/>
                <a:ext cx="9117843" cy="5616624"/>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右箭头 34"/>
              <p:cNvSpPr/>
              <p:nvPr/>
            </p:nvSpPr>
            <p:spPr>
              <a:xfrm>
                <a:off x="6549159" y="2495284"/>
                <a:ext cx="687137" cy="369231"/>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右箭头 35"/>
              <p:cNvSpPr/>
              <p:nvPr/>
            </p:nvSpPr>
            <p:spPr>
              <a:xfrm>
                <a:off x="6533665" y="5221354"/>
                <a:ext cx="702631" cy="367886"/>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3372961" y="1020143"/>
                <a:ext cx="0" cy="5627604"/>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10" idx="1"/>
              </p:cNvCxnSpPr>
              <p:nvPr/>
            </p:nvCxnSpPr>
            <p:spPr>
              <a:xfrm flipV="1">
                <a:off x="-71713" y="3833945"/>
                <a:ext cx="3444674" cy="5490"/>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7092280" y="1040435"/>
                <a:ext cx="0" cy="5607312"/>
              </a:xfrm>
              <a:prstGeom prst="line">
                <a:avLst/>
              </a:prstGeom>
              <a:ln w="38100">
                <a:solidFill>
                  <a:schemeClr val="accent4">
                    <a:lumMod val="40000"/>
                    <a:lumOff val="6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直接连接符 47"/>
              <p:cNvCxnSpPr>
                <a:endCxn id="10" idx="3"/>
              </p:cNvCxnSpPr>
              <p:nvPr/>
            </p:nvCxnSpPr>
            <p:spPr>
              <a:xfrm>
                <a:off x="7092280" y="3839435"/>
                <a:ext cx="1953850" cy="0"/>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47" name="右箭头 46"/>
              <p:cNvSpPr/>
              <p:nvPr/>
            </p:nvSpPr>
            <p:spPr>
              <a:xfrm>
                <a:off x="2965901" y="2534692"/>
                <a:ext cx="558615" cy="367886"/>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右箭头 51"/>
              <p:cNvSpPr/>
              <p:nvPr/>
            </p:nvSpPr>
            <p:spPr>
              <a:xfrm>
                <a:off x="2995665" y="5198291"/>
                <a:ext cx="533209" cy="390948"/>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p:cNvCxnSpPr/>
            <p:nvPr/>
          </p:nvCxnSpPr>
          <p:spPr>
            <a:xfrm>
              <a:off x="3337696" y="1321978"/>
              <a:ext cx="5499234" cy="5805"/>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7003361" y="900613"/>
              <a:ext cx="2074331" cy="438194"/>
            </a:xfrm>
            <a:prstGeom prst="rect">
              <a:avLst/>
            </a:prstGeom>
            <a:noFill/>
          </p:spPr>
          <p:txBody>
            <a:bodyPr wrap="square" rtlCol="0">
              <a:spAutoFit/>
            </a:bodyPr>
            <a:lstStyle/>
            <a:p>
              <a:r>
                <a:rPr lang="zh-CN" altLang="en-US" b="1" dirty="0"/>
                <a:t>关联和因果分析</a:t>
              </a:r>
            </a:p>
          </p:txBody>
        </p:sp>
      </p:grpSp>
      <p:sp>
        <p:nvSpPr>
          <p:cNvPr id="5" name="文本框 4"/>
          <p:cNvSpPr txBox="1"/>
          <p:nvPr/>
        </p:nvSpPr>
        <p:spPr>
          <a:xfrm>
            <a:off x="268946" y="771180"/>
            <a:ext cx="8812372" cy="1200329"/>
          </a:xfrm>
          <a:prstGeom prst="rect">
            <a:avLst/>
          </a:prstGeom>
          <a:noFill/>
        </p:spPr>
        <p:txBody>
          <a:bodyPr wrap="square" rtlCol="0">
            <a:spAutoFit/>
          </a:bodyPr>
          <a:lstStyle/>
          <a:p>
            <a:r>
              <a:rPr lang="zh-CN" altLang="en-US" b="1" dirty="0">
                <a:solidFill>
                  <a:srgbClr val="FF0000"/>
                </a:solidFill>
              </a:rPr>
              <a:t>问题描述</a:t>
            </a:r>
            <a:r>
              <a:rPr lang="zh-CN" altLang="en-US" dirty="0">
                <a:solidFill>
                  <a:srgbClr val="FF0000"/>
                </a:solidFill>
              </a:rPr>
              <a:t>：</a:t>
            </a:r>
            <a:r>
              <a:rPr lang="zh-CN" altLang="en-US" dirty="0"/>
              <a:t>目前的特征选择算法选择特征时存在不稳定性，可能会剔除专家认为很关键的特征给剔除掉，这一方面可能会影响</a:t>
            </a:r>
            <a:r>
              <a:rPr lang="zh-CN" altLang="en-US" b="1" dirty="0">
                <a:solidFill>
                  <a:srgbClr val="FF0000"/>
                </a:solidFill>
              </a:rPr>
              <a:t>材料领域专家对新属性的计算</a:t>
            </a:r>
            <a:r>
              <a:rPr lang="zh-CN" altLang="en-US" dirty="0"/>
              <a:t>；另一方面也可能</a:t>
            </a:r>
            <a:r>
              <a:rPr lang="zh-CN" altLang="en-US" b="1" dirty="0">
                <a:solidFill>
                  <a:srgbClr val="FF0000"/>
                </a:solidFill>
              </a:rPr>
              <a:t>降低机器模型的预测精度</a:t>
            </a:r>
            <a:r>
              <a:rPr lang="zh-CN" altLang="en-US" dirty="0"/>
              <a:t>。因此在进行特征选择时，需要综合考虑</a:t>
            </a:r>
            <a:r>
              <a:rPr lang="zh-CN" altLang="en-US" b="1" dirty="0">
                <a:solidFill>
                  <a:srgbClr val="FF0000"/>
                </a:solidFill>
              </a:rPr>
              <a:t>领域专家经验、机器学习模型的预测精度</a:t>
            </a:r>
            <a:r>
              <a:rPr lang="zh-CN" altLang="en-US" dirty="0"/>
              <a:t>等因素，协同完成特征分析。</a:t>
            </a:r>
            <a:endParaRPr lang="zh-CN" altLang="en-US" sz="1600" dirty="0"/>
          </a:p>
        </p:txBody>
      </p:sp>
      <p:sp>
        <p:nvSpPr>
          <p:cNvPr id="33" name="文本框 32">
            <a:extLst>
              <a:ext uri="{FF2B5EF4-FFF2-40B4-BE49-F238E27FC236}">
                <a16:creationId xmlns:a16="http://schemas.microsoft.com/office/drawing/2014/main" id="{A2776E32-72F5-BE40-BBC2-E4498CF6BB79}"/>
              </a:ext>
            </a:extLst>
          </p:cNvPr>
          <p:cNvSpPr txBox="1"/>
          <p:nvPr/>
        </p:nvSpPr>
        <p:spPr>
          <a:xfrm>
            <a:off x="2087159" y="2073141"/>
            <a:ext cx="1346844" cy="923330"/>
          </a:xfrm>
          <a:prstGeom prst="rect">
            <a:avLst/>
          </a:prstGeom>
          <a:noFill/>
        </p:spPr>
        <p:txBody>
          <a:bodyPr wrap="none" rtlCol="0">
            <a:spAutoFit/>
          </a:bodyPr>
          <a:lstStyle>
            <a:defPPr>
              <a:defRPr lang="zh-CN"/>
            </a:defPPr>
            <a:lvl1pPr>
              <a:defRPr kumimoji="1" b="1">
                <a:solidFill>
                  <a:srgbClr val="C00000"/>
                </a:solidFill>
              </a:defRPr>
            </a:lvl1pPr>
          </a:lstStyle>
          <a:p>
            <a:r>
              <a:rPr lang="zh-Hans" altLang="en-US" dirty="0"/>
              <a:t>专家经验的</a:t>
            </a:r>
            <a:endParaRPr lang="en-US" altLang="zh-Hans" dirty="0"/>
          </a:p>
          <a:p>
            <a:r>
              <a:rPr lang="zh-Hans" altLang="en-US" dirty="0"/>
              <a:t>表示与</a:t>
            </a:r>
            <a:endParaRPr lang="en-US" altLang="zh-Hans" dirty="0"/>
          </a:p>
          <a:p>
            <a:r>
              <a:rPr lang="zh-Hans" altLang="en-US" dirty="0"/>
              <a:t>融入方法</a:t>
            </a:r>
            <a:endParaRPr lang="zh-CN" altLang="en-US" dirty="0"/>
          </a:p>
        </p:txBody>
      </p:sp>
      <p:sp>
        <p:nvSpPr>
          <p:cNvPr id="38" name="文本框 37">
            <a:extLst>
              <a:ext uri="{FF2B5EF4-FFF2-40B4-BE49-F238E27FC236}">
                <a16:creationId xmlns:a16="http://schemas.microsoft.com/office/drawing/2014/main" id="{499D610A-A65F-8B4A-BBC7-513A8B5D4A0B}"/>
              </a:ext>
            </a:extLst>
          </p:cNvPr>
          <p:cNvSpPr txBox="1"/>
          <p:nvPr/>
        </p:nvSpPr>
        <p:spPr>
          <a:xfrm>
            <a:off x="1094304" y="4379609"/>
            <a:ext cx="2276585" cy="646331"/>
          </a:xfrm>
          <a:prstGeom prst="rect">
            <a:avLst/>
          </a:prstGeom>
          <a:noFill/>
        </p:spPr>
        <p:txBody>
          <a:bodyPr wrap="none" rtlCol="0">
            <a:spAutoFit/>
          </a:bodyPr>
          <a:lstStyle/>
          <a:p>
            <a:r>
              <a:rPr kumimoji="1" lang="zh-Hans" altLang="en-US" b="1" dirty="0">
                <a:solidFill>
                  <a:srgbClr val="C00000"/>
                </a:solidFill>
              </a:rPr>
              <a:t>模型选择和</a:t>
            </a:r>
            <a:endParaRPr kumimoji="1" lang="en-US" altLang="zh-Hans" b="1" dirty="0">
              <a:solidFill>
                <a:srgbClr val="C00000"/>
              </a:solidFill>
            </a:endParaRPr>
          </a:p>
          <a:p>
            <a:r>
              <a:rPr kumimoji="1" lang="zh-Hans" altLang="en-US" b="1" dirty="0">
                <a:solidFill>
                  <a:srgbClr val="C00000"/>
                </a:solidFill>
              </a:rPr>
              <a:t>多目标评价函数确定</a:t>
            </a:r>
            <a:endParaRPr kumimoji="1" lang="zh-CN" altLang="en-US" b="1" dirty="0">
              <a:solidFill>
                <a:srgbClr val="C00000"/>
              </a:solidFill>
            </a:endParaRPr>
          </a:p>
        </p:txBody>
      </p:sp>
      <p:sp>
        <p:nvSpPr>
          <p:cNvPr id="40" name="文本框 39">
            <a:extLst>
              <a:ext uri="{FF2B5EF4-FFF2-40B4-BE49-F238E27FC236}">
                <a16:creationId xmlns:a16="http://schemas.microsoft.com/office/drawing/2014/main" id="{7667E40B-C58D-3242-9C75-480DEE1BA7D8}"/>
              </a:ext>
            </a:extLst>
          </p:cNvPr>
          <p:cNvSpPr txBox="1"/>
          <p:nvPr/>
        </p:nvSpPr>
        <p:spPr>
          <a:xfrm>
            <a:off x="3725422" y="2449830"/>
            <a:ext cx="2973891" cy="369332"/>
          </a:xfrm>
          <a:prstGeom prst="rect">
            <a:avLst/>
          </a:prstGeom>
          <a:noFill/>
        </p:spPr>
        <p:txBody>
          <a:bodyPr wrap="none" rtlCol="0">
            <a:spAutoFit/>
          </a:bodyPr>
          <a:lstStyle>
            <a:defPPr>
              <a:defRPr lang="zh-CN"/>
            </a:defPPr>
            <a:lvl1pPr>
              <a:defRPr kumimoji="1" b="1">
                <a:solidFill>
                  <a:srgbClr val="C00000"/>
                </a:solidFill>
              </a:defRPr>
            </a:lvl1pPr>
          </a:lstStyle>
          <a:p>
            <a:r>
              <a:rPr lang="zh-Hans" altLang="en-US" dirty="0"/>
              <a:t>阈值与筛选条件的自动学习</a:t>
            </a:r>
            <a:endParaRPr lang="zh-CN" altLang="en-US" dirty="0"/>
          </a:p>
        </p:txBody>
      </p:sp>
      <p:sp>
        <p:nvSpPr>
          <p:cNvPr id="41" name="文本框 40">
            <a:extLst>
              <a:ext uri="{FF2B5EF4-FFF2-40B4-BE49-F238E27FC236}">
                <a16:creationId xmlns:a16="http://schemas.microsoft.com/office/drawing/2014/main" id="{FE6E1FA6-99F7-624D-8E7E-B22940957AD9}"/>
              </a:ext>
            </a:extLst>
          </p:cNvPr>
          <p:cNvSpPr txBox="1"/>
          <p:nvPr/>
        </p:nvSpPr>
        <p:spPr>
          <a:xfrm>
            <a:off x="6919782" y="3330299"/>
            <a:ext cx="388608" cy="2585323"/>
          </a:xfrm>
          <a:prstGeom prst="rect">
            <a:avLst/>
          </a:prstGeom>
          <a:noFill/>
        </p:spPr>
        <p:txBody>
          <a:bodyPr wrap="square" rtlCol="0">
            <a:spAutoFit/>
          </a:bodyPr>
          <a:lstStyle/>
          <a:p>
            <a:r>
              <a:rPr kumimoji="1" lang="zh-Hans" altLang="en-US" b="1" dirty="0">
                <a:solidFill>
                  <a:srgbClr val="C00000"/>
                </a:solidFill>
              </a:rPr>
              <a:t>特征重要性集成学习</a:t>
            </a:r>
            <a:endParaRPr kumimoji="1" lang="zh-CN" altLang="en-US" b="1" dirty="0">
              <a:solidFill>
                <a:srgbClr val="C00000"/>
              </a:solidFill>
            </a:endParaRPr>
          </a:p>
        </p:txBody>
      </p:sp>
      <p:sp>
        <p:nvSpPr>
          <p:cNvPr id="32" name="圆角矩形 31"/>
          <p:cNvSpPr/>
          <p:nvPr/>
        </p:nvSpPr>
        <p:spPr>
          <a:xfrm>
            <a:off x="2467286" y="3009267"/>
            <a:ext cx="4451682" cy="1972421"/>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tx1"/>
                </a:solidFill>
              </a:rPr>
              <a:t>多层级交互式特征分析方法</a:t>
            </a:r>
            <a:r>
              <a:rPr lang="zh-CN" altLang="en-US" sz="1600" b="1" dirty="0">
                <a:solidFill>
                  <a:srgbClr val="FF0000"/>
                </a:solidFill>
              </a:rPr>
              <a:t>集成了多领域专家的知识和经验</a:t>
            </a:r>
            <a:r>
              <a:rPr lang="zh-CN" altLang="en-US" sz="1600" b="1" dirty="0">
                <a:solidFill>
                  <a:schemeClr val="tx1"/>
                </a:solidFill>
              </a:rPr>
              <a:t>，并对特征分析得到的结果采用</a:t>
            </a:r>
            <a:r>
              <a:rPr lang="zh-CN" altLang="en-US" sz="1600" b="1" dirty="0">
                <a:solidFill>
                  <a:srgbClr val="FF0000"/>
                </a:solidFill>
              </a:rPr>
              <a:t>机器学习模型进行验证</a:t>
            </a:r>
            <a:r>
              <a:rPr lang="zh-CN" altLang="en-US" sz="1600" b="1" dirty="0">
                <a:solidFill>
                  <a:schemeClr val="tx1"/>
                </a:solidFill>
              </a:rPr>
              <a:t>。</a:t>
            </a:r>
            <a:r>
              <a:rPr lang="zh-CN" altLang="en-US" sz="1600" b="1" dirty="0">
                <a:solidFill>
                  <a:srgbClr val="FF0000"/>
                </a:solidFill>
              </a:rPr>
              <a:t>算法、模型验证、领域专家经验</a:t>
            </a:r>
            <a:r>
              <a:rPr lang="zh-CN" altLang="en-US" sz="1600" b="1" dirty="0">
                <a:solidFill>
                  <a:schemeClr val="tx1"/>
                </a:solidFill>
              </a:rPr>
              <a:t>三者共同保证筛选特征子集的质量。该方法在获得最优特征子集的同时，也能有效的分析属性与属性之间的关联关系，属性与性能之间的因果关系。</a:t>
            </a:r>
          </a:p>
        </p:txBody>
      </p:sp>
    </p:spTree>
    <p:extLst>
      <p:ext uri="{BB962C8B-B14F-4D97-AF65-F5344CB8AC3E}">
        <p14:creationId xmlns:p14="http://schemas.microsoft.com/office/powerpoint/2010/main" val="190898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randombar(horizontal)">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文本框 222"/>
          <p:cNvSpPr txBox="1"/>
          <p:nvPr/>
        </p:nvSpPr>
        <p:spPr>
          <a:xfrm>
            <a:off x="538934" y="830310"/>
            <a:ext cx="4849899" cy="1300666"/>
          </a:xfrm>
          <a:prstGeom prst="rect">
            <a:avLst/>
          </a:prstGeom>
          <a:noFill/>
          <a:ln w="19050">
            <a:solidFill>
              <a:schemeClr val="accent5">
                <a:lumMod val="75000"/>
              </a:schemeClr>
            </a:solidFill>
            <a:prstDash val="dash"/>
          </a:ln>
        </p:spPr>
        <p:txBody>
          <a:bodyPr wrap="square" rtlCol="0">
            <a:spAutoFit/>
          </a:bodyPr>
          <a:lstStyle/>
          <a:p>
            <a:endParaRPr lang="zh-CN" altLang="en-US" dirty="0"/>
          </a:p>
        </p:txBody>
      </p:sp>
      <p:sp>
        <p:nvSpPr>
          <p:cNvPr id="224" name="文本框 223"/>
          <p:cNvSpPr txBox="1"/>
          <p:nvPr/>
        </p:nvSpPr>
        <p:spPr>
          <a:xfrm>
            <a:off x="538935" y="4806536"/>
            <a:ext cx="4867930" cy="1142743"/>
          </a:xfrm>
          <a:prstGeom prst="rect">
            <a:avLst/>
          </a:prstGeom>
          <a:noFill/>
          <a:ln w="19050">
            <a:solidFill>
              <a:schemeClr val="accent2">
                <a:lumMod val="75000"/>
              </a:schemeClr>
            </a:solidFill>
            <a:prstDash val="dash"/>
          </a:ln>
        </p:spPr>
        <p:txBody>
          <a:bodyPr wrap="square" rtlCol="0">
            <a:spAutoFit/>
          </a:bodyPr>
          <a:lstStyle/>
          <a:p>
            <a:endParaRPr lang="zh-CN" altLang="en-US" dirty="0"/>
          </a:p>
        </p:txBody>
      </p:sp>
      <p:sp>
        <p:nvSpPr>
          <p:cNvPr id="225" name="文本框 224"/>
          <p:cNvSpPr txBox="1"/>
          <p:nvPr/>
        </p:nvSpPr>
        <p:spPr>
          <a:xfrm>
            <a:off x="538935" y="3462523"/>
            <a:ext cx="4880514" cy="1086598"/>
          </a:xfrm>
          <a:prstGeom prst="rect">
            <a:avLst/>
          </a:prstGeom>
          <a:noFill/>
          <a:ln w="19050">
            <a:solidFill>
              <a:schemeClr val="accent4">
                <a:lumMod val="75000"/>
              </a:schemeClr>
            </a:solidFill>
            <a:prstDash val="dash"/>
          </a:ln>
        </p:spPr>
        <p:txBody>
          <a:bodyPr wrap="square" rtlCol="0">
            <a:spAutoFit/>
          </a:bodyPr>
          <a:lstStyle/>
          <a:p>
            <a:endParaRPr lang="zh-CN" altLang="en-US" dirty="0"/>
          </a:p>
        </p:txBody>
      </p:sp>
      <p:sp>
        <p:nvSpPr>
          <p:cNvPr id="222" name="文本框 221"/>
          <p:cNvSpPr txBox="1"/>
          <p:nvPr/>
        </p:nvSpPr>
        <p:spPr>
          <a:xfrm>
            <a:off x="538935" y="2199169"/>
            <a:ext cx="4889125" cy="1095442"/>
          </a:xfrm>
          <a:prstGeom prst="rect">
            <a:avLst/>
          </a:prstGeom>
          <a:noFill/>
          <a:ln w="19050">
            <a:solidFill>
              <a:schemeClr val="accent6">
                <a:lumMod val="60000"/>
                <a:lumOff val="40000"/>
              </a:schemeClr>
            </a:solidFill>
            <a:prstDash val="dash"/>
          </a:ln>
        </p:spPr>
        <p:txBody>
          <a:bodyPr wrap="square" rtlCol="0">
            <a:spAutoFit/>
          </a:bodyPr>
          <a:lstStyle/>
          <a:p>
            <a:endParaRPr lang="zh-CN" altLang="en-US" dirty="0"/>
          </a:p>
        </p:txBody>
      </p:sp>
      <p:sp>
        <p:nvSpPr>
          <p:cNvPr id="2" name="标题 1"/>
          <p:cNvSpPr>
            <a:spLocks noGrp="1"/>
          </p:cNvSpPr>
          <p:nvPr>
            <p:ph type="title"/>
          </p:nvPr>
        </p:nvSpPr>
        <p:spPr>
          <a:xfrm>
            <a:off x="755576" y="44624"/>
            <a:ext cx="8229600" cy="687846"/>
          </a:xfrm>
        </p:spPr>
        <p:txBody>
          <a:bodyPr>
            <a:normAutofit/>
          </a:bodyPr>
          <a:lstStyle/>
          <a:p>
            <a:pPr lvl="0"/>
            <a:r>
              <a:rPr lang="zh-CN" altLang="en-US" sz="2000" dirty="0">
                <a:solidFill>
                  <a:srgbClr val="FF0000"/>
                </a:solidFill>
              </a:rPr>
              <a:t>多层级特征分析方法在蠕变性能数据中的应用</a:t>
            </a:r>
          </a:p>
        </p:txBody>
      </p:sp>
      <p:grpSp>
        <p:nvGrpSpPr>
          <p:cNvPr id="27" name="组合 26"/>
          <p:cNvGrpSpPr/>
          <p:nvPr/>
        </p:nvGrpSpPr>
        <p:grpSpPr>
          <a:xfrm>
            <a:off x="538935" y="1059279"/>
            <a:ext cx="4796558" cy="5573083"/>
            <a:chOff x="1259632" y="188640"/>
            <a:chExt cx="4982557" cy="6048672"/>
          </a:xfrm>
        </p:grpSpPr>
        <p:grpSp>
          <p:nvGrpSpPr>
            <p:cNvPr id="25" name="组合 24"/>
            <p:cNvGrpSpPr/>
            <p:nvPr/>
          </p:nvGrpSpPr>
          <p:grpSpPr>
            <a:xfrm>
              <a:off x="1259632" y="188640"/>
              <a:ext cx="4982557" cy="5149154"/>
              <a:chOff x="1331640" y="908720"/>
              <a:chExt cx="4982557" cy="5149154"/>
            </a:xfrm>
          </p:grpSpPr>
          <p:grpSp>
            <p:nvGrpSpPr>
              <p:cNvPr id="24" name="组合 23"/>
              <p:cNvGrpSpPr/>
              <p:nvPr/>
            </p:nvGrpSpPr>
            <p:grpSpPr>
              <a:xfrm>
                <a:off x="1331640" y="908720"/>
                <a:ext cx="4982557" cy="5149154"/>
                <a:chOff x="1610293" y="1160166"/>
                <a:chExt cx="4982557" cy="5149154"/>
              </a:xfrm>
            </p:grpSpPr>
            <p:sp>
              <p:nvSpPr>
                <p:cNvPr id="80" name="椭圆 79"/>
                <p:cNvSpPr/>
                <p:nvPr/>
              </p:nvSpPr>
              <p:spPr>
                <a:xfrm>
                  <a:off x="3642036" y="2810853"/>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4459399" y="2804011"/>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4219587" y="2850808"/>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3982828" y="2911577"/>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 name="图示 4"/>
                <p:cNvGraphicFramePr/>
                <p:nvPr/>
              </p:nvGraphicFramePr>
              <p:xfrm>
                <a:off x="1878709" y="3306530"/>
                <a:ext cx="4632176" cy="2162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5" name="组合 14"/>
                <p:cNvGrpSpPr/>
                <p:nvPr/>
              </p:nvGrpSpPr>
              <p:grpSpPr>
                <a:xfrm>
                  <a:off x="3172111" y="1160166"/>
                  <a:ext cx="1931740" cy="5114308"/>
                  <a:chOff x="2222748" y="1502302"/>
                  <a:chExt cx="1931740" cy="5114308"/>
                </a:xfrm>
              </p:grpSpPr>
              <p:sp>
                <p:nvSpPr>
                  <p:cNvPr id="65" name="椭圆 64"/>
                  <p:cNvSpPr/>
                  <p:nvPr/>
                </p:nvSpPr>
                <p:spPr>
                  <a:xfrm>
                    <a:off x="2764681" y="1910536"/>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3033465" y="2008059"/>
                    <a:ext cx="144016" cy="1662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3275074" y="2012959"/>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3555838" y="2008059"/>
                    <a:ext cx="144016" cy="16622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形状 37"/>
                  <p:cNvSpPr/>
                  <p:nvPr/>
                </p:nvSpPr>
                <p:spPr>
                  <a:xfrm>
                    <a:off x="2245022" y="1502302"/>
                    <a:ext cx="1909466" cy="992685"/>
                  </a:xfrm>
                  <a:prstGeom prst="funnel">
                    <a:avLst/>
                  </a:prstGeom>
                  <a:solidFill>
                    <a:schemeClr val="accent1">
                      <a:lumMod val="40000"/>
                      <a:lumOff val="6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44" name="形状 43"/>
                  <p:cNvSpPr/>
                  <p:nvPr/>
                </p:nvSpPr>
                <p:spPr>
                  <a:xfrm>
                    <a:off x="2222748" y="5623925"/>
                    <a:ext cx="1909466" cy="992685"/>
                  </a:xfrm>
                  <a:prstGeom prst="funnel">
                    <a:avLst/>
                  </a:prstGeom>
                  <a:solidFill>
                    <a:schemeClr val="accent2">
                      <a:lumMod val="60000"/>
                      <a:lumOff val="4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46" name="形状 45"/>
                  <p:cNvSpPr/>
                  <p:nvPr/>
                </p:nvSpPr>
                <p:spPr>
                  <a:xfrm>
                    <a:off x="2222748" y="4232252"/>
                    <a:ext cx="1909466" cy="992685"/>
                  </a:xfrm>
                  <a:prstGeom prst="funnel">
                    <a:avLst/>
                  </a:prstGeom>
                  <a:solidFill>
                    <a:schemeClr val="accent4">
                      <a:lumMod val="60000"/>
                      <a:lumOff val="4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11" name="下箭头 10"/>
                  <p:cNvSpPr/>
                  <p:nvPr/>
                </p:nvSpPr>
                <p:spPr>
                  <a:xfrm>
                    <a:off x="3042241" y="3855362"/>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下箭头 48"/>
                  <p:cNvSpPr/>
                  <p:nvPr/>
                </p:nvSpPr>
                <p:spPr>
                  <a:xfrm>
                    <a:off x="3042779" y="5313795"/>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形状 49"/>
                  <p:cNvSpPr/>
                  <p:nvPr/>
                </p:nvSpPr>
                <p:spPr>
                  <a:xfrm>
                    <a:off x="2222748" y="2814194"/>
                    <a:ext cx="1909466" cy="992685"/>
                  </a:xfrm>
                  <a:prstGeom prst="funnel">
                    <a:avLst/>
                  </a:prstGeom>
                  <a:solidFill>
                    <a:schemeClr val="accent6">
                      <a:lumMod val="60000"/>
                      <a:lumOff val="4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51" name="下箭头 50"/>
                  <p:cNvSpPr/>
                  <p:nvPr/>
                </p:nvSpPr>
                <p:spPr>
                  <a:xfrm>
                    <a:off x="3065053" y="2543155"/>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2764681" y="1644083"/>
                    <a:ext cx="144016" cy="1662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3304105" y="1700177"/>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3052830" y="1719782"/>
                    <a:ext cx="150083" cy="17226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3523849" y="1667557"/>
                    <a:ext cx="144016" cy="1662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627311" y="3299134"/>
                    <a:ext cx="1295525" cy="276999"/>
                  </a:xfrm>
                  <a:prstGeom prst="rect">
                    <a:avLst/>
                  </a:prstGeom>
                  <a:noFill/>
                </p:spPr>
                <p:txBody>
                  <a:bodyPr wrap="square" rtlCol="0">
                    <a:spAutoFit/>
                  </a:bodyPr>
                  <a:lstStyle/>
                  <a:p>
                    <a:r>
                      <a:rPr lang="zh-CN" altLang="en-US" sz="1200" b="1" dirty="0"/>
                      <a:t>稀疏属性分析</a:t>
                    </a:r>
                  </a:p>
                </p:txBody>
              </p:sp>
              <p:sp>
                <p:nvSpPr>
                  <p:cNvPr id="72" name="文本框 71"/>
                  <p:cNvSpPr txBox="1"/>
                  <p:nvPr/>
                </p:nvSpPr>
                <p:spPr>
                  <a:xfrm>
                    <a:off x="2665447" y="4723950"/>
                    <a:ext cx="1195074" cy="300637"/>
                  </a:xfrm>
                  <a:prstGeom prst="rect">
                    <a:avLst/>
                  </a:prstGeom>
                  <a:noFill/>
                </p:spPr>
                <p:txBody>
                  <a:bodyPr wrap="square" rtlCol="0">
                    <a:spAutoFit/>
                  </a:bodyPr>
                  <a:lstStyle/>
                  <a:p>
                    <a:r>
                      <a:rPr lang="zh-CN" altLang="en-US" sz="1200" b="1" dirty="0"/>
                      <a:t>相关属性分析</a:t>
                    </a:r>
                  </a:p>
                </p:txBody>
              </p:sp>
              <p:sp>
                <p:nvSpPr>
                  <p:cNvPr id="73" name="文本框 72"/>
                  <p:cNvSpPr txBox="1"/>
                  <p:nvPr/>
                </p:nvSpPr>
                <p:spPr>
                  <a:xfrm>
                    <a:off x="2648745" y="6146652"/>
                    <a:ext cx="1151737" cy="289057"/>
                  </a:xfrm>
                  <a:prstGeom prst="rect">
                    <a:avLst/>
                  </a:prstGeom>
                  <a:noFill/>
                </p:spPr>
                <p:txBody>
                  <a:bodyPr wrap="square" rtlCol="0">
                    <a:spAutoFit/>
                  </a:bodyPr>
                  <a:lstStyle/>
                  <a:p>
                    <a:r>
                      <a:rPr lang="zh-CN" altLang="en-US" sz="1200" b="1" dirty="0"/>
                      <a:t>冗余属性分析</a:t>
                    </a:r>
                  </a:p>
                </p:txBody>
              </p:sp>
            </p:grpSp>
            <p:sp>
              <p:nvSpPr>
                <p:cNvPr id="16" name="右箭头 15"/>
                <p:cNvSpPr/>
                <p:nvPr/>
              </p:nvSpPr>
              <p:spPr>
                <a:xfrm>
                  <a:off x="4901832" y="2973411"/>
                  <a:ext cx="432048" cy="297785"/>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3598108" y="1688514"/>
                  <a:ext cx="1194107" cy="282214"/>
                </a:xfrm>
                <a:prstGeom prst="rect">
                  <a:avLst/>
                </a:prstGeom>
                <a:noFill/>
              </p:spPr>
              <p:txBody>
                <a:bodyPr wrap="square" rtlCol="0">
                  <a:spAutoFit/>
                </a:bodyPr>
                <a:lstStyle/>
                <a:p>
                  <a:r>
                    <a:rPr lang="zh-CN" altLang="en-US" sz="1200" b="1" dirty="0"/>
                    <a:t>蠕变性能数据</a:t>
                  </a:r>
                </a:p>
              </p:txBody>
            </p:sp>
            <p:sp>
              <p:nvSpPr>
                <p:cNvPr id="74" name="右箭头 73"/>
                <p:cNvSpPr/>
                <p:nvPr/>
              </p:nvSpPr>
              <p:spPr>
                <a:xfrm flipH="1">
                  <a:off x="2866193" y="2973411"/>
                  <a:ext cx="432048" cy="297785"/>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3684134" y="2622882"/>
                  <a:ext cx="144016" cy="1662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3982828" y="2675480"/>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4209514" y="2637791"/>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4425050" y="2613227"/>
                  <a:ext cx="152159" cy="15379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5442948" y="2720901"/>
                  <a:ext cx="1145276" cy="732608"/>
                </a:xfrm>
                <a:prstGeom prst="ellipse">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右箭头 85"/>
                <p:cNvSpPr/>
                <p:nvPr/>
              </p:nvSpPr>
              <p:spPr>
                <a:xfrm>
                  <a:off x="4882685" y="4419550"/>
                  <a:ext cx="432048" cy="297785"/>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右箭头 86"/>
                <p:cNvSpPr/>
                <p:nvPr/>
              </p:nvSpPr>
              <p:spPr>
                <a:xfrm flipH="1">
                  <a:off x="2866193" y="4419550"/>
                  <a:ext cx="432048" cy="297785"/>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右箭头 89"/>
                <p:cNvSpPr/>
                <p:nvPr/>
              </p:nvSpPr>
              <p:spPr>
                <a:xfrm>
                  <a:off x="4841178" y="5814601"/>
                  <a:ext cx="432048" cy="297785"/>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1" name="右箭头 90"/>
                <p:cNvSpPr/>
                <p:nvPr/>
              </p:nvSpPr>
              <p:spPr>
                <a:xfrm flipH="1">
                  <a:off x="2836559" y="5756514"/>
                  <a:ext cx="432048" cy="297785"/>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椭圆 93"/>
                <p:cNvSpPr/>
                <p:nvPr/>
              </p:nvSpPr>
              <p:spPr>
                <a:xfrm>
                  <a:off x="3682673" y="4105747"/>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3977367" y="4177752"/>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3909928" y="3987448"/>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4219674" y="4142641"/>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4330822" y="3973666"/>
                  <a:ext cx="142390" cy="1513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a:off x="5724223" y="3122643"/>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6012207" y="3126008"/>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5598975" y="2808532"/>
                  <a:ext cx="876815" cy="276999"/>
                </a:xfrm>
                <a:prstGeom prst="rect">
                  <a:avLst/>
                </a:prstGeom>
                <a:noFill/>
              </p:spPr>
              <p:txBody>
                <a:bodyPr wrap="square" rtlCol="0">
                  <a:spAutoFit/>
                </a:bodyPr>
                <a:lstStyle/>
                <a:p>
                  <a:r>
                    <a:rPr lang="zh-CN" altLang="en-US" sz="1200" b="1" dirty="0">
                      <a:solidFill>
                        <a:srgbClr val="FF0000"/>
                      </a:solidFill>
                    </a:rPr>
                    <a:t>稀疏属性</a:t>
                  </a:r>
                </a:p>
              </p:txBody>
            </p:sp>
            <p:sp>
              <p:nvSpPr>
                <p:cNvPr id="102" name="椭圆 101"/>
                <p:cNvSpPr/>
                <p:nvPr/>
              </p:nvSpPr>
              <p:spPr>
                <a:xfrm>
                  <a:off x="1660158" y="2720901"/>
                  <a:ext cx="1145276" cy="732608"/>
                </a:xfrm>
                <a:prstGeom prst="ellipse">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02"/>
                <p:cNvSpPr txBox="1"/>
                <p:nvPr/>
              </p:nvSpPr>
              <p:spPr>
                <a:xfrm>
                  <a:off x="1817382" y="2758590"/>
                  <a:ext cx="876815" cy="276999"/>
                </a:xfrm>
                <a:prstGeom prst="rect">
                  <a:avLst/>
                </a:prstGeom>
                <a:noFill/>
              </p:spPr>
              <p:txBody>
                <a:bodyPr wrap="square" rtlCol="0">
                  <a:spAutoFit/>
                </a:bodyPr>
                <a:lstStyle/>
                <a:p>
                  <a:r>
                    <a:rPr lang="zh-CN" altLang="en-US" sz="1200" b="1" dirty="0">
                      <a:solidFill>
                        <a:srgbClr val="FF0000"/>
                      </a:solidFill>
                    </a:rPr>
                    <a:t>稀疏属性</a:t>
                  </a:r>
                </a:p>
              </p:txBody>
            </p:sp>
            <p:sp>
              <p:nvSpPr>
                <p:cNvPr id="104" name="椭圆 103"/>
                <p:cNvSpPr/>
                <p:nvPr/>
              </p:nvSpPr>
              <p:spPr>
                <a:xfrm>
                  <a:off x="2111773" y="3104044"/>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a:off x="4665868" y="1381716"/>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p:nvPr/>
              </p:nvSpPr>
              <p:spPr>
                <a:xfrm>
                  <a:off x="4648199" y="2674394"/>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a:off x="4439356" y="4150193"/>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nvSpPr>
              <p:spPr>
                <a:xfrm>
                  <a:off x="4116990" y="3958754"/>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a:off x="5447574" y="4168793"/>
                  <a:ext cx="1145276" cy="732608"/>
                </a:xfrm>
                <a:prstGeom prst="ellipse">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a:off x="1655666" y="4177752"/>
                  <a:ext cx="1145276" cy="732608"/>
                </a:xfrm>
                <a:prstGeom prst="ellipse">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p:nvPr/>
              </p:nvSpPr>
              <p:spPr>
                <a:xfrm>
                  <a:off x="5406522" y="5576712"/>
                  <a:ext cx="1145276" cy="732608"/>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p:cNvSpPr/>
                <p:nvPr/>
              </p:nvSpPr>
              <p:spPr>
                <a:xfrm>
                  <a:off x="1610293" y="5482972"/>
                  <a:ext cx="1145276" cy="732608"/>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nvSpPr>
              <p:spPr>
                <a:xfrm>
                  <a:off x="2120274" y="4634225"/>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框 132"/>
                <p:cNvSpPr txBox="1"/>
                <p:nvPr/>
              </p:nvSpPr>
              <p:spPr>
                <a:xfrm>
                  <a:off x="1766226" y="4260862"/>
                  <a:ext cx="1019034" cy="276999"/>
                </a:xfrm>
                <a:prstGeom prst="rect">
                  <a:avLst/>
                </a:prstGeom>
                <a:noFill/>
              </p:spPr>
              <p:txBody>
                <a:bodyPr wrap="square" rtlCol="0">
                  <a:spAutoFit/>
                </a:bodyPr>
                <a:lstStyle/>
                <a:p>
                  <a:r>
                    <a:rPr lang="zh-CN" altLang="en-US" sz="1200" b="1" dirty="0">
                      <a:solidFill>
                        <a:srgbClr val="FF0000"/>
                      </a:solidFill>
                    </a:rPr>
                    <a:t>不相关属性</a:t>
                  </a:r>
                </a:p>
              </p:txBody>
            </p:sp>
            <p:sp>
              <p:nvSpPr>
                <p:cNvPr id="134" name="文本框 133"/>
                <p:cNvSpPr txBox="1"/>
                <p:nvPr/>
              </p:nvSpPr>
              <p:spPr>
                <a:xfrm>
                  <a:off x="5540997" y="4255580"/>
                  <a:ext cx="1019034" cy="276999"/>
                </a:xfrm>
                <a:prstGeom prst="rect">
                  <a:avLst/>
                </a:prstGeom>
                <a:noFill/>
              </p:spPr>
              <p:txBody>
                <a:bodyPr wrap="square" rtlCol="0">
                  <a:spAutoFit/>
                </a:bodyPr>
                <a:lstStyle/>
                <a:p>
                  <a:r>
                    <a:rPr lang="zh-CN" altLang="en-US" sz="1200" b="1" dirty="0">
                      <a:solidFill>
                        <a:srgbClr val="FF0000"/>
                      </a:solidFill>
                    </a:rPr>
                    <a:t>不相关属性</a:t>
                  </a:r>
                </a:p>
              </p:txBody>
            </p:sp>
            <p:sp>
              <p:nvSpPr>
                <p:cNvPr id="135" name="椭圆 134"/>
                <p:cNvSpPr/>
                <p:nvPr/>
              </p:nvSpPr>
              <p:spPr>
                <a:xfrm>
                  <a:off x="5940199" y="4621711"/>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6" name="椭圆 135"/>
              <p:cNvSpPr/>
              <p:nvPr/>
            </p:nvSpPr>
            <p:spPr>
              <a:xfrm>
                <a:off x="3475965" y="5197551"/>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p:cNvSpPr/>
              <p:nvPr/>
            </p:nvSpPr>
            <p:spPr>
              <a:xfrm>
                <a:off x="3940934" y="5230593"/>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p:cNvSpPr/>
              <p:nvPr/>
            </p:nvSpPr>
            <p:spPr>
              <a:xfrm>
                <a:off x="4173964" y="5205078"/>
                <a:ext cx="134029" cy="16840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p:cNvSpPr/>
              <p:nvPr/>
            </p:nvSpPr>
            <p:spPr>
              <a:xfrm>
                <a:off x="3762944" y="5090530"/>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文本框 140"/>
              <p:cNvSpPr txBox="1"/>
              <p:nvPr/>
            </p:nvSpPr>
            <p:spPr>
              <a:xfrm>
                <a:off x="1508508" y="5300334"/>
                <a:ext cx="871892" cy="276999"/>
              </a:xfrm>
              <a:prstGeom prst="rect">
                <a:avLst/>
              </a:prstGeom>
              <a:noFill/>
            </p:spPr>
            <p:txBody>
              <a:bodyPr wrap="square" rtlCol="0">
                <a:spAutoFit/>
              </a:bodyPr>
              <a:lstStyle/>
              <a:p>
                <a:r>
                  <a:rPr lang="zh-CN" altLang="en-US" sz="1200" b="1" dirty="0">
                    <a:solidFill>
                      <a:srgbClr val="FF0000"/>
                    </a:solidFill>
                  </a:rPr>
                  <a:t>冗余属性</a:t>
                </a:r>
              </a:p>
            </p:txBody>
          </p:sp>
          <p:sp>
            <p:nvSpPr>
              <p:cNvPr id="142" name="文本框 141"/>
              <p:cNvSpPr txBox="1"/>
              <p:nvPr/>
            </p:nvSpPr>
            <p:spPr>
              <a:xfrm>
                <a:off x="5328981" y="5360031"/>
                <a:ext cx="871892" cy="276999"/>
              </a:xfrm>
              <a:prstGeom prst="rect">
                <a:avLst/>
              </a:prstGeom>
              <a:noFill/>
            </p:spPr>
            <p:txBody>
              <a:bodyPr wrap="square" rtlCol="0">
                <a:spAutoFit/>
              </a:bodyPr>
              <a:lstStyle/>
              <a:p>
                <a:r>
                  <a:rPr lang="zh-CN" altLang="en-US" sz="1200" b="1" dirty="0">
                    <a:solidFill>
                      <a:srgbClr val="FF0000"/>
                    </a:solidFill>
                  </a:rPr>
                  <a:t>冗余属性</a:t>
                </a:r>
              </a:p>
            </p:txBody>
          </p:sp>
          <p:sp>
            <p:nvSpPr>
              <p:cNvPr id="143" name="椭圆 142"/>
              <p:cNvSpPr/>
              <p:nvPr/>
            </p:nvSpPr>
            <p:spPr>
              <a:xfrm>
                <a:off x="3677790" y="5276921"/>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p:nvPr/>
            </p:nvSpPr>
            <p:spPr>
              <a:xfrm>
                <a:off x="1800438" y="5628937"/>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p:cNvSpPr/>
              <p:nvPr/>
            </p:nvSpPr>
            <p:spPr>
              <a:xfrm>
                <a:off x="5633578" y="5672024"/>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6" name="下箭头 215"/>
            <p:cNvSpPr/>
            <p:nvPr/>
          </p:nvSpPr>
          <p:spPr>
            <a:xfrm>
              <a:off x="3605782" y="5362645"/>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843724" y="5662346"/>
              <a:ext cx="1800284" cy="57496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FF0000"/>
                  </a:solidFill>
                </a:rPr>
                <a:t>最优蠕变性能</a:t>
              </a:r>
              <a:endParaRPr lang="en-US" altLang="zh-CN" sz="1200" b="1" dirty="0">
                <a:solidFill>
                  <a:srgbClr val="FF0000"/>
                </a:solidFill>
              </a:endParaRPr>
            </a:p>
            <a:p>
              <a:pPr algn="ctr"/>
              <a:r>
                <a:rPr lang="zh-CN" altLang="en-US" sz="1200" b="1" dirty="0">
                  <a:solidFill>
                    <a:srgbClr val="FF0000"/>
                  </a:solidFill>
                </a:rPr>
                <a:t>数据子集</a:t>
              </a:r>
              <a:endParaRPr lang="en-US" altLang="zh-CN" sz="1200" b="1" dirty="0">
                <a:solidFill>
                  <a:srgbClr val="FF0000"/>
                </a:solidFill>
              </a:endParaRPr>
            </a:p>
            <a:p>
              <a:pPr algn="ctr"/>
              <a:endParaRPr lang="zh-CN" altLang="en-US" sz="1400" b="1" dirty="0">
                <a:solidFill>
                  <a:schemeClr val="tx1"/>
                </a:solidFill>
              </a:endParaRPr>
            </a:p>
          </p:txBody>
        </p:sp>
        <p:sp>
          <p:nvSpPr>
            <p:cNvPr id="217" name="椭圆 216"/>
            <p:cNvSpPr/>
            <p:nvPr/>
          </p:nvSpPr>
          <p:spPr>
            <a:xfrm>
              <a:off x="3363383" y="6018752"/>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p:cNvSpPr/>
            <p:nvPr/>
          </p:nvSpPr>
          <p:spPr>
            <a:xfrm>
              <a:off x="3663511" y="6053522"/>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椭圆 218"/>
            <p:cNvSpPr/>
            <p:nvPr/>
          </p:nvSpPr>
          <p:spPr>
            <a:xfrm>
              <a:off x="3945927" y="6016568"/>
              <a:ext cx="134029" cy="16840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7" name="左箭头 226"/>
          <p:cNvSpPr/>
          <p:nvPr/>
        </p:nvSpPr>
        <p:spPr>
          <a:xfrm>
            <a:off x="5436096" y="1375884"/>
            <a:ext cx="567841" cy="356238"/>
          </a:xfrm>
          <a:prstGeom prst="lef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左箭头 229"/>
          <p:cNvSpPr/>
          <p:nvPr/>
        </p:nvSpPr>
        <p:spPr>
          <a:xfrm flipH="1">
            <a:off x="5480456" y="2607599"/>
            <a:ext cx="575877" cy="365386"/>
          </a:xfrm>
          <a:prstGeom prst="lef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左箭头 230"/>
          <p:cNvSpPr/>
          <p:nvPr/>
        </p:nvSpPr>
        <p:spPr>
          <a:xfrm flipH="1">
            <a:off x="5502746" y="3911310"/>
            <a:ext cx="575877" cy="365386"/>
          </a:xfrm>
          <a:prstGeom prst="lef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左箭头 231"/>
          <p:cNvSpPr/>
          <p:nvPr/>
        </p:nvSpPr>
        <p:spPr>
          <a:xfrm flipH="1">
            <a:off x="5482663" y="5276348"/>
            <a:ext cx="575877" cy="365386"/>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文本框 237"/>
          <p:cNvSpPr txBox="1"/>
          <p:nvPr/>
        </p:nvSpPr>
        <p:spPr>
          <a:xfrm>
            <a:off x="-1238" y="1678420"/>
            <a:ext cx="461665" cy="3482175"/>
          </a:xfrm>
          <a:prstGeom prst="rect">
            <a:avLst/>
          </a:prstGeom>
          <a:noFill/>
        </p:spPr>
        <p:txBody>
          <a:bodyPr vert="eaVert" wrap="square" rtlCol="0">
            <a:spAutoFit/>
          </a:bodyPr>
          <a:lstStyle/>
          <a:p>
            <a:pPr algn="ctr"/>
            <a:r>
              <a:rPr lang="zh-CN" altLang="en-US" b="1" dirty="0">
                <a:solidFill>
                  <a:srgbClr val="FF0000"/>
                </a:solidFill>
              </a:rPr>
              <a:t>多层级特征分析方法过程</a:t>
            </a:r>
          </a:p>
        </p:txBody>
      </p:sp>
      <p:sp>
        <p:nvSpPr>
          <p:cNvPr id="239" name="矩形 238"/>
          <p:cNvSpPr/>
          <p:nvPr/>
        </p:nvSpPr>
        <p:spPr>
          <a:xfrm>
            <a:off x="5601815" y="2199169"/>
            <a:ext cx="3472151" cy="4384968"/>
          </a:xfrm>
          <a:prstGeom prst="rect">
            <a:avLst/>
          </a:prstGeom>
          <a:noFill/>
          <a:ln>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1" name="直接连接符 240"/>
          <p:cNvCxnSpPr/>
          <p:nvPr/>
        </p:nvCxnSpPr>
        <p:spPr>
          <a:xfrm flipV="1">
            <a:off x="5601815" y="3772541"/>
            <a:ext cx="3472151" cy="717"/>
          </a:xfrm>
          <a:prstGeom prst="line">
            <a:avLst/>
          </a:prstGeom>
          <a:ln w="19050">
            <a:solidFill>
              <a:schemeClr val="accent2">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43" name="直接连接符 242"/>
          <p:cNvCxnSpPr/>
          <p:nvPr/>
        </p:nvCxnSpPr>
        <p:spPr>
          <a:xfrm>
            <a:off x="5601815" y="5105593"/>
            <a:ext cx="3472151" cy="22972"/>
          </a:xfrm>
          <a:prstGeom prst="line">
            <a:avLst/>
          </a:prstGeom>
          <a:ln w="19050">
            <a:solidFill>
              <a:schemeClr val="accent2">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pic>
        <p:nvPicPr>
          <p:cNvPr id="246" name="图片 245"/>
          <p:cNvPicPr>
            <a:picLocks noChangeAspect="1"/>
          </p:cNvPicPr>
          <p:nvPr/>
        </p:nvPicPr>
        <p:blipFill>
          <a:blip r:embed="rId8"/>
          <a:stretch>
            <a:fillRect/>
          </a:stretch>
        </p:blipFill>
        <p:spPr>
          <a:xfrm>
            <a:off x="7556049" y="3814209"/>
            <a:ext cx="1469625" cy="1225780"/>
          </a:xfrm>
          <a:prstGeom prst="rect">
            <a:avLst/>
          </a:prstGeom>
        </p:spPr>
      </p:pic>
      <p:sp>
        <p:nvSpPr>
          <p:cNvPr id="247" name="文本框 246"/>
          <p:cNvSpPr txBox="1"/>
          <p:nvPr/>
        </p:nvSpPr>
        <p:spPr>
          <a:xfrm>
            <a:off x="5910363" y="3803374"/>
            <a:ext cx="400110" cy="1166332"/>
          </a:xfrm>
          <a:prstGeom prst="rect">
            <a:avLst/>
          </a:prstGeom>
          <a:noFill/>
        </p:spPr>
        <p:txBody>
          <a:bodyPr vert="eaVert" wrap="square" rtlCol="0">
            <a:spAutoFit/>
          </a:bodyPr>
          <a:lstStyle/>
          <a:p>
            <a:r>
              <a:rPr lang="zh-CN" altLang="en-US" sz="1400" b="1" dirty="0"/>
              <a:t>相关性分析图</a:t>
            </a:r>
          </a:p>
        </p:txBody>
      </p:sp>
      <p:sp>
        <p:nvSpPr>
          <p:cNvPr id="248" name="文本框 247"/>
          <p:cNvSpPr txBox="1"/>
          <p:nvPr/>
        </p:nvSpPr>
        <p:spPr>
          <a:xfrm>
            <a:off x="6490227" y="2199169"/>
            <a:ext cx="2486062" cy="338554"/>
          </a:xfrm>
          <a:prstGeom prst="rect">
            <a:avLst/>
          </a:prstGeom>
          <a:noFill/>
        </p:spPr>
        <p:txBody>
          <a:bodyPr wrap="square" rtlCol="0">
            <a:spAutoFit/>
          </a:bodyPr>
          <a:lstStyle/>
          <a:p>
            <a:r>
              <a:rPr lang="zh-CN" altLang="en-US" sz="1600" b="1" dirty="0">
                <a:solidFill>
                  <a:srgbClr val="FF0000"/>
                </a:solidFill>
              </a:rPr>
              <a:t>特征分析结果可视化</a:t>
            </a:r>
          </a:p>
        </p:txBody>
      </p:sp>
      <p:sp>
        <p:nvSpPr>
          <p:cNvPr id="249" name="文本框 248"/>
          <p:cNvSpPr txBox="1"/>
          <p:nvPr/>
        </p:nvSpPr>
        <p:spPr>
          <a:xfrm>
            <a:off x="5895268" y="2333747"/>
            <a:ext cx="400110" cy="1166332"/>
          </a:xfrm>
          <a:prstGeom prst="rect">
            <a:avLst/>
          </a:prstGeom>
          <a:noFill/>
        </p:spPr>
        <p:txBody>
          <a:bodyPr vert="eaVert" wrap="square" rtlCol="0">
            <a:spAutoFit/>
          </a:bodyPr>
          <a:lstStyle/>
          <a:p>
            <a:r>
              <a:rPr lang="zh-CN" altLang="en-US" sz="1400" b="1" dirty="0"/>
              <a:t>稀疏性分析图</a:t>
            </a:r>
          </a:p>
        </p:txBody>
      </p:sp>
      <p:sp>
        <p:nvSpPr>
          <p:cNvPr id="251" name="文本框 250"/>
          <p:cNvSpPr txBox="1"/>
          <p:nvPr/>
        </p:nvSpPr>
        <p:spPr>
          <a:xfrm>
            <a:off x="5895268" y="5181826"/>
            <a:ext cx="400110" cy="1166332"/>
          </a:xfrm>
          <a:prstGeom prst="rect">
            <a:avLst/>
          </a:prstGeom>
          <a:noFill/>
        </p:spPr>
        <p:txBody>
          <a:bodyPr vert="eaVert" wrap="square" rtlCol="0">
            <a:spAutoFit/>
          </a:bodyPr>
          <a:lstStyle/>
          <a:p>
            <a:r>
              <a:rPr lang="zh-CN" altLang="en-US" sz="1400" b="1" dirty="0"/>
              <a:t>冗余性分析图</a:t>
            </a:r>
          </a:p>
        </p:txBody>
      </p:sp>
      <p:pic>
        <p:nvPicPr>
          <p:cNvPr id="253" name="图片 252"/>
          <p:cNvPicPr>
            <a:picLocks noChangeAspect="1"/>
          </p:cNvPicPr>
          <p:nvPr/>
        </p:nvPicPr>
        <p:blipFill>
          <a:blip r:embed="rId9"/>
          <a:stretch>
            <a:fillRect/>
          </a:stretch>
        </p:blipFill>
        <p:spPr>
          <a:xfrm>
            <a:off x="6136070" y="2569128"/>
            <a:ext cx="1684466" cy="1178102"/>
          </a:xfrm>
          <a:prstGeom prst="rect">
            <a:avLst/>
          </a:prstGeom>
        </p:spPr>
      </p:pic>
      <p:pic>
        <p:nvPicPr>
          <p:cNvPr id="254" name="图片 253"/>
          <p:cNvPicPr>
            <a:picLocks noChangeAspect="1"/>
          </p:cNvPicPr>
          <p:nvPr/>
        </p:nvPicPr>
        <p:blipFill>
          <a:blip r:embed="rId10"/>
          <a:stretch>
            <a:fillRect/>
          </a:stretch>
        </p:blipFill>
        <p:spPr>
          <a:xfrm>
            <a:off x="7525742" y="2578038"/>
            <a:ext cx="1696189" cy="1173291"/>
          </a:xfrm>
          <a:prstGeom prst="rect">
            <a:avLst/>
          </a:prstGeom>
        </p:spPr>
      </p:pic>
      <p:sp>
        <p:nvSpPr>
          <p:cNvPr id="256" name="文本框 255"/>
          <p:cNvSpPr txBox="1"/>
          <p:nvPr/>
        </p:nvSpPr>
        <p:spPr>
          <a:xfrm>
            <a:off x="6512534" y="2463102"/>
            <a:ext cx="1129906" cy="307777"/>
          </a:xfrm>
          <a:prstGeom prst="rect">
            <a:avLst/>
          </a:prstGeom>
          <a:noFill/>
        </p:spPr>
        <p:txBody>
          <a:bodyPr wrap="square" rtlCol="0">
            <a:spAutoFit/>
          </a:bodyPr>
          <a:lstStyle/>
          <a:p>
            <a:r>
              <a:rPr lang="zh-CN" altLang="en-US" sz="1400" b="1" dirty="0">
                <a:solidFill>
                  <a:srgbClr val="FF0000"/>
                </a:solidFill>
              </a:rPr>
              <a:t>属性稀疏值</a:t>
            </a:r>
          </a:p>
        </p:txBody>
      </p:sp>
      <p:sp>
        <p:nvSpPr>
          <p:cNvPr id="257" name="文本框 256"/>
          <p:cNvSpPr txBox="1"/>
          <p:nvPr/>
        </p:nvSpPr>
        <p:spPr>
          <a:xfrm>
            <a:off x="7922115" y="2440443"/>
            <a:ext cx="1076352" cy="316432"/>
          </a:xfrm>
          <a:prstGeom prst="rect">
            <a:avLst/>
          </a:prstGeom>
          <a:noFill/>
        </p:spPr>
        <p:txBody>
          <a:bodyPr wrap="square" rtlCol="0">
            <a:spAutoFit/>
          </a:bodyPr>
          <a:lstStyle/>
          <a:p>
            <a:r>
              <a:rPr lang="zh-CN" altLang="en-US" sz="1400" b="1" dirty="0">
                <a:solidFill>
                  <a:srgbClr val="FF0000"/>
                </a:solidFill>
              </a:rPr>
              <a:t>属性方差值</a:t>
            </a:r>
          </a:p>
        </p:txBody>
      </p:sp>
      <p:pic>
        <p:nvPicPr>
          <p:cNvPr id="260" name="图片 259"/>
          <p:cNvPicPr>
            <a:picLocks noChangeAspect="1"/>
          </p:cNvPicPr>
          <p:nvPr/>
        </p:nvPicPr>
        <p:blipFill>
          <a:blip r:embed="rId11"/>
          <a:stretch>
            <a:fillRect/>
          </a:stretch>
        </p:blipFill>
        <p:spPr>
          <a:xfrm>
            <a:off x="6052963" y="3774081"/>
            <a:ext cx="1911452" cy="1465100"/>
          </a:xfrm>
          <a:prstGeom prst="rect">
            <a:avLst/>
          </a:prstGeom>
        </p:spPr>
      </p:pic>
      <p:sp>
        <p:nvSpPr>
          <p:cNvPr id="261" name="文本框 260"/>
          <p:cNvSpPr txBox="1"/>
          <p:nvPr/>
        </p:nvSpPr>
        <p:spPr>
          <a:xfrm>
            <a:off x="6260989" y="3791423"/>
            <a:ext cx="1551723" cy="276999"/>
          </a:xfrm>
          <a:prstGeom prst="rect">
            <a:avLst/>
          </a:prstGeom>
          <a:noFill/>
        </p:spPr>
        <p:txBody>
          <a:bodyPr wrap="square" rtlCol="0">
            <a:spAutoFit/>
          </a:bodyPr>
          <a:lstStyle/>
          <a:p>
            <a:r>
              <a:rPr lang="zh-CN" altLang="en-US" sz="1200" b="1" dirty="0">
                <a:solidFill>
                  <a:srgbClr val="FF0000"/>
                </a:solidFill>
              </a:rPr>
              <a:t>条件属性相关系数</a:t>
            </a:r>
          </a:p>
        </p:txBody>
      </p:sp>
      <p:graphicFrame>
        <p:nvGraphicFramePr>
          <p:cNvPr id="263" name="表格 262">
            <a:extLst>
              <a:ext uri="{FF2B5EF4-FFF2-40B4-BE49-F238E27FC236}">
                <a16:creationId xmlns:a16="http://schemas.microsoft.com/office/drawing/2014/main" id="{82B17029-76B1-49BB-B293-FF8B928B8CEC}"/>
              </a:ext>
            </a:extLst>
          </p:cNvPr>
          <p:cNvGraphicFramePr>
            <a:graphicFrameLocks noGrp="1"/>
          </p:cNvGraphicFramePr>
          <p:nvPr>
            <p:extLst>
              <p:ext uri="{D42A27DB-BD31-4B8C-83A1-F6EECF244321}">
                <p14:modId xmlns:p14="http://schemas.microsoft.com/office/powerpoint/2010/main" val="2147984771"/>
              </p:ext>
            </p:extLst>
          </p:nvPr>
        </p:nvGraphicFramePr>
        <p:xfrm>
          <a:off x="3889544" y="979697"/>
          <a:ext cx="1378582" cy="1051560"/>
        </p:xfrm>
        <a:graphic>
          <a:graphicData uri="http://schemas.openxmlformats.org/drawingml/2006/table">
            <a:tbl>
              <a:tblPr>
                <a:tableStyleId>{7DF18680-E054-41AD-8BC1-D1AEF772440D}</a:tableStyleId>
              </a:tblPr>
              <a:tblGrid>
                <a:gridCol w="782438">
                  <a:extLst>
                    <a:ext uri="{9D8B030D-6E8A-4147-A177-3AD203B41FA5}">
                      <a16:colId xmlns:a16="http://schemas.microsoft.com/office/drawing/2014/main" val="1534108306"/>
                    </a:ext>
                  </a:extLst>
                </a:gridCol>
                <a:gridCol w="596144">
                  <a:extLst>
                    <a:ext uri="{9D8B030D-6E8A-4147-A177-3AD203B41FA5}">
                      <a16:colId xmlns:a16="http://schemas.microsoft.com/office/drawing/2014/main" val="2171917429"/>
                    </a:ext>
                  </a:extLst>
                </a:gridCol>
              </a:tblGrid>
              <a:tr h="153303">
                <a:tc>
                  <a:txBody>
                    <a:bodyPr/>
                    <a:lstStyle/>
                    <a:p>
                      <a:pPr algn="l" fontAlgn="b"/>
                      <a:r>
                        <a:rPr lang="zh-CN" altLang="en-US" sz="1100" u="none" strike="noStrike" dirty="0">
                          <a:effectLst/>
                        </a:rPr>
                        <a:t>样本数量</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266</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01135549"/>
                  </a:ext>
                </a:extLst>
              </a:tr>
              <a:tr h="153303">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14</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53678148"/>
                  </a:ext>
                </a:extLst>
              </a:tr>
              <a:tr h="153303">
                <a:tc>
                  <a:txBody>
                    <a:bodyPr/>
                    <a:lstStyle/>
                    <a:p>
                      <a:pPr algn="l" fontAlgn="b"/>
                      <a:r>
                        <a:rPr lang="zh-CN" altLang="en-US" sz="1100" u="none" strike="noStrike">
                          <a:effectLst/>
                        </a:rPr>
                        <a:t>热处理维度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a:effectLst/>
                        </a:rPr>
                        <a:t>6</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7059762"/>
                  </a:ext>
                </a:extLst>
              </a:tr>
              <a:tr h="153303">
                <a:tc>
                  <a:txBody>
                    <a:bodyPr/>
                    <a:lstStyle/>
                    <a:p>
                      <a:pPr algn="l" fontAlgn="b"/>
                      <a:r>
                        <a:rPr lang="zh-CN" altLang="en-US" sz="1100" u="none" strike="noStrike" dirty="0">
                          <a:effectLst/>
                        </a:rPr>
                        <a:t>条件维度</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61295978"/>
                  </a:ext>
                </a:extLst>
              </a:tr>
              <a:tr h="153303">
                <a:tc>
                  <a:txBody>
                    <a:bodyPr/>
                    <a:lstStyle/>
                    <a:p>
                      <a:pPr algn="l" fontAlgn="b"/>
                      <a:r>
                        <a:rPr lang="zh-CN" altLang="en-US" sz="1100" u="none" strike="noStrike" dirty="0">
                          <a:effectLst/>
                        </a:rPr>
                        <a:t>计算新属性</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5</a:t>
                      </a:r>
                      <a:r>
                        <a:rPr lang="zh-CN" altLang="en-US" sz="1100" u="none" strike="noStrike" dirty="0">
                          <a:effectLst/>
                        </a:rPr>
                        <a:t>维</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95761531"/>
                  </a:ext>
                </a:extLst>
              </a:tr>
              <a:tr h="153303">
                <a:tc>
                  <a:txBody>
                    <a:bodyPr/>
                    <a:lstStyle/>
                    <a:p>
                      <a:pPr algn="l" fontAlgn="b"/>
                      <a:r>
                        <a:rPr lang="zh-CN" altLang="en-US" sz="1100" u="none" strike="noStrike" dirty="0">
                          <a:effectLst/>
                        </a:rPr>
                        <a:t>决策属性</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78136561"/>
                  </a:ext>
                </a:extLst>
              </a:tr>
            </a:tbl>
          </a:graphicData>
        </a:graphic>
      </p:graphicFrame>
      <p:pic>
        <p:nvPicPr>
          <p:cNvPr id="265" name="图片 264"/>
          <p:cNvPicPr>
            <a:picLocks noChangeAspect="1"/>
          </p:cNvPicPr>
          <p:nvPr/>
        </p:nvPicPr>
        <p:blipFill>
          <a:blip r:embed="rId12"/>
          <a:stretch>
            <a:fillRect/>
          </a:stretch>
        </p:blipFill>
        <p:spPr>
          <a:xfrm>
            <a:off x="6057664" y="826992"/>
            <a:ext cx="2442645" cy="1344874"/>
          </a:xfrm>
          <a:prstGeom prst="rect">
            <a:avLst/>
          </a:prstGeom>
        </p:spPr>
      </p:pic>
      <p:sp>
        <p:nvSpPr>
          <p:cNvPr id="266" name="文本框 265"/>
          <p:cNvSpPr txBox="1"/>
          <p:nvPr/>
        </p:nvSpPr>
        <p:spPr>
          <a:xfrm>
            <a:off x="8460291" y="905883"/>
            <a:ext cx="400110" cy="1212213"/>
          </a:xfrm>
          <a:prstGeom prst="rect">
            <a:avLst/>
          </a:prstGeom>
          <a:noFill/>
        </p:spPr>
        <p:txBody>
          <a:bodyPr vert="eaVert" wrap="square" rtlCol="0">
            <a:spAutoFit/>
          </a:bodyPr>
          <a:lstStyle/>
          <a:p>
            <a:r>
              <a:rPr lang="zh-CN" altLang="en-US" sz="1400" b="1" dirty="0">
                <a:solidFill>
                  <a:srgbClr val="FF0000"/>
                </a:solidFill>
              </a:rPr>
              <a:t>蠕变性能数据</a:t>
            </a:r>
          </a:p>
        </p:txBody>
      </p:sp>
      <p:pic>
        <p:nvPicPr>
          <p:cNvPr id="267" name="图片 266"/>
          <p:cNvPicPr>
            <a:picLocks noChangeAspect="1"/>
          </p:cNvPicPr>
          <p:nvPr/>
        </p:nvPicPr>
        <p:blipFill>
          <a:blip r:embed="rId13"/>
          <a:stretch>
            <a:fillRect/>
          </a:stretch>
        </p:blipFill>
        <p:spPr>
          <a:xfrm>
            <a:off x="7318556" y="5239957"/>
            <a:ext cx="1669574" cy="1314993"/>
          </a:xfrm>
          <a:prstGeom prst="rect">
            <a:avLst/>
          </a:prstGeom>
        </p:spPr>
      </p:pic>
      <p:pic>
        <p:nvPicPr>
          <p:cNvPr id="269" name="图片 268"/>
          <p:cNvPicPr>
            <a:picLocks noChangeAspect="1"/>
          </p:cNvPicPr>
          <p:nvPr/>
        </p:nvPicPr>
        <p:blipFill>
          <a:blip r:embed="rId14"/>
          <a:stretch>
            <a:fillRect/>
          </a:stretch>
        </p:blipFill>
        <p:spPr>
          <a:xfrm>
            <a:off x="6532322" y="5212127"/>
            <a:ext cx="625075" cy="1260397"/>
          </a:xfrm>
          <a:prstGeom prst="rect">
            <a:avLst/>
          </a:prstGeom>
        </p:spPr>
      </p:pic>
      <p:sp>
        <p:nvSpPr>
          <p:cNvPr id="270" name="文本框 269"/>
          <p:cNvSpPr txBox="1"/>
          <p:nvPr/>
        </p:nvSpPr>
        <p:spPr>
          <a:xfrm>
            <a:off x="6250843" y="5341014"/>
            <a:ext cx="400110" cy="1025694"/>
          </a:xfrm>
          <a:prstGeom prst="rect">
            <a:avLst/>
          </a:prstGeom>
          <a:noFill/>
        </p:spPr>
        <p:txBody>
          <a:bodyPr vert="eaVert" wrap="square" rtlCol="0">
            <a:spAutoFit/>
          </a:bodyPr>
          <a:lstStyle/>
          <a:p>
            <a:r>
              <a:rPr lang="zh-CN" altLang="en-US" sz="1400" b="1" dirty="0">
                <a:solidFill>
                  <a:srgbClr val="FF0000"/>
                </a:solidFill>
              </a:rPr>
              <a:t>特征重要度</a:t>
            </a:r>
          </a:p>
        </p:txBody>
      </p:sp>
      <p:sp>
        <p:nvSpPr>
          <p:cNvPr id="109" name="文本框 108">
            <a:extLst>
              <a:ext uri="{FF2B5EF4-FFF2-40B4-BE49-F238E27FC236}">
                <a16:creationId xmlns:a16="http://schemas.microsoft.com/office/drawing/2014/main" id="{866CF783-44DE-4327-B6A3-6B61F43ABAF2}"/>
              </a:ext>
            </a:extLst>
          </p:cNvPr>
          <p:cNvSpPr txBox="1"/>
          <p:nvPr/>
        </p:nvSpPr>
        <p:spPr>
          <a:xfrm>
            <a:off x="507251" y="838478"/>
            <a:ext cx="1592063" cy="1338828"/>
          </a:xfrm>
          <a:prstGeom prst="rect">
            <a:avLst/>
          </a:prstGeom>
          <a:noFill/>
        </p:spPr>
        <p:txBody>
          <a:bodyPr wrap="square" rtlCol="0">
            <a:spAutoFit/>
          </a:bodyPr>
          <a:lstStyle/>
          <a:p>
            <a:r>
              <a:rPr lang="zh-CN" altLang="en-US" sz="900" dirty="0">
                <a:solidFill>
                  <a:srgbClr val="FF0000"/>
                </a:solidFill>
              </a:rPr>
              <a:t>成分</a:t>
            </a:r>
            <a:r>
              <a:rPr lang="en-US" altLang="zh-CN" sz="900" dirty="0">
                <a:solidFill>
                  <a:srgbClr val="FF0000"/>
                </a:solidFill>
              </a:rPr>
              <a:t>:</a:t>
            </a:r>
            <a:r>
              <a:rPr lang="en-US" altLang="zh-CN" sz="900" dirty="0"/>
              <a:t>Ni, Re, Co, Al, </a:t>
            </a:r>
            <a:r>
              <a:rPr lang="en-US" altLang="zh-CN" sz="900" dirty="0" err="1"/>
              <a:t>Ti</a:t>
            </a:r>
            <a:r>
              <a:rPr lang="en-US" altLang="zh-CN" sz="900" dirty="0"/>
              <a:t>, W, Mo, Cr, Ta, C, B,  Y,  </a:t>
            </a:r>
            <a:r>
              <a:rPr lang="en-US" altLang="zh-CN" sz="900" dirty="0" err="1"/>
              <a:t>Nb</a:t>
            </a:r>
            <a:r>
              <a:rPr lang="en-US" altLang="zh-CN" sz="900" dirty="0"/>
              <a:t>, </a:t>
            </a:r>
            <a:r>
              <a:rPr lang="en-US" altLang="zh-CN" sz="900" dirty="0" err="1"/>
              <a:t>Hf</a:t>
            </a:r>
            <a:endParaRPr lang="en-US" altLang="zh-CN" sz="900" dirty="0"/>
          </a:p>
          <a:p>
            <a:r>
              <a:rPr lang="zh-CN" altLang="en-US" sz="900" dirty="0">
                <a:solidFill>
                  <a:srgbClr val="FF0000"/>
                </a:solidFill>
              </a:rPr>
              <a:t>热处理</a:t>
            </a:r>
            <a:r>
              <a:rPr lang="en-US" altLang="zh-CN" sz="900" dirty="0">
                <a:solidFill>
                  <a:srgbClr val="FF0000"/>
                </a:solidFill>
              </a:rPr>
              <a:t>: </a:t>
            </a:r>
            <a:r>
              <a:rPr lang="zh-CN" altLang="en-US" sz="900" dirty="0"/>
              <a:t>固溶温度</a:t>
            </a:r>
            <a:r>
              <a:rPr lang="en-US" altLang="zh-CN" sz="900" dirty="0"/>
              <a:t>, </a:t>
            </a:r>
            <a:r>
              <a:rPr lang="zh-CN" altLang="en-US" sz="900" dirty="0"/>
              <a:t>固溶时间</a:t>
            </a:r>
            <a:r>
              <a:rPr lang="en-US" altLang="zh-CN" sz="900" dirty="0"/>
              <a:t>, </a:t>
            </a:r>
            <a:r>
              <a:rPr lang="zh-CN" altLang="en-US" sz="900" dirty="0"/>
              <a:t>时效</a:t>
            </a:r>
            <a:r>
              <a:rPr lang="en-US" altLang="zh-CN" sz="900" dirty="0"/>
              <a:t>1 2</a:t>
            </a:r>
            <a:r>
              <a:rPr lang="zh-CN" altLang="en-US" sz="900" dirty="0"/>
              <a:t>温度</a:t>
            </a:r>
            <a:r>
              <a:rPr lang="en-US" altLang="zh-CN" sz="900" dirty="0"/>
              <a:t>, </a:t>
            </a:r>
            <a:r>
              <a:rPr lang="zh-CN" altLang="en-US" sz="900" dirty="0"/>
              <a:t>时效</a:t>
            </a:r>
            <a:r>
              <a:rPr lang="en-US" altLang="zh-CN" sz="900" dirty="0"/>
              <a:t>1 2</a:t>
            </a:r>
            <a:r>
              <a:rPr lang="zh-CN" altLang="en-US" sz="900" dirty="0"/>
              <a:t>时间</a:t>
            </a:r>
            <a:endParaRPr lang="en-US" altLang="zh-CN" sz="900" dirty="0"/>
          </a:p>
          <a:p>
            <a:r>
              <a:rPr lang="zh-CN" altLang="en-US" sz="900" dirty="0">
                <a:solidFill>
                  <a:srgbClr val="FF0000"/>
                </a:solidFill>
              </a:rPr>
              <a:t>条件</a:t>
            </a:r>
            <a:r>
              <a:rPr lang="en-US" altLang="zh-CN" sz="900" dirty="0">
                <a:solidFill>
                  <a:srgbClr val="FF0000"/>
                </a:solidFill>
              </a:rPr>
              <a:t>: </a:t>
            </a:r>
            <a:r>
              <a:rPr lang="zh-CN" altLang="en-US" sz="900" dirty="0"/>
              <a:t>外部温度</a:t>
            </a:r>
            <a:r>
              <a:rPr lang="en-US" altLang="zh-CN" sz="900" dirty="0"/>
              <a:t>, </a:t>
            </a:r>
            <a:r>
              <a:rPr lang="zh-CN" altLang="en-US" sz="900" dirty="0"/>
              <a:t>外部应力</a:t>
            </a:r>
            <a:endParaRPr lang="en-US" altLang="zh-CN" sz="900" dirty="0"/>
          </a:p>
          <a:p>
            <a:r>
              <a:rPr lang="zh-CN" altLang="en-US" sz="900" dirty="0">
                <a:solidFill>
                  <a:srgbClr val="FF0000"/>
                </a:solidFill>
              </a:rPr>
              <a:t>计算新属性</a:t>
            </a:r>
            <a:r>
              <a:rPr lang="en-US" altLang="zh-CN" sz="900" dirty="0">
                <a:solidFill>
                  <a:srgbClr val="FF0000"/>
                </a:solidFill>
              </a:rPr>
              <a:t>:</a:t>
            </a:r>
            <a:r>
              <a:rPr lang="zh-CN" altLang="en-US" sz="900" dirty="0"/>
              <a:t>相摩尔分数</a:t>
            </a:r>
            <a:r>
              <a:rPr lang="en-US" altLang="zh-CN" sz="900" dirty="0"/>
              <a:t>, </a:t>
            </a:r>
            <a:r>
              <a:rPr lang="zh-CN" altLang="en-US" sz="900" dirty="0"/>
              <a:t>层错能</a:t>
            </a:r>
            <a:r>
              <a:rPr lang="en-US" altLang="zh-CN" sz="900" dirty="0"/>
              <a:t>, </a:t>
            </a:r>
            <a:r>
              <a:rPr lang="zh-CN" altLang="en-US" sz="900" dirty="0"/>
              <a:t>晶格常数</a:t>
            </a:r>
            <a:r>
              <a:rPr lang="en-US" altLang="zh-CN" sz="900" dirty="0"/>
              <a:t>, </a:t>
            </a:r>
            <a:r>
              <a:rPr lang="zh-CN" altLang="en-US" sz="900" dirty="0"/>
              <a:t>剪切模量</a:t>
            </a:r>
            <a:r>
              <a:rPr lang="en-US" altLang="zh-CN" sz="900" dirty="0"/>
              <a:t>, </a:t>
            </a:r>
            <a:r>
              <a:rPr lang="zh-CN" altLang="en-US" sz="900" dirty="0"/>
              <a:t>扩散系数</a:t>
            </a:r>
            <a:endParaRPr lang="en-US" altLang="zh-CN" sz="900" dirty="0"/>
          </a:p>
          <a:p>
            <a:r>
              <a:rPr lang="zh-CN" altLang="en-US" sz="900" dirty="0">
                <a:solidFill>
                  <a:srgbClr val="FF0000"/>
                </a:solidFill>
              </a:rPr>
              <a:t>目标属性</a:t>
            </a:r>
            <a:r>
              <a:rPr lang="en-US" altLang="zh-CN" sz="900" dirty="0">
                <a:solidFill>
                  <a:srgbClr val="FF0000"/>
                </a:solidFill>
              </a:rPr>
              <a:t>:</a:t>
            </a:r>
            <a:r>
              <a:rPr lang="zh-CN" altLang="en-US" sz="900" dirty="0"/>
              <a:t>蠕变断裂寿命</a:t>
            </a:r>
            <a:endParaRPr lang="en-US" altLang="zh-CN" sz="900" dirty="0"/>
          </a:p>
        </p:txBody>
      </p:sp>
      <p:pic>
        <p:nvPicPr>
          <p:cNvPr id="110" name="图片 109">
            <a:hlinkClick r:id="rId15" action="ppaction://hlinksldjump"/>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971666" y="1271645"/>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图片 110">
            <a:extLst>
              <a:ext uri="{FF2B5EF4-FFF2-40B4-BE49-F238E27FC236}">
                <a16:creationId xmlns:a16="http://schemas.microsoft.com/office/drawing/2014/main" id="{55E5E810-B581-4918-8203-D0DBAE39134C}"/>
              </a:ext>
            </a:extLst>
          </p:cNvPr>
          <p:cNvPicPr>
            <a:picLocks noChangeAspect="1"/>
          </p:cNvPicPr>
          <p:nvPr/>
        </p:nvPicPr>
        <p:blipFill>
          <a:blip r:embed="rId17"/>
          <a:stretch>
            <a:fillRect/>
          </a:stretch>
        </p:blipFill>
        <p:spPr>
          <a:xfrm>
            <a:off x="582486" y="1241596"/>
            <a:ext cx="8436548" cy="5119349"/>
          </a:xfrm>
          <a:prstGeom prst="rect">
            <a:avLst/>
          </a:prstGeom>
        </p:spPr>
      </p:pic>
    </p:spTree>
    <p:extLst>
      <p:ext uri="{BB962C8B-B14F-4D97-AF65-F5344CB8AC3E}">
        <p14:creationId xmlns:p14="http://schemas.microsoft.com/office/powerpoint/2010/main" val="77886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110"/>
                                        </p:tgtEl>
                                      </p:cBhvr>
                                      <p:by x="150000" y="150000"/>
                                    </p:animScale>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11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4" presetClass="exit" presetSubtype="10" fill="hold" nodeType="clickEffect">
                                  <p:stCondLst>
                                    <p:cond delay="0"/>
                                  </p:stCondLst>
                                  <p:childTnLst>
                                    <p:animEffect transition="out" filter="randombar(horizontal)">
                                      <p:cBhvr>
                                        <p:cTn id="13" dur="500"/>
                                        <p:tgtEl>
                                          <p:spTgt spid="111"/>
                                        </p:tgtEl>
                                      </p:cBhvr>
                                    </p:animEffect>
                                    <p:set>
                                      <p:cBhvr>
                                        <p:cTn id="14" dur="1" fill="hold">
                                          <p:stCondLst>
                                            <p:cond delay="499"/>
                                          </p:stCondLst>
                                        </p:cTn>
                                        <p:tgtEl>
                                          <p:spTgt spid="1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E278A14-37E7-4AE5-AA4F-46C99ABA4695}"/>
              </a:ext>
            </a:extLst>
          </p:cNvPr>
          <p:cNvPicPr>
            <a:picLocks noChangeAspect="1"/>
          </p:cNvPicPr>
          <p:nvPr/>
        </p:nvPicPr>
        <p:blipFill>
          <a:blip r:embed="rId3"/>
          <a:stretch>
            <a:fillRect/>
          </a:stretch>
        </p:blipFill>
        <p:spPr>
          <a:xfrm>
            <a:off x="4468843" y="2420888"/>
            <a:ext cx="4435099" cy="2665778"/>
          </a:xfrm>
          <a:prstGeom prst="rect">
            <a:avLst/>
          </a:prstGeom>
        </p:spPr>
      </p:pic>
      <p:pic>
        <p:nvPicPr>
          <p:cNvPr id="3" name="图片 2">
            <a:extLst>
              <a:ext uri="{FF2B5EF4-FFF2-40B4-BE49-F238E27FC236}">
                <a16:creationId xmlns:a16="http://schemas.microsoft.com/office/drawing/2014/main" id="{B27EF953-1E2A-4EAF-B105-284D5E13132B}"/>
              </a:ext>
            </a:extLst>
          </p:cNvPr>
          <p:cNvPicPr>
            <a:picLocks noChangeAspect="1"/>
          </p:cNvPicPr>
          <p:nvPr/>
        </p:nvPicPr>
        <p:blipFill>
          <a:blip r:embed="rId4"/>
          <a:stretch>
            <a:fillRect/>
          </a:stretch>
        </p:blipFill>
        <p:spPr>
          <a:xfrm>
            <a:off x="144910" y="2447988"/>
            <a:ext cx="4393191" cy="2640589"/>
          </a:xfrm>
          <a:prstGeom prst="rect">
            <a:avLst/>
          </a:prstGeom>
        </p:spPr>
      </p:pic>
      <p:sp>
        <p:nvSpPr>
          <p:cNvPr id="25" name="文本框 24"/>
          <p:cNvSpPr txBox="1"/>
          <p:nvPr/>
        </p:nvSpPr>
        <p:spPr>
          <a:xfrm>
            <a:off x="289621" y="5130731"/>
            <a:ext cx="8614321" cy="1815882"/>
          </a:xfrm>
          <a:prstGeom prst="rect">
            <a:avLst/>
          </a:prstGeom>
          <a:noFill/>
        </p:spPr>
        <p:txBody>
          <a:bodyPr wrap="square" rtlCol="0">
            <a:spAutoFit/>
          </a:bodyPr>
          <a:lstStyle/>
          <a:p>
            <a:r>
              <a:rPr lang="zh-CN" altLang="en-US" sz="1600" b="1" dirty="0"/>
              <a:t>稀疏属性分析结论：</a:t>
            </a:r>
            <a:endParaRPr lang="en-US" altLang="zh-CN" sz="1600" b="1" dirty="0"/>
          </a:p>
          <a:p>
            <a:r>
              <a:rPr lang="zh-CN" altLang="en-US" sz="1600" b="1" dirty="0"/>
              <a:t>（</a:t>
            </a:r>
            <a:r>
              <a:rPr lang="en-US" altLang="zh-CN" sz="1600" b="1" dirty="0"/>
              <a:t>1</a:t>
            </a:r>
            <a:r>
              <a:rPr lang="zh-CN" altLang="en-US" sz="1600" b="1" dirty="0"/>
              <a:t>）根据专家经验，稀疏值阈值设定为</a:t>
            </a:r>
            <a:r>
              <a:rPr lang="en-US" altLang="zh-CN" sz="1600" b="1" dirty="0"/>
              <a:t>95</a:t>
            </a:r>
            <a:r>
              <a:rPr lang="zh-CN" altLang="en-US" sz="1600" b="1" dirty="0"/>
              <a:t>，从左图可以看出</a:t>
            </a:r>
            <a:r>
              <a:rPr lang="en-US" altLang="zh-CN" sz="1600" b="1" dirty="0">
                <a:solidFill>
                  <a:srgbClr val="FF0000"/>
                </a:solidFill>
              </a:rPr>
              <a:t>1satt</a:t>
            </a:r>
            <a:r>
              <a:rPr lang="zh-CN" altLang="en-US" sz="1600" b="1" dirty="0">
                <a:solidFill>
                  <a:srgbClr val="FF0000"/>
                </a:solidFill>
              </a:rPr>
              <a:t>（第一阶段时效处理时间）</a:t>
            </a:r>
            <a:r>
              <a:rPr lang="zh-CN" altLang="en-US" sz="1600" b="1" dirty="0"/>
              <a:t>这个离散属性的稀疏值大于</a:t>
            </a:r>
            <a:r>
              <a:rPr lang="en-US" altLang="zh-CN" sz="1600" b="1" dirty="0"/>
              <a:t>95</a:t>
            </a:r>
            <a:r>
              <a:rPr lang="zh-CN" altLang="en-US" sz="1600" b="1" dirty="0"/>
              <a:t>（其中离散值‘</a:t>
            </a:r>
            <a:r>
              <a:rPr lang="en-US" altLang="zh-CN" sz="1600" b="1" dirty="0"/>
              <a:t>4</a:t>
            </a:r>
            <a:r>
              <a:rPr lang="zh-CN" altLang="en-US" sz="1600" b="1" dirty="0"/>
              <a:t>’的数目占样本总数的</a:t>
            </a:r>
            <a:r>
              <a:rPr lang="en-US" altLang="zh-CN" sz="1600" b="1" dirty="0"/>
              <a:t>98.49%</a:t>
            </a:r>
            <a:r>
              <a:rPr lang="zh-CN" altLang="en-US" sz="1600" b="1" dirty="0"/>
              <a:t>，超过</a:t>
            </a:r>
            <a:r>
              <a:rPr lang="en-US" altLang="zh-CN" sz="1600" b="1" dirty="0"/>
              <a:t>95%</a:t>
            </a:r>
            <a:r>
              <a:rPr lang="zh-CN" altLang="en-US" sz="1600" b="1" dirty="0"/>
              <a:t>），</a:t>
            </a:r>
            <a:r>
              <a:rPr lang="zh-CN" altLang="en-US" sz="1600" b="1" dirty="0">
                <a:solidFill>
                  <a:srgbClr val="FF0000"/>
                </a:solidFill>
              </a:rPr>
              <a:t>因此它是稀疏属性。</a:t>
            </a:r>
            <a:endParaRPr lang="en-US" altLang="zh-CN" sz="1600" b="1" dirty="0">
              <a:solidFill>
                <a:srgbClr val="FF0000"/>
              </a:solidFill>
            </a:endParaRPr>
          </a:p>
          <a:p>
            <a:r>
              <a:rPr lang="zh-CN" altLang="en-US" sz="1600" b="1" dirty="0"/>
              <a:t>（</a:t>
            </a:r>
            <a:r>
              <a:rPr lang="en-US" altLang="zh-CN" sz="1600" b="1" dirty="0"/>
              <a:t>2</a:t>
            </a:r>
            <a:r>
              <a:rPr lang="zh-CN" altLang="en-US" sz="1600" b="1" dirty="0"/>
              <a:t>）依据专家经验，属性方差阈值设定为</a:t>
            </a:r>
            <a:r>
              <a:rPr lang="en-US" altLang="zh-CN" sz="1600" b="1" dirty="0"/>
              <a:t>0.01</a:t>
            </a:r>
            <a:r>
              <a:rPr lang="zh-CN" altLang="en-US" sz="1600" b="1" dirty="0"/>
              <a:t>，从右图中可看出</a:t>
            </a:r>
            <a:r>
              <a:rPr lang="zh-CN" altLang="en-US" sz="1600" b="1" dirty="0">
                <a:solidFill>
                  <a:srgbClr val="FF0000"/>
                </a:solidFill>
              </a:rPr>
              <a:t>所有连续属性方差都大于</a:t>
            </a:r>
            <a:r>
              <a:rPr lang="en-US" altLang="zh-CN" sz="1600" b="1" dirty="0">
                <a:solidFill>
                  <a:srgbClr val="FF0000"/>
                </a:solidFill>
              </a:rPr>
              <a:t>0.01</a:t>
            </a:r>
            <a:r>
              <a:rPr lang="zh-CN" altLang="en-US" sz="1600" b="1" dirty="0">
                <a:solidFill>
                  <a:srgbClr val="FF0000"/>
                </a:solidFill>
              </a:rPr>
              <a:t>因此在连续属性中不存在稀疏性</a:t>
            </a:r>
            <a:r>
              <a:rPr lang="zh-CN" altLang="en-US" sz="1600" b="1" dirty="0"/>
              <a:t>。</a:t>
            </a:r>
            <a:endParaRPr lang="en-US" altLang="zh-CN" sz="1600" b="1" dirty="0"/>
          </a:p>
          <a:p>
            <a:endParaRPr lang="zh-CN" altLang="en-US" sz="1600" b="1" dirty="0"/>
          </a:p>
        </p:txBody>
      </p:sp>
      <p:sp>
        <p:nvSpPr>
          <p:cNvPr id="2" name="标题 1"/>
          <p:cNvSpPr>
            <a:spLocks noGrp="1"/>
          </p:cNvSpPr>
          <p:nvPr>
            <p:ph type="title"/>
          </p:nvPr>
        </p:nvSpPr>
        <p:spPr>
          <a:xfrm>
            <a:off x="863953" y="79342"/>
            <a:ext cx="8229600" cy="687846"/>
          </a:xfrm>
        </p:spPr>
        <p:txBody>
          <a:bodyPr>
            <a:noAutofit/>
          </a:bodyPr>
          <a:lstStyle/>
          <a:p>
            <a:pPr lvl="0"/>
            <a:r>
              <a:rPr lang="zh-CN" altLang="en-US" sz="2400" dirty="0"/>
              <a:t>稀疏属性分析</a:t>
            </a:r>
            <a:r>
              <a:rPr lang="en-US" altLang="zh-CN" sz="2400" dirty="0"/>
              <a:t>——</a:t>
            </a:r>
            <a:r>
              <a:rPr lang="zh-CN" altLang="en-US" sz="2400" dirty="0">
                <a:solidFill>
                  <a:srgbClr val="FF0000"/>
                </a:solidFill>
              </a:rPr>
              <a:t>蠕变性能数据</a:t>
            </a:r>
          </a:p>
        </p:txBody>
      </p:sp>
      <p:sp>
        <p:nvSpPr>
          <p:cNvPr id="7" name="文本框 4"/>
          <p:cNvSpPr txBox="1">
            <a:spLocks noChangeArrowheads="1"/>
          </p:cNvSpPr>
          <p:nvPr/>
        </p:nvSpPr>
        <p:spPr bwMode="auto">
          <a:xfrm>
            <a:off x="14215" y="737088"/>
            <a:ext cx="887571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defTabSz="0" latinLnBrk="1">
              <a:spcBef>
                <a:spcPct val="20000"/>
              </a:spcBef>
              <a:buBlip>
                <a:blip r:embed="rId5"/>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b="1" dirty="0"/>
              <a:t>目的：</a:t>
            </a:r>
            <a:r>
              <a:rPr lang="zh-CN" altLang="en-US" sz="1800" dirty="0">
                <a:latin typeface="Calibri" panose="020F0502020204030204" pitchFamily="34" charset="0"/>
                <a:ea typeface="宋体" panose="02010600030101010101" pitchFamily="2" charset="-122"/>
              </a:rPr>
              <a:t>可以过滤一些稀疏属性，使得各个属性值的分布尽可能均匀，从而为后续的数据分析提供良好质量的数据，提高机器学习的预测精度。</a:t>
            </a:r>
            <a:endParaRPr lang="en-US" altLang="zh-CN" sz="1800" dirty="0">
              <a:latin typeface="Calibri" panose="020F0502020204030204" pitchFamily="34" charset="0"/>
              <a:ea typeface="宋体" panose="02010600030101010101" pitchFamily="2" charset="-122"/>
            </a:endParaRPr>
          </a:p>
          <a:p>
            <a:pPr>
              <a:spcBef>
                <a:spcPct val="0"/>
              </a:spcBef>
              <a:buNone/>
            </a:pPr>
            <a:r>
              <a:rPr lang="zh-CN" altLang="en-US" sz="1800" b="1" dirty="0"/>
              <a:t>方法：</a:t>
            </a:r>
            <a:r>
              <a:rPr lang="zh-CN" altLang="en-US" sz="1800" dirty="0">
                <a:latin typeface="Calibri" panose="020F0502020204030204" pitchFamily="34" charset="0"/>
                <a:ea typeface="宋体" panose="02010600030101010101" pitchFamily="2" charset="-122"/>
              </a:rPr>
              <a:t>对</a:t>
            </a:r>
            <a:r>
              <a:rPr lang="zh-CN" altLang="en-US" sz="1800" dirty="0">
                <a:solidFill>
                  <a:srgbClr val="FF0000"/>
                </a:solidFill>
                <a:latin typeface="Calibri" panose="020F0502020204030204" pitchFamily="34" charset="0"/>
                <a:ea typeface="宋体" panose="02010600030101010101" pitchFamily="2" charset="-122"/>
              </a:rPr>
              <a:t>样本数量为</a:t>
            </a:r>
            <a:r>
              <a:rPr lang="en-US" altLang="zh-CN" sz="1800" dirty="0">
                <a:solidFill>
                  <a:srgbClr val="FF0000"/>
                </a:solidFill>
                <a:latin typeface="Calibri" panose="020F0502020204030204" pitchFamily="34" charset="0"/>
                <a:ea typeface="宋体" panose="02010600030101010101" pitchFamily="2" charset="-122"/>
              </a:rPr>
              <a:t>266</a:t>
            </a:r>
            <a:r>
              <a:rPr lang="zh-CN" altLang="en-US" sz="1800" dirty="0">
                <a:solidFill>
                  <a:srgbClr val="FF0000"/>
                </a:solidFill>
                <a:latin typeface="Calibri" panose="020F0502020204030204" pitchFamily="34" charset="0"/>
                <a:ea typeface="宋体" panose="02010600030101010101" pitchFamily="2" charset="-122"/>
              </a:rPr>
              <a:t>条，描述因子个数为</a:t>
            </a:r>
            <a:r>
              <a:rPr lang="en-US" altLang="zh-CN" sz="1800" dirty="0">
                <a:solidFill>
                  <a:srgbClr val="FF0000"/>
                </a:solidFill>
                <a:latin typeface="Calibri" panose="020F0502020204030204" pitchFamily="34" charset="0"/>
                <a:ea typeface="宋体" panose="02010600030101010101" pitchFamily="2" charset="-122"/>
              </a:rPr>
              <a:t>27</a:t>
            </a:r>
            <a:r>
              <a:rPr lang="zh-CN" altLang="en-US" sz="1800" dirty="0">
                <a:solidFill>
                  <a:srgbClr val="FF0000"/>
                </a:solidFill>
                <a:latin typeface="Calibri" panose="020F0502020204030204" pitchFamily="34" charset="0"/>
                <a:ea typeface="宋体" panose="02010600030101010101" pitchFamily="2" charset="-122"/>
              </a:rPr>
              <a:t>个</a:t>
            </a:r>
            <a:r>
              <a:rPr lang="zh-CN" altLang="en-US" sz="1800" dirty="0">
                <a:latin typeface="Calibri" panose="020F0502020204030204" pitchFamily="34" charset="0"/>
                <a:ea typeface="宋体" panose="02010600030101010101" pitchFamily="2" charset="-122"/>
              </a:rPr>
              <a:t>的蠕变性能数据进行了稀疏属性分析。稀疏属性指的是当属性值为离散值时比如</a:t>
            </a:r>
            <a:r>
              <a:rPr lang="en-US" altLang="zh-CN" sz="1800" dirty="0">
                <a:latin typeface="Calibri" panose="020F0502020204030204" pitchFamily="34" charset="0"/>
                <a:ea typeface="宋体" panose="02010600030101010101" pitchFamily="2" charset="-122"/>
              </a:rPr>
              <a:t>0,1</a:t>
            </a:r>
            <a:r>
              <a:rPr lang="zh-CN" altLang="en-US" sz="1800" dirty="0">
                <a:latin typeface="Calibri" panose="020F0502020204030204" pitchFamily="34" charset="0"/>
                <a:ea typeface="宋体" panose="02010600030101010101" pitchFamily="2" charset="-122"/>
              </a:rPr>
              <a:t>，如果其中某个离散值的数量超过总数量的</a:t>
            </a:r>
            <a:r>
              <a:rPr lang="en-US" altLang="zh-CN" sz="1800" dirty="0">
                <a:latin typeface="Calibri" panose="020F0502020204030204" pitchFamily="34" charset="0"/>
                <a:ea typeface="宋体" panose="02010600030101010101" pitchFamily="2" charset="-122"/>
              </a:rPr>
              <a:t>95%</a:t>
            </a:r>
            <a:r>
              <a:rPr lang="zh-CN" altLang="en-US" sz="1800" dirty="0">
                <a:latin typeface="Calibri" panose="020F0502020204030204" pitchFamily="34" charset="0"/>
                <a:ea typeface="宋体" panose="02010600030101010101" pitchFamily="2" charset="-122"/>
              </a:rPr>
              <a:t>，说明该离散值对应的属性为稀疏属性；当属性值为连续值时，如果属性值的方差小于给定阈值时，也说明该属性为稀疏属性。</a:t>
            </a:r>
          </a:p>
        </p:txBody>
      </p:sp>
      <p:cxnSp>
        <p:nvCxnSpPr>
          <p:cNvPr id="6" name="直接连接符 5"/>
          <p:cNvCxnSpPr/>
          <p:nvPr/>
        </p:nvCxnSpPr>
        <p:spPr>
          <a:xfrm flipH="1">
            <a:off x="3563888" y="2420888"/>
            <a:ext cx="6942" cy="2654661"/>
          </a:xfrm>
          <a:prstGeom prst="line">
            <a:avLst/>
          </a:prstGeom>
          <a:ln w="28575">
            <a:solidFill>
              <a:schemeClr val="bg2">
                <a:lumMod val="40000"/>
                <a:lumOff val="60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729174" y="3401046"/>
            <a:ext cx="400110" cy="849516"/>
          </a:xfrm>
          <a:prstGeom prst="rect">
            <a:avLst/>
          </a:prstGeom>
          <a:noFill/>
        </p:spPr>
        <p:txBody>
          <a:bodyPr vert="eaVert" wrap="square" rtlCol="0">
            <a:spAutoFit/>
          </a:bodyPr>
          <a:lstStyle/>
          <a:p>
            <a:pPr algn="ctr"/>
            <a:r>
              <a:rPr lang="zh-CN" altLang="en-US" sz="1400" b="1" dirty="0">
                <a:solidFill>
                  <a:srgbClr val="FF0000"/>
                </a:solidFill>
              </a:rPr>
              <a:t>阈值</a:t>
            </a:r>
            <a:r>
              <a:rPr lang="en-US" altLang="zh-CN" sz="1400" b="1" dirty="0">
                <a:solidFill>
                  <a:srgbClr val="FF0000"/>
                </a:solidFill>
              </a:rPr>
              <a:t>=95</a:t>
            </a:r>
            <a:endParaRPr lang="zh-CN" altLang="en-US" sz="1400" b="1" dirty="0">
              <a:solidFill>
                <a:srgbClr val="FF0000"/>
              </a:solidFill>
            </a:endParaRPr>
          </a:p>
        </p:txBody>
      </p:sp>
      <p:sp>
        <p:nvSpPr>
          <p:cNvPr id="24" name="矩形 23"/>
          <p:cNvSpPr/>
          <p:nvPr/>
        </p:nvSpPr>
        <p:spPr>
          <a:xfrm>
            <a:off x="144910" y="5168309"/>
            <a:ext cx="8759032" cy="1551574"/>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5364088" y="2420888"/>
            <a:ext cx="0" cy="2665778"/>
          </a:xfrm>
          <a:prstGeom prst="line">
            <a:avLst/>
          </a:prstGeom>
          <a:ln w="28575">
            <a:solidFill>
              <a:schemeClr val="accent6">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524437" y="3362044"/>
            <a:ext cx="400110" cy="888518"/>
          </a:xfrm>
          <a:prstGeom prst="rect">
            <a:avLst/>
          </a:prstGeom>
          <a:noFill/>
        </p:spPr>
        <p:txBody>
          <a:bodyPr vert="eaVert" wrap="square" rtlCol="0">
            <a:spAutoFit/>
          </a:bodyPr>
          <a:lstStyle/>
          <a:p>
            <a:pPr algn="ctr"/>
            <a:r>
              <a:rPr lang="zh-CN" altLang="en-US" sz="1400" b="1" dirty="0">
                <a:solidFill>
                  <a:srgbClr val="FF0000"/>
                </a:solidFill>
              </a:rPr>
              <a:t>阈值</a:t>
            </a:r>
            <a:r>
              <a:rPr lang="en-US" altLang="zh-CN" sz="1400" b="1" dirty="0">
                <a:solidFill>
                  <a:srgbClr val="FF0000"/>
                </a:solidFill>
              </a:rPr>
              <a:t>=0.01</a:t>
            </a:r>
            <a:endParaRPr lang="zh-CN" altLang="en-US" sz="1400" b="1" dirty="0">
              <a:solidFill>
                <a:srgbClr val="FF0000"/>
              </a:solidFill>
            </a:endParaRPr>
          </a:p>
        </p:txBody>
      </p:sp>
    </p:spTree>
    <p:extLst>
      <p:ext uri="{BB962C8B-B14F-4D97-AF65-F5344CB8AC3E}">
        <p14:creationId xmlns:p14="http://schemas.microsoft.com/office/powerpoint/2010/main" val="2705388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541683" y="2097340"/>
            <a:ext cx="4691133" cy="3280944"/>
          </a:xfrm>
          <a:prstGeom prst="rect">
            <a:avLst/>
          </a:prstGeom>
        </p:spPr>
      </p:pic>
      <p:sp>
        <p:nvSpPr>
          <p:cNvPr id="7" name="文本框 4"/>
          <p:cNvSpPr txBox="1">
            <a:spLocks noChangeArrowheads="1"/>
          </p:cNvSpPr>
          <p:nvPr/>
        </p:nvSpPr>
        <p:spPr bwMode="auto">
          <a:xfrm>
            <a:off x="0" y="767188"/>
            <a:ext cx="8875712"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defTabSz="0" latinLnBrk="1">
              <a:spcBef>
                <a:spcPct val="20000"/>
              </a:spcBef>
              <a:buBlip>
                <a:blip r:embed="rId4"/>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b="1" dirty="0"/>
              <a:t>目的：</a:t>
            </a:r>
            <a:r>
              <a:rPr lang="zh-CN" altLang="en-US" sz="1800" dirty="0">
                <a:latin typeface="Calibri" panose="020F0502020204030204" pitchFamily="34" charset="0"/>
                <a:ea typeface="宋体" panose="02010600030101010101" pitchFamily="2" charset="-122"/>
              </a:rPr>
              <a:t>可以过滤无关相关的属性，保留最相关的属性，使得条件属性与决策属性之间的相关性较强，从而为后续的数据分析提供良好质量的数据，提高机器学习的预测精度。</a:t>
            </a:r>
            <a:endParaRPr lang="en-US" altLang="zh-CN" sz="1800" dirty="0">
              <a:latin typeface="Calibri" panose="020F0502020204030204" pitchFamily="34" charset="0"/>
              <a:ea typeface="宋体" panose="02010600030101010101" pitchFamily="2" charset="-122"/>
            </a:endParaRPr>
          </a:p>
          <a:p>
            <a:pPr eaLnBrk="1" hangingPunct="1">
              <a:spcBef>
                <a:spcPct val="0"/>
              </a:spcBef>
              <a:buNone/>
            </a:pPr>
            <a:r>
              <a:rPr lang="zh-CN" altLang="en-US" sz="1800" b="1" dirty="0"/>
              <a:t>方法：</a:t>
            </a:r>
            <a:r>
              <a:rPr lang="zh-CN" altLang="en-US" sz="1800" dirty="0">
                <a:latin typeface="Calibri" panose="020F0502020204030204" pitchFamily="34" charset="0"/>
                <a:ea typeface="宋体" panose="02010600030101010101" pitchFamily="2" charset="-122"/>
              </a:rPr>
              <a:t>对样本数量为</a:t>
            </a:r>
            <a:r>
              <a:rPr lang="en-US" altLang="zh-CN" sz="1800" dirty="0">
                <a:latin typeface="Calibri" panose="020F0502020204030204" pitchFamily="34" charset="0"/>
                <a:ea typeface="宋体" panose="02010600030101010101" pitchFamily="2" charset="-122"/>
              </a:rPr>
              <a:t>266</a:t>
            </a:r>
            <a:r>
              <a:rPr lang="zh-CN" altLang="en-US" sz="1800" dirty="0">
                <a:latin typeface="Calibri" panose="020F0502020204030204" pitchFamily="34" charset="0"/>
                <a:ea typeface="宋体" panose="02010600030101010101" pitchFamily="2" charset="-122"/>
              </a:rPr>
              <a:t>条，描述因子个数为</a:t>
            </a:r>
            <a:r>
              <a:rPr lang="en-US" altLang="zh-CN" sz="1800" dirty="0">
                <a:latin typeface="Calibri" panose="020F0502020204030204" pitchFamily="34" charset="0"/>
                <a:ea typeface="宋体" panose="02010600030101010101" pitchFamily="2" charset="-122"/>
              </a:rPr>
              <a:t>26</a:t>
            </a:r>
            <a:r>
              <a:rPr lang="zh-CN" altLang="en-US" sz="1800" dirty="0">
                <a:latin typeface="Calibri" panose="020F0502020204030204" pitchFamily="34" charset="0"/>
                <a:ea typeface="宋体" panose="02010600030101010101" pitchFamily="2" charset="-122"/>
              </a:rPr>
              <a:t>个的蠕变性能数据进行了相关性分析。其中，红色表示</a:t>
            </a:r>
            <a:r>
              <a:rPr lang="zh-CN" altLang="en-US" sz="1800" dirty="0">
                <a:solidFill>
                  <a:srgbClr val="FF0000"/>
                </a:solidFill>
                <a:latin typeface="Calibri" panose="020F0502020204030204" pitchFamily="34" charset="0"/>
                <a:ea typeface="宋体" panose="02010600030101010101" pitchFamily="2" charset="-122"/>
              </a:rPr>
              <a:t>负相关</a:t>
            </a:r>
            <a:r>
              <a:rPr lang="zh-CN" altLang="en-US" sz="1800" dirty="0">
                <a:solidFill>
                  <a:srgbClr val="0070C0"/>
                </a:solidFill>
                <a:latin typeface="Calibri" panose="020F0502020204030204" pitchFamily="34" charset="0"/>
                <a:ea typeface="宋体" panose="02010600030101010101" pitchFamily="2" charset="-122"/>
              </a:rPr>
              <a:t>，</a:t>
            </a:r>
            <a:r>
              <a:rPr lang="zh-CN" altLang="en-US" sz="1800" dirty="0">
                <a:latin typeface="Calibri" panose="020F0502020204030204" pitchFamily="34" charset="0"/>
                <a:ea typeface="宋体" panose="02010600030101010101" pitchFamily="2" charset="-122"/>
              </a:rPr>
              <a:t>蓝色表示</a:t>
            </a:r>
            <a:r>
              <a:rPr lang="zh-CN" altLang="en-US" sz="1800" dirty="0">
                <a:solidFill>
                  <a:srgbClr val="0033CC"/>
                </a:solidFill>
                <a:latin typeface="Calibri" panose="020F0502020204030204" pitchFamily="34" charset="0"/>
                <a:ea typeface="宋体" panose="02010600030101010101" pitchFamily="2" charset="-122"/>
              </a:rPr>
              <a:t>正相关</a:t>
            </a:r>
            <a:r>
              <a:rPr lang="zh-CN" altLang="en-US" sz="1800" dirty="0">
                <a:latin typeface="Calibri" panose="020F0502020204030204" pitchFamily="34" charset="0"/>
                <a:ea typeface="宋体" panose="02010600030101010101" pitchFamily="2" charset="-122"/>
              </a:rPr>
              <a:t>，颜色越深，相关性越强。</a:t>
            </a:r>
          </a:p>
        </p:txBody>
      </p:sp>
      <p:sp>
        <p:nvSpPr>
          <p:cNvPr id="2" name="标题 1"/>
          <p:cNvSpPr>
            <a:spLocks noGrp="1"/>
          </p:cNvSpPr>
          <p:nvPr>
            <p:ph type="title"/>
          </p:nvPr>
        </p:nvSpPr>
        <p:spPr>
          <a:xfrm>
            <a:off x="863953" y="79342"/>
            <a:ext cx="8229600" cy="687846"/>
          </a:xfrm>
        </p:spPr>
        <p:txBody>
          <a:bodyPr>
            <a:noAutofit/>
          </a:bodyPr>
          <a:lstStyle/>
          <a:p>
            <a:pPr lvl="0"/>
            <a:r>
              <a:rPr lang="zh-CN" altLang="en-US" sz="2400" dirty="0"/>
              <a:t>相关属性分析</a:t>
            </a:r>
            <a:r>
              <a:rPr lang="en-US" altLang="zh-CN" sz="2400" dirty="0"/>
              <a:t>——</a:t>
            </a:r>
            <a:r>
              <a:rPr lang="zh-CN" altLang="en-US" sz="2400" dirty="0">
                <a:solidFill>
                  <a:srgbClr val="FF0000"/>
                </a:solidFill>
              </a:rPr>
              <a:t>蠕变性能数据</a:t>
            </a:r>
          </a:p>
        </p:txBody>
      </p:sp>
      <p:sp>
        <p:nvSpPr>
          <p:cNvPr id="9" name="文本框 8"/>
          <p:cNvSpPr txBox="1"/>
          <p:nvPr/>
        </p:nvSpPr>
        <p:spPr>
          <a:xfrm>
            <a:off x="4835654" y="2087811"/>
            <a:ext cx="400110" cy="3039510"/>
          </a:xfrm>
          <a:prstGeom prst="rect">
            <a:avLst/>
          </a:prstGeom>
          <a:noFill/>
        </p:spPr>
        <p:txBody>
          <a:bodyPr vert="eaVert" wrap="square" rtlCol="0">
            <a:spAutoFit/>
          </a:bodyPr>
          <a:lstStyle/>
          <a:p>
            <a:pPr algn="ctr"/>
            <a:r>
              <a:rPr lang="zh-CN" altLang="en-US" sz="1400" b="1" dirty="0">
                <a:solidFill>
                  <a:srgbClr val="FF0000"/>
                </a:solidFill>
              </a:rPr>
              <a:t>属性与属性之间的相关系数</a:t>
            </a:r>
            <a:endParaRPr lang="zh-CN" altLang="en-US" sz="1400" dirty="0"/>
          </a:p>
        </p:txBody>
      </p:sp>
      <p:sp>
        <p:nvSpPr>
          <p:cNvPr id="10" name="文本框 9"/>
          <p:cNvSpPr txBox="1"/>
          <p:nvPr/>
        </p:nvSpPr>
        <p:spPr>
          <a:xfrm>
            <a:off x="-92154" y="2132856"/>
            <a:ext cx="615553" cy="3172251"/>
          </a:xfrm>
          <a:prstGeom prst="rect">
            <a:avLst/>
          </a:prstGeom>
          <a:noFill/>
        </p:spPr>
        <p:txBody>
          <a:bodyPr vert="eaVert" wrap="square" rtlCol="0">
            <a:spAutoFit/>
          </a:bodyPr>
          <a:lstStyle/>
          <a:p>
            <a:r>
              <a:rPr lang="zh-CN" altLang="en-US" sz="1400" b="1" dirty="0">
                <a:solidFill>
                  <a:srgbClr val="FF0000"/>
                </a:solidFill>
              </a:rPr>
              <a:t>条件属性与决策属性之间的相关系数</a:t>
            </a:r>
          </a:p>
          <a:p>
            <a:endParaRPr lang="zh-CN" altLang="en-US" sz="1400" dirty="0"/>
          </a:p>
        </p:txBody>
      </p:sp>
      <p:grpSp>
        <p:nvGrpSpPr>
          <p:cNvPr id="12" name="组合 11"/>
          <p:cNvGrpSpPr/>
          <p:nvPr/>
        </p:nvGrpSpPr>
        <p:grpSpPr>
          <a:xfrm>
            <a:off x="16177" y="5186836"/>
            <a:ext cx="9077376" cy="1569660"/>
            <a:chOff x="271417" y="5531593"/>
            <a:chExt cx="8868166" cy="1211279"/>
          </a:xfrm>
        </p:grpSpPr>
        <p:sp>
          <p:nvSpPr>
            <p:cNvPr id="8" name="矩形 7"/>
            <p:cNvSpPr/>
            <p:nvPr/>
          </p:nvSpPr>
          <p:spPr>
            <a:xfrm>
              <a:off x="271417" y="5531597"/>
              <a:ext cx="8817720" cy="118996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62743" y="5531593"/>
              <a:ext cx="8776840" cy="1211279"/>
            </a:xfrm>
            <a:prstGeom prst="rect">
              <a:avLst/>
            </a:prstGeom>
            <a:noFill/>
          </p:spPr>
          <p:txBody>
            <a:bodyPr wrap="square" rtlCol="0">
              <a:spAutoFit/>
            </a:bodyPr>
            <a:lstStyle/>
            <a:p>
              <a:r>
                <a:rPr lang="zh-CN" altLang="en-US" sz="1600" b="1" dirty="0"/>
                <a:t>相关属性分析结论：</a:t>
              </a:r>
              <a:endParaRPr lang="en-US" altLang="zh-CN" sz="1600" b="1" dirty="0"/>
            </a:p>
            <a:p>
              <a:r>
                <a:rPr lang="zh-CN" altLang="en-US" sz="1600" b="1" dirty="0"/>
                <a:t>         依据专家经验，相关系数阈值设定为</a:t>
              </a:r>
              <a:r>
                <a:rPr lang="en-US" altLang="zh-CN" sz="1600" b="1" dirty="0">
                  <a:solidFill>
                    <a:srgbClr val="FF0000"/>
                  </a:solidFill>
                </a:rPr>
                <a:t>0.3</a:t>
              </a:r>
              <a:r>
                <a:rPr lang="zh-CN" altLang="en-US" sz="1600" b="1" dirty="0"/>
                <a:t>，从左图可以看出，所有的蠕变属性</a:t>
              </a:r>
              <a:r>
                <a:rPr lang="zh-CN" altLang="en-US" sz="1600" b="1" dirty="0">
                  <a:solidFill>
                    <a:srgbClr val="FF0000"/>
                  </a:solidFill>
                </a:rPr>
                <a:t>（</a:t>
              </a:r>
              <a:r>
                <a:rPr lang="en-US" altLang="zh-CN" sz="1600" b="1" dirty="0">
                  <a:solidFill>
                    <a:srgbClr val="FF0000"/>
                  </a:solidFill>
                </a:rPr>
                <a:t>26</a:t>
              </a:r>
              <a:r>
                <a:rPr lang="zh-CN" altLang="en-US" sz="1600" b="1" dirty="0">
                  <a:solidFill>
                    <a:srgbClr val="FF0000"/>
                  </a:solidFill>
                </a:rPr>
                <a:t>个</a:t>
              </a:r>
              <a:r>
                <a:rPr lang="zh-CN" altLang="en-US" sz="1600" b="1" dirty="0"/>
                <a:t>）与决策属性（蠕变断裂寿命）之间的相关系数都大于</a:t>
              </a:r>
              <a:r>
                <a:rPr lang="en-US" altLang="zh-CN" sz="1600" b="1" dirty="0">
                  <a:solidFill>
                    <a:srgbClr val="FF0000"/>
                  </a:solidFill>
                </a:rPr>
                <a:t>0.3</a:t>
              </a:r>
              <a:r>
                <a:rPr lang="zh-CN" altLang="en-US" sz="1600" b="1" dirty="0"/>
                <a:t>，表明所有的属性与蠕变断裂寿命的相关性都较强。其中，对于</a:t>
              </a:r>
              <a:r>
                <a:rPr lang="zh-CN" altLang="en-US" sz="1600" b="1" dirty="0">
                  <a:solidFill>
                    <a:srgbClr val="FF0000"/>
                  </a:solidFill>
                </a:rPr>
                <a:t>合金化金属元素</a:t>
              </a:r>
              <a:r>
                <a:rPr lang="zh-CN" altLang="en-US" sz="1600" b="1" dirty="0"/>
                <a:t>，</a:t>
              </a:r>
              <a:r>
                <a:rPr lang="en-US" altLang="zh-CN" sz="1600" b="1" dirty="0">
                  <a:solidFill>
                    <a:srgbClr val="FF0000"/>
                  </a:solidFill>
                </a:rPr>
                <a:t>Ni</a:t>
              </a:r>
              <a:r>
                <a:rPr lang="zh-CN" altLang="en-US" sz="1600" b="1" dirty="0">
                  <a:solidFill>
                    <a:srgbClr val="FF0000"/>
                  </a:solidFill>
                </a:rPr>
                <a:t>、</a:t>
              </a:r>
              <a:r>
                <a:rPr lang="en-US" altLang="zh-CN" sz="1600" b="1" dirty="0">
                  <a:solidFill>
                    <a:srgbClr val="FF0000"/>
                  </a:solidFill>
                </a:rPr>
                <a:t>W</a:t>
              </a:r>
              <a:r>
                <a:rPr lang="zh-CN" altLang="en-US" sz="1600" b="1" dirty="0">
                  <a:solidFill>
                    <a:srgbClr val="FF0000"/>
                  </a:solidFill>
                </a:rPr>
                <a:t>、</a:t>
              </a:r>
              <a:r>
                <a:rPr lang="en-US" altLang="zh-CN" sz="1600" b="1" dirty="0">
                  <a:solidFill>
                    <a:srgbClr val="FF0000"/>
                  </a:solidFill>
                </a:rPr>
                <a:t>Ta</a:t>
              </a:r>
              <a:r>
                <a:rPr lang="zh-CN" altLang="en-US" sz="1600" b="1" dirty="0">
                  <a:solidFill>
                    <a:srgbClr val="FF0000"/>
                  </a:solidFill>
                </a:rPr>
                <a:t>、</a:t>
              </a:r>
              <a:r>
                <a:rPr lang="en-US" altLang="zh-CN" sz="1600" b="1" dirty="0">
                  <a:solidFill>
                    <a:srgbClr val="FF0000"/>
                  </a:solidFill>
                </a:rPr>
                <a:t>Al</a:t>
              </a:r>
              <a:r>
                <a:rPr lang="zh-CN" altLang="en-US" sz="1600" b="1" dirty="0">
                  <a:solidFill>
                    <a:srgbClr val="FF0000"/>
                  </a:solidFill>
                </a:rPr>
                <a:t>、</a:t>
              </a:r>
              <a:r>
                <a:rPr lang="en-US" altLang="zh-CN" sz="1600" b="1" dirty="0">
                  <a:solidFill>
                    <a:srgbClr val="FF0000"/>
                  </a:solidFill>
                </a:rPr>
                <a:t>Cr</a:t>
              </a:r>
              <a:r>
                <a:rPr lang="zh-CN" altLang="en-US" sz="1600" b="1" dirty="0">
                  <a:solidFill>
                    <a:srgbClr val="FF0000"/>
                  </a:solidFill>
                </a:rPr>
                <a:t>、</a:t>
              </a:r>
              <a:r>
                <a:rPr lang="en-US" altLang="zh-CN" sz="1600" b="1" dirty="0">
                  <a:solidFill>
                    <a:srgbClr val="FF0000"/>
                  </a:solidFill>
                </a:rPr>
                <a:t>Co</a:t>
              </a:r>
              <a:r>
                <a:rPr lang="zh-CN" altLang="en-US" sz="1600" b="1" dirty="0"/>
                <a:t>元素和蠕变断裂寿命之间的相关系数都高于</a:t>
              </a:r>
              <a:r>
                <a:rPr lang="en-US" altLang="zh-CN" sz="1600" b="1" dirty="0"/>
                <a:t>0.45</a:t>
              </a:r>
              <a:r>
                <a:rPr lang="zh-CN" altLang="en-US" sz="1600" b="1" dirty="0"/>
                <a:t>，表明这几种金属元素与蠕变性能之间的关联关系都比较强。而对于</a:t>
              </a:r>
              <a:r>
                <a:rPr lang="zh-CN" altLang="en-US" sz="1600" b="1" dirty="0">
                  <a:solidFill>
                    <a:srgbClr val="FF0000"/>
                  </a:solidFill>
                </a:rPr>
                <a:t>热处理工艺，二阶段时效处理时间</a:t>
              </a:r>
              <a:r>
                <a:rPr lang="zh-CN" altLang="en-US" sz="1600" b="1" dirty="0"/>
                <a:t>和</a:t>
              </a:r>
              <a:r>
                <a:rPr lang="zh-CN" altLang="en-US" sz="1600" b="1" dirty="0">
                  <a:solidFill>
                    <a:srgbClr val="FF0000"/>
                  </a:solidFill>
                </a:rPr>
                <a:t>温度</a:t>
              </a:r>
              <a:r>
                <a:rPr lang="zh-CN" altLang="en-US" sz="1600" b="1" dirty="0"/>
                <a:t>的相关系数超过</a:t>
              </a:r>
              <a:r>
                <a:rPr lang="en-US" altLang="zh-CN" sz="1600" b="1" dirty="0"/>
                <a:t>0.85</a:t>
              </a:r>
              <a:r>
                <a:rPr lang="zh-CN" altLang="en-US" sz="1600" b="1" dirty="0"/>
                <a:t>，表明蠕变性能与二者都存在很强的关联性。</a:t>
              </a:r>
              <a:endParaRPr lang="en-US" altLang="zh-CN" sz="1600" b="1" dirty="0"/>
            </a:p>
          </p:txBody>
        </p:sp>
      </p:grpSp>
      <p:cxnSp>
        <p:nvCxnSpPr>
          <p:cNvPr id="23" name="直接连接符 22"/>
          <p:cNvCxnSpPr/>
          <p:nvPr/>
        </p:nvCxnSpPr>
        <p:spPr>
          <a:xfrm flipH="1">
            <a:off x="2118974" y="2157170"/>
            <a:ext cx="6575" cy="2900789"/>
          </a:xfrm>
          <a:prstGeom prst="line">
            <a:avLst/>
          </a:prstGeom>
          <a:ln w="28575">
            <a:solidFill>
              <a:schemeClr val="accent6">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3547794" y="2845258"/>
            <a:ext cx="400110" cy="1014526"/>
          </a:xfrm>
          <a:prstGeom prst="rect">
            <a:avLst/>
          </a:prstGeom>
          <a:noFill/>
        </p:spPr>
        <p:txBody>
          <a:bodyPr vert="eaVert" wrap="square" rtlCol="0">
            <a:spAutoFit/>
          </a:bodyPr>
          <a:lstStyle/>
          <a:p>
            <a:pPr algn="ctr"/>
            <a:r>
              <a:rPr lang="zh-CN" altLang="en-US" sz="1400" b="1" dirty="0">
                <a:solidFill>
                  <a:srgbClr val="FF0000"/>
                </a:solidFill>
              </a:rPr>
              <a:t>阈值</a:t>
            </a:r>
            <a:r>
              <a:rPr lang="en-US" altLang="zh-CN" sz="1400" b="1" dirty="0">
                <a:solidFill>
                  <a:srgbClr val="FF0000"/>
                </a:solidFill>
              </a:rPr>
              <a:t>=-0.3</a:t>
            </a:r>
            <a:endParaRPr lang="zh-CN" altLang="en-US" sz="1400" b="1" dirty="0">
              <a:solidFill>
                <a:srgbClr val="FF0000"/>
              </a:solidFill>
            </a:endParaRPr>
          </a:p>
        </p:txBody>
      </p:sp>
      <p:pic>
        <p:nvPicPr>
          <p:cNvPr id="14" name="图片 13"/>
          <p:cNvPicPr>
            <a:picLocks noChangeAspect="1"/>
          </p:cNvPicPr>
          <p:nvPr/>
        </p:nvPicPr>
        <p:blipFill>
          <a:blip r:embed="rId5"/>
          <a:stretch>
            <a:fillRect/>
          </a:stretch>
        </p:blipFill>
        <p:spPr>
          <a:xfrm>
            <a:off x="5186090" y="2184440"/>
            <a:ext cx="3513208" cy="2873519"/>
          </a:xfrm>
          <a:prstGeom prst="rect">
            <a:avLst/>
          </a:prstGeom>
        </p:spPr>
      </p:pic>
    </p:spTree>
    <p:extLst>
      <p:ext uri="{BB962C8B-B14F-4D97-AF65-F5344CB8AC3E}">
        <p14:creationId xmlns:p14="http://schemas.microsoft.com/office/powerpoint/2010/main" val="2420427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103808" y="1383336"/>
            <a:ext cx="8939373" cy="2478910"/>
          </a:xfrm>
          <a:prstGeom prst="rect">
            <a:avLst/>
          </a:prstGeom>
        </p:spPr>
      </p:pic>
      <p:sp>
        <p:nvSpPr>
          <p:cNvPr id="2" name="标题 1"/>
          <p:cNvSpPr>
            <a:spLocks noGrp="1"/>
          </p:cNvSpPr>
          <p:nvPr>
            <p:ph type="title"/>
          </p:nvPr>
        </p:nvSpPr>
        <p:spPr>
          <a:xfrm>
            <a:off x="863953" y="79342"/>
            <a:ext cx="8229600" cy="687846"/>
          </a:xfrm>
        </p:spPr>
        <p:txBody>
          <a:bodyPr>
            <a:noAutofit/>
          </a:bodyPr>
          <a:lstStyle/>
          <a:p>
            <a:pPr lvl="0"/>
            <a:r>
              <a:rPr lang="zh-CN" altLang="en-US" sz="2400" dirty="0"/>
              <a:t>冗余属性分析</a:t>
            </a:r>
            <a:r>
              <a:rPr lang="en-US" altLang="zh-CN" sz="2400" dirty="0"/>
              <a:t>——</a:t>
            </a:r>
            <a:r>
              <a:rPr lang="zh-CN" altLang="en-US" sz="2400" dirty="0">
                <a:solidFill>
                  <a:srgbClr val="FF0000"/>
                </a:solidFill>
              </a:rPr>
              <a:t>蠕变性能数据</a:t>
            </a:r>
          </a:p>
        </p:txBody>
      </p:sp>
      <p:sp>
        <p:nvSpPr>
          <p:cNvPr id="16" name="文本框 15"/>
          <p:cNvSpPr txBox="1"/>
          <p:nvPr/>
        </p:nvSpPr>
        <p:spPr>
          <a:xfrm>
            <a:off x="103808" y="4844737"/>
            <a:ext cx="8784975" cy="2031325"/>
          </a:xfrm>
          <a:prstGeom prst="rect">
            <a:avLst/>
          </a:prstGeom>
          <a:noFill/>
        </p:spPr>
        <p:txBody>
          <a:bodyPr wrap="square" rtlCol="0">
            <a:spAutoFit/>
          </a:bodyPr>
          <a:lstStyle/>
          <a:p>
            <a:r>
              <a:rPr lang="zh-CN" altLang="en-US" b="1" dirty="0"/>
              <a:t>冗余属性分析结论分析：</a:t>
            </a:r>
            <a:endParaRPr lang="en-US" altLang="zh-CN" b="1" dirty="0"/>
          </a:p>
          <a:p>
            <a:r>
              <a:rPr lang="zh-CN" altLang="en-US" dirty="0"/>
              <a:t>（</a:t>
            </a:r>
            <a:r>
              <a:rPr lang="en-US" altLang="zh-CN" dirty="0"/>
              <a:t>1</a:t>
            </a:r>
            <a:r>
              <a:rPr lang="zh-CN" altLang="en-US" dirty="0"/>
              <a:t>）表中给出了蠕变属性与属性之间的相关系数，相关系数的绝对值越大，表明两者之间相关程度越大，两属性之间的</a:t>
            </a:r>
            <a:r>
              <a:rPr lang="zh-CN" altLang="en-US" b="1" dirty="0">
                <a:solidFill>
                  <a:srgbClr val="FF0000"/>
                </a:solidFill>
              </a:rPr>
              <a:t>协同效应</a:t>
            </a:r>
            <a:r>
              <a:rPr lang="zh-CN" altLang="en-US" dirty="0"/>
              <a:t>越强。</a:t>
            </a:r>
            <a:endParaRPr lang="en-US" altLang="zh-CN" dirty="0"/>
          </a:p>
          <a:p>
            <a:r>
              <a:rPr lang="zh-CN" altLang="en-US" dirty="0"/>
              <a:t>（</a:t>
            </a:r>
            <a:r>
              <a:rPr lang="en-US" altLang="zh-CN" dirty="0"/>
              <a:t>2</a:t>
            </a:r>
            <a:r>
              <a:rPr lang="zh-CN" altLang="en-US" dirty="0"/>
              <a:t>）从分析结果中可以看出，</a:t>
            </a:r>
            <a:r>
              <a:rPr lang="en-US" altLang="zh-CN" dirty="0">
                <a:solidFill>
                  <a:srgbClr val="FF0000"/>
                </a:solidFill>
              </a:rPr>
              <a:t>Ni</a:t>
            </a:r>
            <a:r>
              <a:rPr lang="zh-CN" altLang="en-US" dirty="0">
                <a:solidFill>
                  <a:srgbClr val="FF0000"/>
                </a:solidFill>
              </a:rPr>
              <a:t>和</a:t>
            </a:r>
            <a:r>
              <a:rPr lang="en-US" altLang="zh-CN" dirty="0">
                <a:solidFill>
                  <a:srgbClr val="FF0000"/>
                </a:solidFill>
              </a:rPr>
              <a:t>Co</a:t>
            </a:r>
            <a:r>
              <a:rPr lang="zh-CN" altLang="en-US" dirty="0">
                <a:solidFill>
                  <a:srgbClr val="FF0000"/>
                </a:solidFill>
              </a:rPr>
              <a:t>元素质量分数之间的相关系数为</a:t>
            </a:r>
            <a:r>
              <a:rPr lang="en-US" altLang="zh-CN" dirty="0">
                <a:solidFill>
                  <a:srgbClr val="FF0000"/>
                </a:solidFill>
              </a:rPr>
              <a:t>0.788</a:t>
            </a:r>
            <a:r>
              <a:rPr lang="zh-CN" altLang="en-US" dirty="0"/>
              <a:t>，超过了设定的阈值，因此表明这两种合金化元素之间协同效应较强，二者协同作用，进而提升合金的蠕变性能。同样的，</a:t>
            </a:r>
            <a:r>
              <a:rPr lang="zh-CN" altLang="en-US" dirty="0">
                <a:solidFill>
                  <a:srgbClr val="FF0000"/>
                </a:solidFill>
              </a:rPr>
              <a:t>观察到</a:t>
            </a:r>
            <a:r>
              <a:rPr lang="en-US" altLang="zh-CN" dirty="0">
                <a:solidFill>
                  <a:srgbClr val="FF0000"/>
                </a:solidFill>
              </a:rPr>
              <a:t>Re</a:t>
            </a:r>
            <a:r>
              <a:rPr lang="zh-CN" altLang="en-US" dirty="0">
                <a:solidFill>
                  <a:srgbClr val="FF0000"/>
                </a:solidFill>
              </a:rPr>
              <a:t>和</a:t>
            </a:r>
            <a:r>
              <a:rPr lang="en-US" altLang="zh-CN" dirty="0">
                <a:solidFill>
                  <a:srgbClr val="FF0000"/>
                </a:solidFill>
              </a:rPr>
              <a:t>Cr</a:t>
            </a:r>
            <a:r>
              <a:rPr lang="zh-CN" altLang="en-US" dirty="0">
                <a:solidFill>
                  <a:srgbClr val="FF0000"/>
                </a:solidFill>
              </a:rPr>
              <a:t>元素之间的相关为</a:t>
            </a:r>
            <a:r>
              <a:rPr lang="en-US" altLang="zh-CN" dirty="0">
                <a:solidFill>
                  <a:srgbClr val="FF0000"/>
                </a:solidFill>
              </a:rPr>
              <a:t>0.73</a:t>
            </a:r>
            <a:r>
              <a:rPr lang="zh-CN" altLang="en-US" dirty="0"/>
              <a:t>，超过了设定的阈值，因此这两种合金化元素之间的协同效应可以提升合金的蠕变性能 。</a:t>
            </a:r>
          </a:p>
        </p:txBody>
      </p:sp>
      <p:sp>
        <p:nvSpPr>
          <p:cNvPr id="6" name="文本框 5"/>
          <p:cNvSpPr txBox="1"/>
          <p:nvPr/>
        </p:nvSpPr>
        <p:spPr>
          <a:xfrm>
            <a:off x="128885" y="3903147"/>
            <a:ext cx="4849868" cy="923330"/>
          </a:xfrm>
          <a:prstGeom prst="rect">
            <a:avLst/>
          </a:prstGeom>
          <a:noFill/>
          <a:ln>
            <a:solidFill>
              <a:srgbClr val="FF0000"/>
            </a:solidFill>
          </a:ln>
        </p:spPr>
        <p:txBody>
          <a:bodyPr wrap="square" rtlCol="0">
            <a:spAutoFit/>
          </a:bodyPr>
          <a:lstStyle/>
          <a:p>
            <a:pPr marL="285750" indent="-285750">
              <a:buFont typeface="Wingdings" panose="05000000000000000000" pitchFamily="2" charset="2"/>
              <a:buChar char="p"/>
            </a:pPr>
            <a:r>
              <a:rPr lang="zh-CN" altLang="en-US" dirty="0"/>
              <a:t>根据专家经验，设定冗余性阈值为</a:t>
            </a:r>
            <a:r>
              <a:rPr lang="en-US" altLang="zh-CN" dirty="0"/>
              <a:t>0.68</a:t>
            </a:r>
            <a:r>
              <a:rPr lang="zh-CN" altLang="en-US" dirty="0"/>
              <a:t>，即如果属性与属性的相关系数大于</a:t>
            </a:r>
            <a:r>
              <a:rPr lang="en-US" altLang="zh-CN" dirty="0"/>
              <a:t>0.68</a:t>
            </a:r>
            <a:r>
              <a:rPr lang="zh-CN" altLang="en-US" dirty="0"/>
              <a:t>，则说明属性与属性之间的</a:t>
            </a:r>
            <a:r>
              <a:rPr lang="zh-CN" altLang="en-US" b="1" dirty="0">
                <a:solidFill>
                  <a:srgbClr val="FF0000"/>
                </a:solidFill>
              </a:rPr>
              <a:t>协同效应</a:t>
            </a:r>
            <a:r>
              <a:rPr lang="zh-CN" altLang="en-US" dirty="0"/>
              <a:t>较强。</a:t>
            </a:r>
          </a:p>
        </p:txBody>
      </p:sp>
      <p:pic>
        <p:nvPicPr>
          <p:cNvPr id="7" name="图片 6"/>
          <p:cNvPicPr>
            <a:picLocks noChangeAspect="1"/>
          </p:cNvPicPr>
          <p:nvPr/>
        </p:nvPicPr>
        <p:blipFill>
          <a:blip r:embed="rId4"/>
          <a:stretch>
            <a:fillRect/>
          </a:stretch>
        </p:blipFill>
        <p:spPr>
          <a:xfrm>
            <a:off x="5223522" y="843517"/>
            <a:ext cx="3876187" cy="3164481"/>
          </a:xfrm>
          <a:prstGeom prst="rect">
            <a:avLst/>
          </a:prstGeom>
        </p:spPr>
      </p:pic>
      <p:sp>
        <p:nvSpPr>
          <p:cNvPr id="13" name="文本框 12"/>
          <p:cNvSpPr txBox="1"/>
          <p:nvPr/>
        </p:nvSpPr>
        <p:spPr>
          <a:xfrm>
            <a:off x="5368891" y="4026258"/>
            <a:ext cx="3585448" cy="338554"/>
          </a:xfrm>
          <a:prstGeom prst="rect">
            <a:avLst/>
          </a:prstGeom>
          <a:noFill/>
        </p:spPr>
        <p:txBody>
          <a:bodyPr wrap="square" rtlCol="0">
            <a:spAutoFit/>
          </a:bodyPr>
          <a:lstStyle/>
          <a:p>
            <a:pPr algn="ctr"/>
            <a:r>
              <a:rPr lang="zh-CN" altLang="en-US" sz="1600" b="1" dirty="0">
                <a:solidFill>
                  <a:srgbClr val="FF0000"/>
                </a:solidFill>
              </a:rPr>
              <a:t>蠕变属性与蠕变属性之间的相关系数</a:t>
            </a:r>
          </a:p>
        </p:txBody>
      </p:sp>
      <p:sp>
        <p:nvSpPr>
          <p:cNvPr id="18" name="文本框 17"/>
          <p:cNvSpPr txBox="1"/>
          <p:nvPr/>
        </p:nvSpPr>
        <p:spPr>
          <a:xfrm>
            <a:off x="-108520" y="946510"/>
            <a:ext cx="3585448" cy="338554"/>
          </a:xfrm>
          <a:prstGeom prst="rect">
            <a:avLst/>
          </a:prstGeom>
          <a:noFill/>
        </p:spPr>
        <p:txBody>
          <a:bodyPr wrap="square" rtlCol="0">
            <a:spAutoFit/>
          </a:bodyPr>
          <a:lstStyle/>
          <a:p>
            <a:pPr algn="ctr"/>
            <a:r>
              <a:rPr lang="zh-CN" altLang="en-US" sz="1600" b="1" dirty="0">
                <a:solidFill>
                  <a:srgbClr val="FF0000"/>
                </a:solidFill>
                <a:hlinkClick r:id="rId5" action="ppaction://hlinkfile"/>
              </a:rPr>
              <a:t>蠕变属性与蠕变属性之间的冗余性</a:t>
            </a:r>
            <a:endParaRPr lang="zh-CN" altLang="en-US" sz="1600" b="1" dirty="0">
              <a:solidFill>
                <a:srgbClr val="FF0000"/>
              </a:solidFill>
            </a:endParaRPr>
          </a:p>
        </p:txBody>
      </p:sp>
      <p:pic>
        <p:nvPicPr>
          <p:cNvPr id="9" name="图片 8">
            <a:hlinkClick r:id="rId6" action="ppaction://hlinksldjump"/>
            <a:extLst>
              <a:ext uri="{FF2B5EF4-FFF2-40B4-BE49-F238E27FC236}">
                <a16:creationId xmlns:a16="http://schemas.microsoft.com/office/drawing/2014/main" id="{EBAEC078-187A-4279-8571-1FED8122B03B}"/>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11001" y="2355559"/>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A574D53B-35DB-40CD-A607-EBAE440144A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7404" y="667573"/>
            <a:ext cx="8788162" cy="3937202"/>
          </a:xfrm>
          <a:prstGeom prst="rect">
            <a:avLst/>
          </a:prstGeom>
        </p:spPr>
      </p:pic>
      <p:cxnSp>
        <p:nvCxnSpPr>
          <p:cNvPr id="5" name="直线连接符 4">
            <a:extLst>
              <a:ext uri="{FF2B5EF4-FFF2-40B4-BE49-F238E27FC236}">
                <a16:creationId xmlns:a16="http://schemas.microsoft.com/office/drawing/2014/main" id="{09811F3C-93D3-3B49-88DE-6777899BE921}"/>
              </a:ext>
            </a:extLst>
          </p:cNvPr>
          <p:cNvCxnSpPr/>
          <p:nvPr/>
        </p:nvCxnSpPr>
        <p:spPr>
          <a:xfrm>
            <a:off x="594416" y="1520216"/>
            <a:ext cx="1512168" cy="0"/>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CBFC49AD-129F-4940-8D61-0F2B3DBECF38}"/>
              </a:ext>
            </a:extLst>
          </p:cNvPr>
          <p:cNvCxnSpPr>
            <a:cxnSpLocks/>
          </p:cNvCxnSpPr>
          <p:nvPr/>
        </p:nvCxnSpPr>
        <p:spPr>
          <a:xfrm>
            <a:off x="539552" y="2780928"/>
            <a:ext cx="864096" cy="0"/>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线连接符 10">
            <a:extLst>
              <a:ext uri="{FF2B5EF4-FFF2-40B4-BE49-F238E27FC236}">
                <a16:creationId xmlns:a16="http://schemas.microsoft.com/office/drawing/2014/main" id="{12E5ADFA-0C15-7E4F-8399-A204B2624BA0}"/>
              </a:ext>
            </a:extLst>
          </p:cNvPr>
          <p:cNvCxnSpPr/>
          <p:nvPr/>
        </p:nvCxnSpPr>
        <p:spPr>
          <a:xfrm>
            <a:off x="1763688" y="1383336"/>
            <a:ext cx="0" cy="1253576"/>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501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9"/>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63953" y="79342"/>
            <a:ext cx="8229600" cy="687846"/>
          </a:xfrm>
        </p:spPr>
        <p:txBody>
          <a:bodyPr>
            <a:noAutofit/>
          </a:bodyPr>
          <a:lstStyle/>
          <a:p>
            <a:pPr lvl="0"/>
            <a:r>
              <a:rPr lang="zh-CN" altLang="en-US" sz="2800" dirty="0">
                <a:solidFill>
                  <a:srgbClr val="FF0000"/>
                </a:solidFill>
              </a:rPr>
              <a:t>待发表的成果一</a:t>
            </a:r>
          </a:p>
        </p:txBody>
      </p:sp>
      <p:pic>
        <p:nvPicPr>
          <p:cNvPr id="7170" name="图片 1">
            <a:extLst>
              <a:ext uri="{FF2B5EF4-FFF2-40B4-BE49-F238E27FC236}">
                <a16:creationId xmlns:a16="http://schemas.microsoft.com/office/drawing/2014/main" id="{00EA4182-EED0-4F06-A182-A82347FD9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46" y="1478338"/>
            <a:ext cx="4752528" cy="4765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4">
            <a:extLst>
              <a:ext uri="{FF2B5EF4-FFF2-40B4-BE49-F238E27FC236}">
                <a16:creationId xmlns:a16="http://schemas.microsoft.com/office/drawing/2014/main" id="{130DF3F7-A157-4C85-ABDF-474A1BA47FEC}"/>
              </a:ext>
            </a:extLst>
          </p:cNvPr>
          <p:cNvSpPr>
            <a:spLocks noChangeArrowheads="1"/>
          </p:cNvSpPr>
          <p:nvPr/>
        </p:nvSpPr>
        <p:spPr bwMode="auto">
          <a:xfrm>
            <a:off x="3491880" y="299695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171" name="Picture 3">
            <a:extLst>
              <a:ext uri="{FF2B5EF4-FFF2-40B4-BE49-F238E27FC236}">
                <a16:creationId xmlns:a16="http://schemas.microsoft.com/office/drawing/2014/main" id="{C8C2533A-FD42-4952-AE44-C6A48AE8BB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8570" y="3212976"/>
            <a:ext cx="4298284" cy="1744156"/>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a:extLst>
              <a:ext uri="{FF2B5EF4-FFF2-40B4-BE49-F238E27FC236}">
                <a16:creationId xmlns:a16="http://schemas.microsoft.com/office/drawing/2014/main" id="{68E4EAD2-0CDD-4EE1-A266-E3EC9E838402}"/>
              </a:ext>
            </a:extLst>
          </p:cNvPr>
          <p:cNvSpPr txBox="1"/>
          <p:nvPr/>
        </p:nvSpPr>
        <p:spPr>
          <a:xfrm>
            <a:off x="323528" y="1109006"/>
            <a:ext cx="1656184" cy="369332"/>
          </a:xfrm>
          <a:prstGeom prst="rect">
            <a:avLst/>
          </a:prstGeom>
          <a:noFill/>
        </p:spPr>
        <p:txBody>
          <a:bodyPr wrap="square" rtlCol="0">
            <a:spAutoFit/>
          </a:bodyPr>
          <a:lstStyle/>
          <a:p>
            <a:pPr algn="ctr"/>
            <a:r>
              <a:rPr lang="zh-CN" altLang="en-US" b="1" dirty="0">
                <a:solidFill>
                  <a:srgbClr val="FF0000"/>
                </a:solidFill>
              </a:rPr>
              <a:t>文章首页</a:t>
            </a:r>
          </a:p>
        </p:txBody>
      </p:sp>
      <p:sp>
        <p:nvSpPr>
          <p:cNvPr id="19" name="文本框 18">
            <a:extLst>
              <a:ext uri="{FF2B5EF4-FFF2-40B4-BE49-F238E27FC236}">
                <a16:creationId xmlns:a16="http://schemas.microsoft.com/office/drawing/2014/main" id="{13470601-02AD-4836-9C70-E6E7CEE76C6A}"/>
              </a:ext>
            </a:extLst>
          </p:cNvPr>
          <p:cNvSpPr txBox="1"/>
          <p:nvPr/>
        </p:nvSpPr>
        <p:spPr>
          <a:xfrm>
            <a:off x="4605198" y="2812286"/>
            <a:ext cx="1656184" cy="369332"/>
          </a:xfrm>
          <a:prstGeom prst="rect">
            <a:avLst/>
          </a:prstGeom>
          <a:noFill/>
        </p:spPr>
        <p:txBody>
          <a:bodyPr wrap="square" rtlCol="0">
            <a:spAutoFit/>
          </a:bodyPr>
          <a:lstStyle/>
          <a:p>
            <a:pPr algn="ctr"/>
            <a:r>
              <a:rPr lang="zh-CN" altLang="en-US" b="1" dirty="0">
                <a:solidFill>
                  <a:srgbClr val="FF0000"/>
                </a:solidFill>
              </a:rPr>
              <a:t>文章致谢页</a:t>
            </a:r>
          </a:p>
        </p:txBody>
      </p:sp>
      <p:sp>
        <p:nvSpPr>
          <p:cNvPr id="8" name="矩形: 圆角 7">
            <a:extLst>
              <a:ext uri="{FF2B5EF4-FFF2-40B4-BE49-F238E27FC236}">
                <a16:creationId xmlns:a16="http://schemas.microsoft.com/office/drawing/2014/main" id="{145359F6-B071-4A68-9B15-57CC4E58B45D}"/>
              </a:ext>
            </a:extLst>
          </p:cNvPr>
          <p:cNvSpPr/>
          <p:nvPr/>
        </p:nvSpPr>
        <p:spPr>
          <a:xfrm>
            <a:off x="1964990" y="2842534"/>
            <a:ext cx="5407159" cy="1744156"/>
          </a:xfrm>
          <a:prstGeom prst="roundRect">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tx1"/>
              </a:solidFill>
            </a:endParaRPr>
          </a:p>
          <a:p>
            <a:pPr algn="ctr"/>
            <a:r>
              <a:rPr lang="en-US" altLang="zh-CN" kern="100" dirty="0">
                <a:solidFill>
                  <a:srgbClr val="000000"/>
                </a:solidFill>
                <a:latin typeface="Times New Roman" panose="02020603050405020304" pitchFamily="18" charset="0"/>
              </a:rPr>
              <a:t>Yue Liu, Junming Wu, Siqi Shi</a:t>
            </a:r>
            <a:r>
              <a:rPr lang="en-US" altLang="zh-CN" dirty="0">
                <a:solidFill>
                  <a:schemeClr val="tx1"/>
                </a:solidFill>
                <a:latin typeface="Times New Roman" panose="02020603050405020304" pitchFamily="18" charset="0"/>
                <a:cs typeface="Times New Roman" panose="02020603050405020304" pitchFamily="18" charset="0"/>
              </a:rPr>
              <a:t>. </a:t>
            </a:r>
            <a:r>
              <a:rPr lang="en-AU" altLang="zh-CN" dirty="0">
                <a:solidFill>
                  <a:schemeClr val="tx1"/>
                </a:solidFill>
                <a:latin typeface="Times New Roman" panose="02020603050405020304" pitchFamily="18" charset="0"/>
                <a:cs typeface="Times New Roman" panose="02020603050405020304" pitchFamily="18" charset="0"/>
              </a:rPr>
              <a:t>Multi-layer Feature Selection Incorporating </a:t>
            </a:r>
            <a:r>
              <a:rPr lang="en-US" altLang="zh-CN" dirty="0">
                <a:solidFill>
                  <a:schemeClr val="tx1"/>
                </a:solidFill>
                <a:latin typeface="Times New Roman" panose="02020603050405020304" pitchFamily="18" charset="0"/>
                <a:cs typeface="Times New Roman" panose="02020603050405020304" pitchFamily="18" charset="0"/>
              </a:rPr>
              <a:t>Weighted Score-based </a:t>
            </a:r>
            <a:r>
              <a:rPr lang="en-AU" altLang="zh-CN" dirty="0">
                <a:solidFill>
                  <a:schemeClr val="tx1"/>
                </a:solidFill>
                <a:latin typeface="Times New Roman" panose="02020603050405020304" pitchFamily="18" charset="0"/>
                <a:cs typeface="Times New Roman" panose="02020603050405020304" pitchFamily="18" charset="0"/>
              </a:rPr>
              <a:t>Expert Knowledge toward Modelling Materials with Targeted Properties</a:t>
            </a:r>
            <a:r>
              <a:rPr lang="en-US" altLang="zh-CN" dirty="0">
                <a:solidFill>
                  <a:schemeClr val="tx1"/>
                </a:solidFill>
                <a:latin typeface="Times New Roman" panose="02020603050405020304" pitchFamily="18" charset="0"/>
                <a:cs typeface="Times New Roman" panose="02020603050405020304" pitchFamily="18" charset="0"/>
              </a:rPr>
              <a:t>[J]. npj Computational materials, 2019, 8</a:t>
            </a:r>
            <a:r>
              <a:rPr lang="en-AU" altLang="zh-CN"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a:t>
            </a:r>
            <a:r>
              <a:rPr lang="zh-CN" altLang="en-US" dirty="0">
                <a:solidFill>
                  <a:schemeClr val="tx1"/>
                </a:solidFill>
                <a:latin typeface="Times New Roman" panose="02020603050405020304" pitchFamily="18" charset="0"/>
                <a:cs typeface="Times New Roman" panose="02020603050405020304" pitchFamily="18" charset="0"/>
              </a:rPr>
              <a:t>待投稿</a:t>
            </a:r>
            <a:r>
              <a:rPr lang="en-US" altLang="zh-CN" dirty="0">
                <a:solidFill>
                  <a:schemeClr val="tx1"/>
                </a:solidFill>
                <a:latin typeface="Times New Roman" panose="02020603050405020304" pitchFamily="18" charset="0"/>
                <a:cs typeface="Times New Roman" panose="02020603050405020304" pitchFamily="18" charset="0"/>
              </a:rPr>
              <a:t>,</a:t>
            </a:r>
            <a:r>
              <a:rPr lang="en-US" altLang="zh-CN" kern="100" dirty="0">
                <a:solidFill>
                  <a:srgbClr val="000000"/>
                </a:solidFill>
                <a:latin typeface="Times New Roman" panose="02020603050405020304" pitchFamily="18" charset="0"/>
              </a:rPr>
              <a:t>  </a:t>
            </a:r>
            <a:r>
              <a:rPr lang="en-US" altLang="zh-CN" b="1" dirty="0">
                <a:solidFill>
                  <a:schemeClr val="tx1"/>
                </a:solidFill>
                <a:latin typeface="Times New Roman" panose="02020603050405020304" pitchFamily="18" charset="0"/>
                <a:cs typeface="Times New Roman" panose="02020603050405020304" pitchFamily="18" charset="0"/>
              </a:rPr>
              <a:t>npj Computational materials</a:t>
            </a:r>
            <a:r>
              <a:rPr lang="en-US" altLang="zh-CN" dirty="0">
                <a:solidFill>
                  <a:schemeClr val="tx1"/>
                </a:solidFill>
                <a:latin typeface="Times New Roman" panose="02020603050405020304" pitchFamily="18" charset="0"/>
                <a:cs typeface="Times New Roman" panose="02020603050405020304" pitchFamily="18" charset="0"/>
              </a:rPr>
              <a:t>)</a:t>
            </a:r>
            <a:endParaRPr lang="zh-CN" altLang="zh-CN" dirty="0">
              <a:solidFill>
                <a:schemeClr val="tx1"/>
              </a:solidFill>
              <a:latin typeface="Times New Roman" panose="02020603050405020304" pitchFamily="18" charset="0"/>
              <a:cs typeface="Times New Roman" panose="02020603050405020304" pitchFamily="18" charset="0"/>
            </a:endParaRPr>
          </a:p>
          <a:p>
            <a:pPr algn="ctr"/>
            <a:endParaRPr lang="zh-CN" altLang="en-US" dirty="0">
              <a:solidFill>
                <a:schemeClr val="tx1"/>
              </a:solidFill>
            </a:endParaRPr>
          </a:p>
        </p:txBody>
      </p:sp>
    </p:spTree>
    <p:extLst>
      <p:ext uri="{BB962C8B-B14F-4D97-AF65-F5344CB8AC3E}">
        <p14:creationId xmlns:p14="http://schemas.microsoft.com/office/powerpoint/2010/main" val="1295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3054377268"/>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900621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3137537219"/>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876237" y="2071152"/>
              <a:ext cx="1012876" cy="400110"/>
            </a:xfrm>
            <a:prstGeom prst="rect">
              <a:avLst/>
            </a:prstGeom>
            <a:noFill/>
          </p:spPr>
          <p:txBody>
            <a:bodyPr wrap="square" rtlCol="0">
              <a:spAutoFit/>
            </a:bodyPr>
            <a:lstStyle/>
            <a:p>
              <a:r>
                <a:rPr lang="zh-CN" altLang="en-US" sz="2000" b="1" dirty="0"/>
                <a:t>进展一</a:t>
              </a:r>
            </a:p>
          </p:txBody>
        </p:sp>
        <p:sp>
          <p:nvSpPr>
            <p:cNvPr id="11" name="TextBox 10"/>
            <p:cNvSpPr txBox="1"/>
            <p:nvPr/>
          </p:nvSpPr>
          <p:spPr>
            <a:xfrm>
              <a:off x="3203848" y="3719128"/>
              <a:ext cx="972232" cy="400110"/>
            </a:xfrm>
            <a:prstGeom prst="rect">
              <a:avLst/>
            </a:prstGeom>
            <a:noFill/>
          </p:spPr>
          <p:txBody>
            <a:bodyPr wrap="square" rtlCol="0">
              <a:spAutoFit/>
            </a:bodyPr>
            <a:lstStyle/>
            <a:p>
              <a:r>
                <a:rPr lang="zh-CN" altLang="en-US" sz="2000" b="1" dirty="0"/>
                <a:t>进展二</a:t>
              </a:r>
            </a:p>
          </p:txBody>
        </p:sp>
        <p:sp>
          <p:nvSpPr>
            <p:cNvPr id="12" name="TextBox 11"/>
            <p:cNvSpPr txBox="1"/>
            <p:nvPr/>
          </p:nvSpPr>
          <p:spPr>
            <a:xfrm>
              <a:off x="2843808" y="5444085"/>
              <a:ext cx="1077735" cy="400110"/>
            </a:xfrm>
            <a:prstGeom prst="rect">
              <a:avLst/>
            </a:prstGeom>
            <a:noFill/>
          </p:spPr>
          <p:txBody>
            <a:bodyPr wrap="square" rtlCol="0">
              <a:spAutoFit/>
            </a:bodyPr>
            <a:lstStyle/>
            <a:p>
              <a:r>
                <a:rPr lang="zh-CN" altLang="en-US" sz="2000" b="1" dirty="0"/>
                <a:t>进展三</a:t>
              </a:r>
            </a:p>
          </p:txBody>
        </p:sp>
      </p:grpSp>
    </p:spTree>
    <p:extLst>
      <p:ext uri="{BB962C8B-B14F-4D97-AF65-F5344CB8AC3E}">
        <p14:creationId xmlns:p14="http://schemas.microsoft.com/office/powerpoint/2010/main" val="1069485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3139" y="4763600"/>
            <a:ext cx="3110998" cy="1428332"/>
          </a:xfrm>
          <a:prstGeom prst="rect">
            <a:avLst/>
          </a:prstGeom>
        </p:spPr>
      </p:pic>
      <p:sp>
        <p:nvSpPr>
          <p:cNvPr id="29" name="下箭头 28"/>
          <p:cNvSpPr/>
          <p:nvPr/>
        </p:nvSpPr>
        <p:spPr>
          <a:xfrm rot="16200000">
            <a:off x="2696587" y="5023156"/>
            <a:ext cx="621273" cy="848896"/>
          </a:xfrm>
          <a:prstGeom prst="downArrow">
            <a:avLst/>
          </a:prstGeom>
          <a:solidFill>
            <a:schemeClr val="accent4">
              <a:lumMod val="7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697410" y="3294"/>
            <a:ext cx="8229600" cy="796950"/>
          </a:xfrm>
        </p:spPr>
        <p:txBody>
          <a:bodyPr>
            <a:noAutofit/>
          </a:bodyPr>
          <a:lstStyle/>
          <a:p>
            <a:r>
              <a:rPr lang="zh-CN" altLang="en-US" sz="2000" dirty="0">
                <a:solidFill>
                  <a:srgbClr val="FF0000"/>
                </a:solidFill>
              </a:rPr>
              <a:t>结合材料多尺度属性的分而治之的机器学习方法预测蠕变寿命</a:t>
            </a:r>
            <a:br>
              <a:rPr lang="en-US" altLang="zh-CN" sz="2000" dirty="0">
                <a:solidFill>
                  <a:srgbClr val="FF0000"/>
                </a:solidFill>
              </a:rPr>
            </a:br>
            <a:r>
              <a:rPr lang="en-US" altLang="zh-CN" sz="2000" dirty="0">
                <a:solidFill>
                  <a:srgbClr val="FF0000"/>
                </a:solidFill>
              </a:rPr>
              <a:t>					—</a:t>
            </a:r>
            <a:r>
              <a:rPr lang="zh-CN" altLang="en-US" sz="2000" dirty="0">
                <a:solidFill>
                  <a:srgbClr val="FF0000"/>
                </a:solidFill>
              </a:rPr>
              <a:t>蠕变数据采集</a:t>
            </a:r>
          </a:p>
        </p:txBody>
      </p:sp>
      <p:graphicFrame>
        <p:nvGraphicFramePr>
          <p:cNvPr id="10" name="图示 9"/>
          <p:cNvGraphicFramePr/>
          <p:nvPr/>
        </p:nvGraphicFramePr>
        <p:xfrm>
          <a:off x="251520" y="620688"/>
          <a:ext cx="5167570" cy="35513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7"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5403" y="931320"/>
            <a:ext cx="2991921" cy="1870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876" y="4700058"/>
            <a:ext cx="2286177" cy="1555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3758" y="4743053"/>
            <a:ext cx="1989017" cy="14694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49005" y="3641341"/>
            <a:ext cx="3513280" cy="1073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下箭头 16"/>
          <p:cNvSpPr/>
          <p:nvPr/>
        </p:nvSpPr>
        <p:spPr>
          <a:xfrm>
            <a:off x="1239964" y="3973245"/>
            <a:ext cx="667740" cy="730471"/>
          </a:xfrm>
          <a:prstGeom prst="downArrow">
            <a:avLst/>
          </a:prstGeom>
          <a:ln/>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18" name="TextBox 17"/>
          <p:cNvSpPr txBox="1"/>
          <p:nvPr/>
        </p:nvSpPr>
        <p:spPr>
          <a:xfrm>
            <a:off x="251520" y="6251818"/>
            <a:ext cx="2446746" cy="646331"/>
          </a:xfrm>
          <a:prstGeom prst="rect">
            <a:avLst/>
          </a:prstGeom>
          <a:noFill/>
        </p:spPr>
        <p:txBody>
          <a:bodyPr wrap="square" rtlCol="0">
            <a:spAutoFit/>
          </a:bodyPr>
          <a:lstStyle/>
          <a:p>
            <a:pPr algn="ctr"/>
            <a:r>
              <a:rPr lang="zh-CN" altLang="en-US" dirty="0"/>
              <a:t>图片数据</a:t>
            </a:r>
            <a:endParaRPr lang="en-US" altLang="zh-CN" dirty="0"/>
          </a:p>
          <a:p>
            <a:pPr algn="ctr"/>
            <a:r>
              <a:rPr lang="en-US" altLang="zh-CN" dirty="0"/>
              <a:t>(</a:t>
            </a:r>
            <a:r>
              <a:rPr lang="zh-CN" altLang="en-US" dirty="0"/>
              <a:t>描点工具</a:t>
            </a:r>
            <a:r>
              <a:rPr lang="en-US" altLang="zh-CN" dirty="0" err="1"/>
              <a:t>getdata</a:t>
            </a:r>
            <a:r>
              <a:rPr lang="en-US" altLang="zh-CN" dirty="0"/>
              <a:t>)</a:t>
            </a:r>
            <a:endParaRPr lang="zh-CN" altLang="en-US" dirty="0"/>
          </a:p>
        </p:txBody>
      </p:sp>
      <p:sp>
        <p:nvSpPr>
          <p:cNvPr id="26" name="TextBox 25"/>
          <p:cNvSpPr txBox="1"/>
          <p:nvPr/>
        </p:nvSpPr>
        <p:spPr>
          <a:xfrm>
            <a:off x="6603251" y="4775694"/>
            <a:ext cx="2016224" cy="369332"/>
          </a:xfrm>
          <a:prstGeom prst="rect">
            <a:avLst/>
          </a:prstGeom>
          <a:noFill/>
        </p:spPr>
        <p:txBody>
          <a:bodyPr wrap="square" rtlCol="0">
            <a:spAutoFit/>
          </a:bodyPr>
          <a:lstStyle/>
          <a:p>
            <a:pPr algn="ctr"/>
            <a:r>
              <a:rPr lang="zh-CN" altLang="en-US" dirty="0"/>
              <a:t>文本中的数据</a:t>
            </a:r>
          </a:p>
        </p:txBody>
      </p:sp>
      <p:sp>
        <p:nvSpPr>
          <p:cNvPr id="27" name="TextBox 26"/>
          <p:cNvSpPr txBox="1"/>
          <p:nvPr/>
        </p:nvSpPr>
        <p:spPr>
          <a:xfrm>
            <a:off x="6516216" y="2860565"/>
            <a:ext cx="2016224" cy="369332"/>
          </a:xfrm>
          <a:prstGeom prst="rect">
            <a:avLst/>
          </a:prstGeom>
          <a:noFill/>
        </p:spPr>
        <p:txBody>
          <a:bodyPr wrap="square" rtlCol="0">
            <a:spAutoFit/>
          </a:bodyPr>
          <a:lstStyle/>
          <a:p>
            <a:pPr algn="ctr"/>
            <a:r>
              <a:rPr lang="zh-CN" altLang="en-US" dirty="0"/>
              <a:t>表格数据</a:t>
            </a:r>
          </a:p>
        </p:txBody>
      </p:sp>
      <p:sp>
        <p:nvSpPr>
          <p:cNvPr id="30" name="下箭头 29"/>
          <p:cNvSpPr/>
          <p:nvPr/>
        </p:nvSpPr>
        <p:spPr>
          <a:xfrm rot="16200000">
            <a:off x="5585380" y="1543731"/>
            <a:ext cx="552343" cy="666788"/>
          </a:xfrm>
          <a:prstGeom prst="downArrow">
            <a:avLst/>
          </a:prstGeom>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5" name="圆角矩形 4"/>
          <p:cNvSpPr/>
          <p:nvPr/>
        </p:nvSpPr>
        <p:spPr>
          <a:xfrm>
            <a:off x="96878" y="830700"/>
            <a:ext cx="5431278" cy="3105045"/>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下箭头 23"/>
          <p:cNvSpPr/>
          <p:nvPr/>
        </p:nvSpPr>
        <p:spPr>
          <a:xfrm rot="18502265">
            <a:off x="5536453" y="3086872"/>
            <a:ext cx="645816" cy="695214"/>
          </a:xfrm>
          <a:prstGeom prst="downArrow">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652B7140-9208-44A5-956E-CB4A9541F827}"/>
              </a:ext>
            </a:extLst>
          </p:cNvPr>
          <p:cNvGrpSpPr/>
          <p:nvPr/>
        </p:nvGrpSpPr>
        <p:grpSpPr>
          <a:xfrm>
            <a:off x="96876" y="773652"/>
            <a:ext cx="9010603" cy="3929035"/>
            <a:chOff x="-12190" y="2425725"/>
            <a:chExt cx="9264710" cy="3929035"/>
          </a:xfrm>
        </p:grpSpPr>
        <p:sp>
          <p:nvSpPr>
            <p:cNvPr id="6" name="矩形 5">
              <a:extLst>
                <a:ext uri="{FF2B5EF4-FFF2-40B4-BE49-F238E27FC236}">
                  <a16:creationId xmlns:a16="http://schemas.microsoft.com/office/drawing/2014/main" id="{0CDD5DA7-E72C-4ACF-A8B2-3EE88F91126A}"/>
                </a:ext>
              </a:extLst>
            </p:cNvPr>
            <p:cNvSpPr/>
            <p:nvPr/>
          </p:nvSpPr>
          <p:spPr>
            <a:xfrm>
              <a:off x="-12190" y="2425725"/>
              <a:ext cx="9264710" cy="392903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2B79EA4E-FBBB-4C0D-846B-7FDCE2FEC0C0}"/>
                </a:ext>
              </a:extLst>
            </p:cNvPr>
            <p:cNvSpPr txBox="1"/>
            <p:nvPr/>
          </p:nvSpPr>
          <p:spPr>
            <a:xfrm>
              <a:off x="91088" y="2560999"/>
              <a:ext cx="3600400" cy="369332"/>
            </a:xfrm>
            <a:prstGeom prst="rect">
              <a:avLst/>
            </a:prstGeom>
            <a:noFill/>
          </p:spPr>
          <p:txBody>
            <a:bodyPr wrap="square" rtlCol="0">
              <a:spAutoFit/>
            </a:bodyPr>
            <a:lstStyle/>
            <a:p>
              <a:r>
                <a:rPr lang="zh-CN" altLang="en-US" b="1" dirty="0">
                  <a:solidFill>
                    <a:srgbClr val="FF0000"/>
                  </a:solidFill>
                </a:rPr>
                <a:t>蠕变数据主要来自以下专利：</a:t>
              </a:r>
            </a:p>
          </p:txBody>
        </p:sp>
      </p:grpSp>
      <p:graphicFrame>
        <p:nvGraphicFramePr>
          <p:cNvPr id="9" name="表格 8">
            <a:extLst>
              <a:ext uri="{FF2B5EF4-FFF2-40B4-BE49-F238E27FC236}">
                <a16:creationId xmlns:a16="http://schemas.microsoft.com/office/drawing/2014/main" id="{3BC1D857-1CD6-4E98-BA72-B490A8F6A01F}"/>
              </a:ext>
            </a:extLst>
          </p:cNvPr>
          <p:cNvGraphicFramePr>
            <a:graphicFrameLocks noGrp="1"/>
          </p:cNvGraphicFramePr>
          <p:nvPr/>
        </p:nvGraphicFramePr>
        <p:xfrm>
          <a:off x="286050" y="1373687"/>
          <a:ext cx="8640960" cy="3045108"/>
        </p:xfrm>
        <a:graphic>
          <a:graphicData uri="http://schemas.openxmlformats.org/drawingml/2006/table">
            <a:tbl>
              <a:tblPr/>
              <a:tblGrid>
                <a:gridCol w="1034990">
                  <a:extLst>
                    <a:ext uri="{9D8B030D-6E8A-4147-A177-3AD203B41FA5}">
                      <a16:colId xmlns:a16="http://schemas.microsoft.com/office/drawing/2014/main" val="1353629867"/>
                    </a:ext>
                  </a:extLst>
                </a:gridCol>
                <a:gridCol w="3201247">
                  <a:extLst>
                    <a:ext uri="{9D8B030D-6E8A-4147-A177-3AD203B41FA5}">
                      <a16:colId xmlns:a16="http://schemas.microsoft.com/office/drawing/2014/main" val="2810265100"/>
                    </a:ext>
                  </a:extLst>
                </a:gridCol>
                <a:gridCol w="2286605">
                  <a:extLst>
                    <a:ext uri="{9D8B030D-6E8A-4147-A177-3AD203B41FA5}">
                      <a16:colId xmlns:a16="http://schemas.microsoft.com/office/drawing/2014/main" val="2323414777"/>
                    </a:ext>
                  </a:extLst>
                </a:gridCol>
                <a:gridCol w="2118118">
                  <a:extLst>
                    <a:ext uri="{9D8B030D-6E8A-4147-A177-3AD203B41FA5}">
                      <a16:colId xmlns:a16="http://schemas.microsoft.com/office/drawing/2014/main" val="3692848104"/>
                    </a:ext>
                  </a:extLst>
                </a:gridCol>
              </a:tblGrid>
              <a:tr h="162140">
                <a:tc>
                  <a:txBody>
                    <a:bodyPr/>
                    <a:lstStyle/>
                    <a:p>
                      <a:pPr algn="l" fontAlgn="b"/>
                      <a:r>
                        <a:rPr lang="zh-CN" altLang="en-US" sz="1050" b="0" i="0" u="none" strike="noStrike" dirty="0">
                          <a:solidFill>
                            <a:srgbClr val="000000"/>
                          </a:solidFill>
                          <a:effectLst/>
                          <a:latin typeface="等线" panose="02010600030101010101" pitchFamily="2" charset="-122"/>
                          <a:ea typeface="等线" panose="02010600030101010101" pitchFamily="2" charset="-122"/>
                        </a:rPr>
                        <a:t>编号</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作者</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所属机构</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中文名</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270302"/>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US5888451A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Maxim KonterMichael NewnhamChristoph Tonnes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ABB Research Ltd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ABB</a:t>
                      </a:r>
                      <a:r>
                        <a:rPr lang="zh-CN" altLang="en-US" sz="1050" b="0" i="0" u="none" strike="noStrike">
                          <a:solidFill>
                            <a:srgbClr val="000000"/>
                          </a:solidFill>
                          <a:effectLst/>
                          <a:latin typeface="等线" panose="02010600030101010101" pitchFamily="2" charset="-122"/>
                          <a:ea typeface="等线" panose="02010600030101010101" pitchFamily="2" charset="-122"/>
                        </a:rPr>
                        <a:t>研究有限公司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瑞士</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25394"/>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US4885216A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Subhash K. Naik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Avco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阿夫科公司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5379323"/>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US5399313A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Earl W. RossCarl S. WukusickWarren T. King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General Electric Co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通用电气公司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1545540"/>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US5100484A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dirty="0">
                          <a:solidFill>
                            <a:srgbClr val="000000"/>
                          </a:solidFill>
                          <a:effectLst/>
                          <a:latin typeface="等线" panose="02010600030101010101" pitchFamily="2" charset="-122"/>
                          <a:ea typeface="等线" panose="02010600030101010101" pitchFamily="2" charset="-122"/>
                        </a:rPr>
                        <a:t>Carl S. </a:t>
                      </a:r>
                      <a:r>
                        <a:rPr lang="en-US" sz="1050" b="0" i="0" u="none" strike="noStrike" dirty="0" err="1">
                          <a:solidFill>
                            <a:srgbClr val="000000"/>
                          </a:solidFill>
                          <a:effectLst/>
                          <a:latin typeface="等线" panose="02010600030101010101" pitchFamily="2" charset="-122"/>
                          <a:ea typeface="等线" panose="02010600030101010101" pitchFamily="2" charset="-122"/>
                        </a:rPr>
                        <a:t>WukusickLeo</a:t>
                      </a:r>
                      <a:r>
                        <a:rPr lang="en-US" sz="1050" b="0" i="0" u="none" strike="noStrike" dirty="0">
                          <a:solidFill>
                            <a:srgbClr val="000000"/>
                          </a:solidFill>
                          <a:effectLst/>
                          <a:latin typeface="等线" panose="02010600030101010101" pitchFamily="2" charset="-122"/>
                          <a:ea typeface="等线" panose="02010600030101010101" pitchFamily="2" charset="-122"/>
                        </a:rPr>
                        <a:t> </a:t>
                      </a:r>
                      <a:r>
                        <a:rPr lang="en-US" sz="1050" b="0" i="0" u="none" strike="noStrike" dirty="0" err="1">
                          <a:solidFill>
                            <a:srgbClr val="000000"/>
                          </a:solidFill>
                          <a:effectLst/>
                          <a:latin typeface="等线" panose="02010600030101010101" pitchFamily="2" charset="-122"/>
                          <a:ea typeface="等线" panose="02010600030101010101" pitchFamily="2" charset="-122"/>
                        </a:rPr>
                        <a:t>Buchakjian</a:t>
                      </a:r>
                      <a:r>
                        <a:rPr lang="en-US" sz="1050" b="0" i="0" u="none" strike="noStrike" dirty="0">
                          <a:solidFill>
                            <a:srgbClr val="000000"/>
                          </a:solidFill>
                          <a:effectLst/>
                          <a:latin typeface="等线" panose="02010600030101010101" pitchFamily="2" charset="-122"/>
                          <a:ea typeface="等线" panose="02010600030101010101" pitchFamily="2" charset="-122"/>
                        </a:rPr>
                        <a:t>, </a:t>
                      </a:r>
                      <a:r>
                        <a:rPr lang="en-US" sz="1050" b="0" i="0" u="none" strike="noStrike" dirty="0" err="1">
                          <a:solidFill>
                            <a:srgbClr val="000000"/>
                          </a:solidFill>
                          <a:effectLst/>
                          <a:latin typeface="等线" panose="02010600030101010101" pitchFamily="2" charset="-122"/>
                          <a:ea typeface="等线" panose="02010600030101010101" pitchFamily="2" charset="-122"/>
                        </a:rPr>
                        <a:t>Jr.Ramgopal</a:t>
                      </a:r>
                      <a:r>
                        <a:rPr lang="en-US" sz="1050" b="0" i="0" u="none" strike="noStrike" dirty="0">
                          <a:solidFill>
                            <a:srgbClr val="000000"/>
                          </a:solidFill>
                          <a:effectLst/>
                          <a:latin typeface="等线" panose="02010600030101010101" pitchFamily="2" charset="-122"/>
                          <a:ea typeface="等线" panose="02010600030101010101" pitchFamily="2" charset="-122"/>
                        </a:rPr>
                        <a:t> </a:t>
                      </a:r>
                      <a:r>
                        <a:rPr lang="en-US" sz="1050" b="0" i="0" u="none" strike="noStrike" dirty="0" err="1">
                          <a:solidFill>
                            <a:srgbClr val="000000"/>
                          </a:solidFill>
                          <a:effectLst/>
                          <a:latin typeface="等线" panose="02010600030101010101" pitchFamily="2" charset="-122"/>
                          <a:ea typeface="等线" panose="02010600030101010101" pitchFamily="2" charset="-122"/>
                        </a:rPr>
                        <a:t>Darolia</a:t>
                      </a:r>
                      <a:r>
                        <a:rPr lang="en-US" sz="1050" b="0" i="0" u="none" strike="noStrike" dirty="0">
                          <a:solidFill>
                            <a:srgbClr val="000000"/>
                          </a:solidFill>
                          <a:effectLst/>
                          <a:latin typeface="等线" panose="02010600030101010101" pitchFamily="2" charset="-122"/>
                          <a:ea typeface="等线" panose="02010600030101010101" pitchFamily="2" charset="-122"/>
                        </a:rPr>
                        <a:t>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General Electric Co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通用电气公司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5315799"/>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US006051083A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Hideki Tamaki</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Hitachi Metals</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日立金属</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日本</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94362570"/>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US4765850A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Frederick A. Schweizer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Honeywell International Inc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霍尼韦尔国际公司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德国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0893441"/>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US5077004A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Frederick A. SchweizerXuan Nguyen-Dinh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Honeywell International Inc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霍尼韦尔国际公司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德国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4022696"/>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US4207098A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Stuart W. Shaw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Huntington Alloys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亨廷顿合金公司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英国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3284999"/>
                  </a:ext>
                </a:extLst>
              </a:tr>
              <a:tr h="31723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US5925198A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dirty="0">
                          <a:solidFill>
                            <a:srgbClr val="000000"/>
                          </a:solidFill>
                          <a:effectLst/>
                          <a:latin typeface="等线" panose="02010600030101010101" pitchFamily="2" charset="-122"/>
                          <a:ea typeface="等线" panose="02010600030101010101" pitchFamily="2" charset="-122"/>
                        </a:rPr>
                        <a:t>Niranjan Das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India Defence Ministry of Research and Development Organization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印度国防部研究与发展组织</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印度</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77689240"/>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US4707192A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Michio YamazakiToshihiro YamagataHiroshi Harada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National Research Institute for Metals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国家金属研究所</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日本</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9390355"/>
                  </a:ext>
                </a:extLst>
              </a:tr>
              <a:tr h="211968">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US4629521A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Gernant E. MaurerWilliam J. BoeschJean M. Theret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fr-FR" sz="1050" b="0" i="0" u="none" strike="noStrike" dirty="0">
                          <a:solidFill>
                            <a:srgbClr val="000000"/>
                          </a:solidFill>
                          <a:effectLst/>
                          <a:latin typeface="等线" panose="02010600030101010101" pitchFamily="2" charset="-122"/>
                          <a:ea typeface="等线" panose="02010600030101010101" pitchFamily="2" charset="-122"/>
                        </a:rPr>
                        <a:t>Special Metals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特种金属公司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3157003"/>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US4209348A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sv-SE" sz="1050" b="0" i="0" u="none" strike="noStrike">
                          <a:solidFill>
                            <a:srgbClr val="000000"/>
                          </a:solidFill>
                          <a:effectLst/>
                          <a:latin typeface="等线" panose="02010600030101010101" pitchFamily="2" charset="-122"/>
                          <a:ea typeface="等线" panose="02010600030101010101" pitchFamily="2" charset="-122"/>
                        </a:rPr>
                        <a:t>David N. DuhlWalter E. Olson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6313458"/>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US4222794A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de-DE" sz="1050" b="0" i="0" u="none" strike="noStrike">
                          <a:solidFill>
                            <a:srgbClr val="000000"/>
                          </a:solidFill>
                          <a:effectLst/>
                          <a:latin typeface="等线" panose="02010600030101010101" pitchFamily="2" charset="-122"/>
                          <a:ea typeface="等线" panose="02010600030101010101" pitchFamily="2" charset="-122"/>
                        </a:rPr>
                        <a:t>Frederick A. SchweizerDavid N. Duhl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dirty="0">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r>
                        <a:rPr lang="zh-CN" altLang="en-US" sz="1050" b="0" i="0" u="none" strike="noStrike" dirty="0">
                          <a:solidFill>
                            <a:srgbClr val="000000"/>
                          </a:solidFill>
                          <a:effectLst/>
                          <a:latin typeface="等线" panose="02010600030101010101" pitchFamily="2" charset="-122"/>
                          <a:ea typeface="等线" panose="02010600030101010101" pitchFamily="2" charset="-122"/>
                        </a:rPr>
                        <a:t>美国</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2515827"/>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US4371404A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David N. DuhlXuan Nguyen-Dinh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5534912"/>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US4719080A80A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David N. DuhlAlan D. Cetel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dirty="0">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r>
                        <a:rPr lang="zh-CN" altLang="en-US" sz="1050" b="0" i="0" u="none" strike="noStrike" dirty="0">
                          <a:solidFill>
                            <a:srgbClr val="000000"/>
                          </a:solidFill>
                          <a:effectLst/>
                          <a:latin typeface="等线" panose="02010600030101010101" pitchFamily="2" charset="-122"/>
                          <a:ea typeface="等线" panose="02010600030101010101" pitchFamily="2" charset="-122"/>
                        </a:rPr>
                        <a:t>美国</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4678228"/>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US4908183A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dirty="0">
                          <a:solidFill>
                            <a:srgbClr val="000000"/>
                          </a:solidFill>
                          <a:effectLst/>
                          <a:latin typeface="等线" panose="02010600030101010101" pitchFamily="2" charset="-122"/>
                          <a:ea typeface="等线" panose="02010600030101010101" pitchFamily="2" charset="-122"/>
                        </a:rPr>
                        <a:t>Stephen ChinDavid N. Duhl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dirty="0">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r>
                        <a:rPr lang="zh-CN" altLang="en-US" sz="1050" b="0" i="0" u="none" strike="noStrike" dirty="0">
                          <a:solidFill>
                            <a:srgbClr val="000000"/>
                          </a:solidFill>
                          <a:effectLst/>
                          <a:latin typeface="等线" panose="02010600030101010101" pitchFamily="2" charset="-122"/>
                          <a:ea typeface="等线" panose="02010600030101010101" pitchFamily="2" charset="-122"/>
                        </a:rPr>
                        <a:t>美国</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06739"/>
                  </a:ext>
                </a:extLst>
              </a:tr>
            </a:tbl>
          </a:graphicData>
        </a:graphic>
      </p:graphicFrame>
    </p:spTree>
    <p:extLst>
      <p:ext uri="{BB962C8B-B14F-4D97-AF65-F5344CB8AC3E}">
        <p14:creationId xmlns:p14="http://schemas.microsoft.com/office/powerpoint/2010/main" val="408467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a:extLst>
              <a:ext uri="{FF2B5EF4-FFF2-40B4-BE49-F238E27FC236}">
                <a16:creationId xmlns:a16="http://schemas.microsoft.com/office/drawing/2014/main" id="{F6A64B3A-16A0-4C31-99A5-5A08E603D7DC}"/>
              </a:ext>
            </a:extLst>
          </p:cNvPr>
          <p:cNvGraphicFramePr/>
          <p:nvPr/>
        </p:nvGraphicFramePr>
        <p:xfrm>
          <a:off x="623383" y="2145293"/>
          <a:ext cx="7917215" cy="12812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矩形: 圆角 5">
            <a:extLst>
              <a:ext uri="{FF2B5EF4-FFF2-40B4-BE49-F238E27FC236}">
                <a16:creationId xmlns:a16="http://schemas.microsoft.com/office/drawing/2014/main" id="{A79B6FB4-7F04-4EE2-9774-BA0495F3328F}"/>
              </a:ext>
            </a:extLst>
          </p:cNvPr>
          <p:cNvSpPr/>
          <p:nvPr/>
        </p:nvSpPr>
        <p:spPr>
          <a:xfrm>
            <a:off x="412041" y="1885636"/>
            <a:ext cx="8480439" cy="1590588"/>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7531DD22-9E66-463F-B829-04AC0A7ED078}"/>
              </a:ext>
            </a:extLst>
          </p:cNvPr>
          <p:cNvSpPr txBox="1"/>
          <p:nvPr/>
        </p:nvSpPr>
        <p:spPr>
          <a:xfrm>
            <a:off x="1064874" y="1894112"/>
            <a:ext cx="2013218" cy="307777"/>
          </a:xfrm>
          <a:prstGeom prst="rect">
            <a:avLst/>
          </a:prstGeom>
          <a:noFill/>
        </p:spPr>
        <p:txBody>
          <a:bodyPr wrap="square" rtlCol="0">
            <a:spAutoFit/>
          </a:bodyPr>
          <a:lstStyle/>
          <a:p>
            <a:r>
              <a:rPr lang="zh-CN" altLang="en-US" sz="1400" dirty="0"/>
              <a:t>数据预处理</a:t>
            </a:r>
          </a:p>
        </p:txBody>
      </p:sp>
      <p:pic>
        <p:nvPicPr>
          <p:cNvPr id="12" name="图片 11">
            <a:extLst>
              <a:ext uri="{FF2B5EF4-FFF2-40B4-BE49-F238E27FC236}">
                <a16:creationId xmlns:a16="http://schemas.microsoft.com/office/drawing/2014/main" id="{C0D7AEE1-A154-4E45-8796-3C312CB545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5535" y="3527813"/>
            <a:ext cx="8709311" cy="3319435"/>
          </a:xfrm>
          <a:prstGeom prst="rect">
            <a:avLst/>
          </a:prstGeom>
        </p:spPr>
      </p:pic>
      <p:sp>
        <p:nvSpPr>
          <p:cNvPr id="13" name="矩形 12">
            <a:extLst>
              <a:ext uri="{FF2B5EF4-FFF2-40B4-BE49-F238E27FC236}">
                <a16:creationId xmlns:a16="http://schemas.microsoft.com/office/drawing/2014/main" id="{3BD7B8ED-5592-419B-A9ED-B1BDF35B74B9}"/>
              </a:ext>
            </a:extLst>
          </p:cNvPr>
          <p:cNvSpPr/>
          <p:nvPr/>
        </p:nvSpPr>
        <p:spPr>
          <a:xfrm>
            <a:off x="2915816" y="5187530"/>
            <a:ext cx="2304256" cy="321476"/>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4" name="对话气泡: 椭圆形 13">
            <a:extLst>
              <a:ext uri="{FF2B5EF4-FFF2-40B4-BE49-F238E27FC236}">
                <a16:creationId xmlns:a16="http://schemas.microsoft.com/office/drawing/2014/main" id="{88A8101E-C095-4AC9-BD7D-3BEC39B4859B}"/>
              </a:ext>
            </a:extLst>
          </p:cNvPr>
          <p:cNvSpPr/>
          <p:nvPr/>
        </p:nvSpPr>
        <p:spPr>
          <a:xfrm>
            <a:off x="4139952" y="4147144"/>
            <a:ext cx="1450572" cy="875507"/>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t>2.</a:t>
            </a:r>
            <a:r>
              <a:rPr lang="zh-CN" altLang="en-US" sz="1600" dirty="0"/>
              <a:t>删除热处理空缺样本</a:t>
            </a:r>
          </a:p>
        </p:txBody>
      </p:sp>
      <p:sp>
        <p:nvSpPr>
          <p:cNvPr id="15" name="矩形 14">
            <a:extLst>
              <a:ext uri="{FF2B5EF4-FFF2-40B4-BE49-F238E27FC236}">
                <a16:creationId xmlns:a16="http://schemas.microsoft.com/office/drawing/2014/main" id="{2CAAF527-BBA3-4971-9D04-5BB3CE16E7EC}"/>
              </a:ext>
            </a:extLst>
          </p:cNvPr>
          <p:cNvSpPr/>
          <p:nvPr/>
        </p:nvSpPr>
        <p:spPr>
          <a:xfrm>
            <a:off x="2187190" y="4889597"/>
            <a:ext cx="459568" cy="595866"/>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6" name="对话气泡: 椭圆形 15">
            <a:extLst>
              <a:ext uri="{FF2B5EF4-FFF2-40B4-BE49-F238E27FC236}">
                <a16:creationId xmlns:a16="http://schemas.microsoft.com/office/drawing/2014/main" id="{00CC1DD7-4C61-484C-84B1-53115A3B7CC1}"/>
              </a:ext>
            </a:extLst>
          </p:cNvPr>
          <p:cNvSpPr/>
          <p:nvPr/>
        </p:nvSpPr>
        <p:spPr>
          <a:xfrm>
            <a:off x="2375756" y="3986265"/>
            <a:ext cx="1450572" cy="779002"/>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t>2.</a:t>
            </a:r>
            <a:r>
              <a:rPr lang="zh-CN" altLang="en-US" sz="1600" dirty="0"/>
              <a:t>成分值空缺补零</a:t>
            </a:r>
          </a:p>
        </p:txBody>
      </p:sp>
      <p:sp>
        <p:nvSpPr>
          <p:cNvPr id="18" name="矩形 17">
            <a:extLst>
              <a:ext uri="{FF2B5EF4-FFF2-40B4-BE49-F238E27FC236}">
                <a16:creationId xmlns:a16="http://schemas.microsoft.com/office/drawing/2014/main" id="{B2767F53-CB42-4C8B-A736-9A6F6EC39CD9}"/>
              </a:ext>
            </a:extLst>
          </p:cNvPr>
          <p:cNvSpPr/>
          <p:nvPr/>
        </p:nvSpPr>
        <p:spPr>
          <a:xfrm>
            <a:off x="439462" y="6266951"/>
            <a:ext cx="8709311" cy="276008"/>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9" name="对话气泡: 椭圆形 18">
            <a:extLst>
              <a:ext uri="{FF2B5EF4-FFF2-40B4-BE49-F238E27FC236}">
                <a16:creationId xmlns:a16="http://schemas.microsoft.com/office/drawing/2014/main" id="{DD362177-82A1-484D-9E07-067F36EDDD23}"/>
              </a:ext>
            </a:extLst>
          </p:cNvPr>
          <p:cNvSpPr/>
          <p:nvPr/>
        </p:nvSpPr>
        <p:spPr>
          <a:xfrm>
            <a:off x="4797009" y="5037860"/>
            <a:ext cx="2304256" cy="1104575"/>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t>2.</a:t>
            </a:r>
            <a:r>
              <a:rPr lang="zh-CN" altLang="en-US" sz="1600" dirty="0"/>
              <a:t>删除条件属性一致决策属性不同的数据</a:t>
            </a:r>
          </a:p>
        </p:txBody>
      </p:sp>
      <p:sp>
        <p:nvSpPr>
          <p:cNvPr id="28" name="对话气泡: 矩形 27">
            <a:extLst>
              <a:ext uri="{FF2B5EF4-FFF2-40B4-BE49-F238E27FC236}">
                <a16:creationId xmlns:a16="http://schemas.microsoft.com/office/drawing/2014/main" id="{49A5CCC5-0A01-4B46-856C-1568092E4E94}"/>
              </a:ext>
            </a:extLst>
          </p:cNvPr>
          <p:cNvSpPr/>
          <p:nvPr/>
        </p:nvSpPr>
        <p:spPr>
          <a:xfrm>
            <a:off x="462037" y="4052675"/>
            <a:ext cx="1687237" cy="738024"/>
          </a:xfrm>
          <a:prstGeom prst="wedgeRectCallout">
            <a:avLst>
              <a:gd name="adj1" fmla="val -9467"/>
              <a:gd name="adj2" fmla="val 83011"/>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dirty="0"/>
              <a:t>3.</a:t>
            </a:r>
            <a:r>
              <a:rPr lang="zh-CN" altLang="en-US" sz="1600" dirty="0"/>
              <a:t>条件属性最大最小归一化数据</a:t>
            </a:r>
          </a:p>
        </p:txBody>
      </p:sp>
      <p:graphicFrame>
        <p:nvGraphicFramePr>
          <p:cNvPr id="38" name="表格 37">
            <a:extLst>
              <a:ext uri="{FF2B5EF4-FFF2-40B4-BE49-F238E27FC236}">
                <a16:creationId xmlns:a16="http://schemas.microsoft.com/office/drawing/2014/main" id="{F111985F-6DC0-4826-8911-E29471314F87}"/>
              </a:ext>
            </a:extLst>
          </p:cNvPr>
          <p:cNvGraphicFramePr>
            <a:graphicFrameLocks noGrp="1"/>
          </p:cNvGraphicFramePr>
          <p:nvPr/>
        </p:nvGraphicFramePr>
        <p:xfrm>
          <a:off x="7023601" y="816430"/>
          <a:ext cx="1714861" cy="876300"/>
        </p:xfrm>
        <a:graphic>
          <a:graphicData uri="http://schemas.openxmlformats.org/drawingml/2006/table">
            <a:tbl>
              <a:tblPr>
                <a:tableStyleId>{21E4AEA4-8DFA-4A89-87EB-49C32662AFE0}</a:tableStyleId>
              </a:tblPr>
              <a:tblGrid>
                <a:gridCol w="973299">
                  <a:extLst>
                    <a:ext uri="{9D8B030D-6E8A-4147-A177-3AD203B41FA5}">
                      <a16:colId xmlns:a16="http://schemas.microsoft.com/office/drawing/2014/main" val="1534108306"/>
                    </a:ext>
                  </a:extLst>
                </a:gridCol>
                <a:gridCol w="741562">
                  <a:extLst>
                    <a:ext uri="{9D8B030D-6E8A-4147-A177-3AD203B41FA5}">
                      <a16:colId xmlns:a16="http://schemas.microsoft.com/office/drawing/2014/main"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266</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1135549"/>
                  </a:ext>
                </a:extLst>
              </a:tr>
              <a:tr h="175260">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14</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3678148"/>
                  </a:ext>
                </a:extLst>
              </a:tr>
              <a:tr h="175260">
                <a:tc>
                  <a:txBody>
                    <a:bodyPr/>
                    <a:lstStyle/>
                    <a:p>
                      <a:pPr algn="l" fontAlgn="b"/>
                      <a:r>
                        <a:rPr lang="zh-CN" altLang="en-US" sz="1100" u="none" strike="noStrike" dirty="0">
                          <a:effectLst/>
                        </a:rPr>
                        <a:t>热处理维度</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6</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1295978"/>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8136561"/>
                  </a:ext>
                </a:extLst>
              </a:tr>
            </a:tbl>
          </a:graphicData>
        </a:graphic>
      </p:graphicFrame>
      <p:sp>
        <p:nvSpPr>
          <p:cNvPr id="39" name="文本框 38">
            <a:extLst>
              <a:ext uri="{FF2B5EF4-FFF2-40B4-BE49-F238E27FC236}">
                <a16:creationId xmlns:a16="http://schemas.microsoft.com/office/drawing/2014/main" id="{F3880F53-7859-4C10-B159-8DDA383180C5}"/>
              </a:ext>
            </a:extLst>
          </p:cNvPr>
          <p:cNvSpPr txBox="1"/>
          <p:nvPr/>
        </p:nvSpPr>
        <p:spPr>
          <a:xfrm>
            <a:off x="6516216" y="885248"/>
            <a:ext cx="618062" cy="677108"/>
          </a:xfrm>
          <a:prstGeom prst="rect">
            <a:avLst/>
          </a:prstGeom>
          <a:noFill/>
        </p:spPr>
        <p:txBody>
          <a:bodyPr wrap="square" rtlCol="0">
            <a:spAutoFit/>
          </a:bodyPr>
          <a:lstStyle/>
          <a:p>
            <a:r>
              <a:rPr lang="zh-CN" altLang="en-US" sz="1400" dirty="0"/>
              <a:t>最终样本</a:t>
            </a:r>
            <a:endParaRPr lang="en-US" altLang="zh-CN" sz="1400" dirty="0"/>
          </a:p>
          <a:p>
            <a:r>
              <a:rPr lang="zh-CN" altLang="en-US" sz="900" dirty="0"/>
              <a:t>见下</a:t>
            </a:r>
          </a:p>
        </p:txBody>
      </p:sp>
      <p:sp>
        <p:nvSpPr>
          <p:cNvPr id="40" name="矩形: 圆角 39">
            <a:extLst>
              <a:ext uri="{FF2B5EF4-FFF2-40B4-BE49-F238E27FC236}">
                <a16:creationId xmlns:a16="http://schemas.microsoft.com/office/drawing/2014/main" id="{CEA8DD2C-7700-47AE-B336-9283B47CE226}"/>
              </a:ext>
            </a:extLst>
          </p:cNvPr>
          <p:cNvSpPr/>
          <p:nvPr/>
        </p:nvSpPr>
        <p:spPr>
          <a:xfrm>
            <a:off x="6516216" y="808976"/>
            <a:ext cx="2381384" cy="950227"/>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graphicFrame>
        <p:nvGraphicFramePr>
          <p:cNvPr id="41" name="表格 40">
            <a:extLst>
              <a:ext uri="{FF2B5EF4-FFF2-40B4-BE49-F238E27FC236}">
                <a16:creationId xmlns:a16="http://schemas.microsoft.com/office/drawing/2014/main" id="{69C5CC34-C9FF-42DE-95D7-5C586448A847}"/>
              </a:ext>
            </a:extLst>
          </p:cNvPr>
          <p:cNvGraphicFramePr>
            <a:graphicFrameLocks noGrp="1"/>
          </p:cNvGraphicFramePr>
          <p:nvPr/>
        </p:nvGraphicFramePr>
        <p:xfrm>
          <a:off x="1010577" y="910760"/>
          <a:ext cx="1409700" cy="876300"/>
        </p:xfrm>
        <a:graphic>
          <a:graphicData uri="http://schemas.openxmlformats.org/drawingml/2006/table">
            <a:tbl>
              <a:tblPr>
                <a:tableStyleId>{21E4AEA4-8DFA-4A89-87EB-49C32662AFE0}</a:tableStyleId>
              </a:tblPr>
              <a:tblGrid>
                <a:gridCol w="800100">
                  <a:extLst>
                    <a:ext uri="{9D8B030D-6E8A-4147-A177-3AD203B41FA5}">
                      <a16:colId xmlns:a16="http://schemas.microsoft.com/office/drawing/2014/main" val="1534108306"/>
                    </a:ext>
                  </a:extLst>
                </a:gridCol>
                <a:gridCol w="609600">
                  <a:extLst>
                    <a:ext uri="{9D8B030D-6E8A-4147-A177-3AD203B41FA5}">
                      <a16:colId xmlns:a16="http://schemas.microsoft.com/office/drawing/2014/main"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402</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1135549"/>
                  </a:ext>
                </a:extLst>
              </a:tr>
              <a:tr h="175260">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14</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3678148"/>
                  </a:ext>
                </a:extLst>
              </a:tr>
              <a:tr h="175260">
                <a:tc>
                  <a:txBody>
                    <a:bodyPr/>
                    <a:lstStyle/>
                    <a:p>
                      <a:pPr algn="l" fontAlgn="b"/>
                      <a:r>
                        <a:rPr lang="zh-CN" altLang="en-US" sz="1100" u="none" strike="noStrike">
                          <a:effectLst/>
                        </a:rPr>
                        <a:t>热处理维度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6</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1295978"/>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3</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8136561"/>
                  </a:ext>
                </a:extLst>
              </a:tr>
            </a:tbl>
          </a:graphicData>
        </a:graphic>
      </p:graphicFrame>
      <p:sp>
        <p:nvSpPr>
          <p:cNvPr id="42" name="矩形: 圆角 41">
            <a:extLst>
              <a:ext uri="{FF2B5EF4-FFF2-40B4-BE49-F238E27FC236}">
                <a16:creationId xmlns:a16="http://schemas.microsoft.com/office/drawing/2014/main" id="{55EC93CF-A9F3-4DDF-A97A-3D02C86B9BF1}"/>
              </a:ext>
            </a:extLst>
          </p:cNvPr>
          <p:cNvSpPr/>
          <p:nvPr/>
        </p:nvSpPr>
        <p:spPr>
          <a:xfrm>
            <a:off x="412041" y="808977"/>
            <a:ext cx="5945037" cy="980728"/>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id="{B23D4F2F-5F2C-47BB-8A2C-C76FB637E5BC}"/>
              </a:ext>
            </a:extLst>
          </p:cNvPr>
          <p:cNvSpPr txBox="1"/>
          <p:nvPr/>
        </p:nvSpPr>
        <p:spPr>
          <a:xfrm>
            <a:off x="447178" y="945535"/>
            <a:ext cx="618062" cy="661720"/>
          </a:xfrm>
          <a:prstGeom prst="rect">
            <a:avLst/>
          </a:prstGeom>
          <a:noFill/>
        </p:spPr>
        <p:txBody>
          <a:bodyPr wrap="square" rtlCol="0">
            <a:spAutoFit/>
          </a:bodyPr>
          <a:lstStyle/>
          <a:p>
            <a:r>
              <a:rPr lang="zh-CN" altLang="en-US" sz="1400" dirty="0"/>
              <a:t>原始样本</a:t>
            </a:r>
            <a:endParaRPr lang="en-US" altLang="zh-CN" sz="1400" dirty="0"/>
          </a:p>
          <a:p>
            <a:endParaRPr lang="zh-CN" altLang="en-US" sz="900" dirty="0"/>
          </a:p>
        </p:txBody>
      </p:sp>
      <p:sp>
        <p:nvSpPr>
          <p:cNvPr id="44" name="文本框 43">
            <a:extLst>
              <a:ext uri="{FF2B5EF4-FFF2-40B4-BE49-F238E27FC236}">
                <a16:creationId xmlns:a16="http://schemas.microsoft.com/office/drawing/2014/main" id="{866CF783-44DE-4327-B6A3-6B61F43ABAF2}"/>
              </a:ext>
            </a:extLst>
          </p:cNvPr>
          <p:cNvSpPr txBox="1"/>
          <p:nvPr/>
        </p:nvSpPr>
        <p:spPr>
          <a:xfrm>
            <a:off x="2555776" y="885248"/>
            <a:ext cx="3714040" cy="738664"/>
          </a:xfrm>
          <a:prstGeom prst="rect">
            <a:avLst/>
          </a:prstGeom>
          <a:noFill/>
        </p:spPr>
        <p:txBody>
          <a:bodyPr wrap="square" rtlCol="0">
            <a:spAutoFit/>
          </a:bodyPr>
          <a:lstStyle/>
          <a:p>
            <a:r>
              <a:rPr lang="zh-CN" altLang="en-US" sz="1050" dirty="0"/>
              <a:t>成分</a:t>
            </a:r>
            <a:r>
              <a:rPr lang="en-US" altLang="zh-CN" sz="1050" dirty="0"/>
              <a:t>:Ni, Re, Co, Al, </a:t>
            </a:r>
            <a:r>
              <a:rPr lang="en-US" altLang="zh-CN" sz="1050" dirty="0" err="1"/>
              <a:t>Ti</a:t>
            </a:r>
            <a:r>
              <a:rPr lang="en-US" altLang="zh-CN" sz="1050" dirty="0"/>
              <a:t>, W, Mo, Cr, Ta, C, B,  Y,  </a:t>
            </a:r>
            <a:r>
              <a:rPr lang="en-US" altLang="zh-CN" sz="1050" dirty="0" err="1"/>
              <a:t>Nb</a:t>
            </a:r>
            <a:r>
              <a:rPr lang="en-US" altLang="zh-CN" sz="1050" dirty="0"/>
              <a:t>, </a:t>
            </a:r>
            <a:r>
              <a:rPr lang="en-US" altLang="zh-CN" sz="1050" dirty="0" err="1"/>
              <a:t>Hf</a:t>
            </a:r>
            <a:endParaRPr lang="en-US" altLang="zh-CN" sz="1050" dirty="0"/>
          </a:p>
          <a:p>
            <a:r>
              <a:rPr lang="zh-CN" altLang="en-US" sz="1050" dirty="0"/>
              <a:t>热处理</a:t>
            </a:r>
            <a:r>
              <a:rPr lang="en-US" altLang="zh-CN" sz="1050" dirty="0"/>
              <a:t>: </a:t>
            </a:r>
            <a:r>
              <a:rPr lang="zh-CN" altLang="en-US" sz="1050" dirty="0"/>
              <a:t>固溶温度</a:t>
            </a:r>
            <a:r>
              <a:rPr lang="en-US" altLang="zh-CN" sz="1050" dirty="0"/>
              <a:t>, </a:t>
            </a:r>
            <a:r>
              <a:rPr lang="zh-CN" altLang="en-US" sz="1050" dirty="0"/>
              <a:t>固溶时间</a:t>
            </a:r>
            <a:r>
              <a:rPr lang="en-US" altLang="zh-CN" sz="1050" dirty="0"/>
              <a:t>, </a:t>
            </a:r>
            <a:r>
              <a:rPr lang="zh-CN" altLang="en-US" sz="1050" dirty="0"/>
              <a:t>时效</a:t>
            </a:r>
            <a:r>
              <a:rPr lang="en-US" altLang="zh-CN" sz="1050" dirty="0"/>
              <a:t>1</a:t>
            </a:r>
            <a:r>
              <a:rPr lang="zh-CN" altLang="en-US" sz="1050" dirty="0"/>
              <a:t>／</a:t>
            </a:r>
            <a:r>
              <a:rPr lang="en-US" altLang="zh-CN" sz="1050" dirty="0"/>
              <a:t>2</a:t>
            </a:r>
            <a:r>
              <a:rPr lang="zh-CN" altLang="en-US" sz="1050" dirty="0"/>
              <a:t>温度</a:t>
            </a:r>
            <a:r>
              <a:rPr lang="en-US" altLang="zh-CN" sz="1050" dirty="0"/>
              <a:t>, </a:t>
            </a:r>
            <a:r>
              <a:rPr lang="zh-CN" altLang="en-US" sz="1050" dirty="0"/>
              <a:t>时效</a:t>
            </a:r>
            <a:r>
              <a:rPr lang="en-US" altLang="zh-CN" sz="1050" dirty="0"/>
              <a:t>1</a:t>
            </a:r>
            <a:r>
              <a:rPr lang="zh-CN" altLang="en-US" sz="1050" dirty="0"/>
              <a:t>／</a:t>
            </a:r>
            <a:r>
              <a:rPr lang="en-US" altLang="zh-CN" sz="1050" dirty="0"/>
              <a:t> 2</a:t>
            </a:r>
            <a:r>
              <a:rPr lang="zh-CN" altLang="en-US" sz="1050" dirty="0"/>
              <a:t>时间</a:t>
            </a:r>
            <a:endParaRPr lang="en-US" altLang="zh-CN" sz="1050" dirty="0"/>
          </a:p>
          <a:p>
            <a:r>
              <a:rPr lang="zh-CN" altLang="en-US" sz="1050" dirty="0"/>
              <a:t>外部条件</a:t>
            </a:r>
            <a:r>
              <a:rPr lang="en-US" altLang="zh-CN" sz="1050" dirty="0"/>
              <a:t>: </a:t>
            </a:r>
            <a:r>
              <a:rPr lang="zh-CN" altLang="en-US" sz="1050" dirty="0"/>
              <a:t>温度</a:t>
            </a:r>
            <a:r>
              <a:rPr lang="en-US" altLang="zh-CN" sz="1050" dirty="0"/>
              <a:t>, </a:t>
            </a:r>
            <a:r>
              <a:rPr lang="zh-CN" altLang="en-US" sz="1050" dirty="0"/>
              <a:t>应力</a:t>
            </a:r>
            <a:endParaRPr lang="en-US" altLang="zh-CN" sz="1050" dirty="0"/>
          </a:p>
          <a:p>
            <a:r>
              <a:rPr lang="zh-CN" altLang="en-US" sz="1050" dirty="0"/>
              <a:t>目标属性</a:t>
            </a:r>
            <a:r>
              <a:rPr lang="en-US" altLang="zh-CN" sz="1050" dirty="0"/>
              <a:t>:</a:t>
            </a:r>
            <a:r>
              <a:rPr lang="zh-CN" altLang="en-US" sz="1050" b="1" dirty="0">
                <a:solidFill>
                  <a:srgbClr val="FF0000"/>
                </a:solidFill>
              </a:rPr>
              <a:t>蠕变断裂寿命</a:t>
            </a:r>
            <a:r>
              <a:rPr lang="en-US" altLang="zh-CN" sz="1050" dirty="0"/>
              <a:t>, </a:t>
            </a:r>
            <a:r>
              <a:rPr lang="zh-CN" altLang="en-US" sz="1050" dirty="0"/>
              <a:t>蠕变断裂应变</a:t>
            </a:r>
            <a:r>
              <a:rPr lang="en-US" altLang="zh-CN" sz="1050" dirty="0"/>
              <a:t>, </a:t>
            </a:r>
            <a:r>
              <a:rPr lang="zh-CN" altLang="en-US" sz="1050" dirty="0"/>
              <a:t>到达指定应变时间</a:t>
            </a:r>
          </a:p>
        </p:txBody>
      </p:sp>
      <p:sp>
        <p:nvSpPr>
          <p:cNvPr id="45" name="矩形 44">
            <a:extLst>
              <a:ext uri="{FF2B5EF4-FFF2-40B4-BE49-F238E27FC236}">
                <a16:creationId xmlns:a16="http://schemas.microsoft.com/office/drawing/2014/main" id="{7A922364-AFEC-4C72-8197-F70B0FFE05BF}"/>
              </a:ext>
            </a:extLst>
          </p:cNvPr>
          <p:cNvSpPr/>
          <p:nvPr/>
        </p:nvSpPr>
        <p:spPr>
          <a:xfrm>
            <a:off x="395535" y="3545492"/>
            <a:ext cx="8709310" cy="522254"/>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46" name="对话气泡: 椭圆形 45">
            <a:extLst>
              <a:ext uri="{FF2B5EF4-FFF2-40B4-BE49-F238E27FC236}">
                <a16:creationId xmlns:a16="http://schemas.microsoft.com/office/drawing/2014/main" id="{E71DDEF7-6D13-43E7-8360-29FE8A9BA204}"/>
              </a:ext>
            </a:extLst>
          </p:cNvPr>
          <p:cNvSpPr/>
          <p:nvPr/>
        </p:nvSpPr>
        <p:spPr>
          <a:xfrm>
            <a:off x="6027241" y="4119335"/>
            <a:ext cx="2654721" cy="1094997"/>
          </a:xfrm>
          <a:prstGeom prst="wedgeEllipseCallout">
            <a:avLst>
              <a:gd name="adj1" fmla="val -45864"/>
              <a:gd name="adj2" fmla="val -9618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dirty="0"/>
              <a:t>1.</a:t>
            </a:r>
            <a:r>
              <a:rPr lang="zh-CN" altLang="en-US" sz="1600" dirty="0"/>
              <a:t>样本构造</a:t>
            </a:r>
            <a:r>
              <a:rPr lang="en-US" altLang="zh-CN" sz="1600" dirty="0"/>
              <a:t>:</a:t>
            </a:r>
            <a:r>
              <a:rPr lang="zh-CN" altLang="en-US" sz="1600" dirty="0"/>
              <a:t>条件属性为成分、热处理、条件，目标属性为蠕变断裂寿命</a:t>
            </a:r>
          </a:p>
        </p:txBody>
      </p:sp>
      <p:sp>
        <p:nvSpPr>
          <p:cNvPr id="47" name="箭头: 下 46">
            <a:extLst>
              <a:ext uri="{FF2B5EF4-FFF2-40B4-BE49-F238E27FC236}">
                <a16:creationId xmlns:a16="http://schemas.microsoft.com/office/drawing/2014/main" id="{9B07B7A2-5A28-43B7-BBB3-B2EEC02E5D46}"/>
              </a:ext>
            </a:extLst>
          </p:cNvPr>
          <p:cNvSpPr/>
          <p:nvPr/>
        </p:nvSpPr>
        <p:spPr>
          <a:xfrm>
            <a:off x="3203848" y="1692730"/>
            <a:ext cx="216024" cy="30777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p>
        </p:txBody>
      </p:sp>
      <p:sp>
        <p:nvSpPr>
          <p:cNvPr id="48" name="箭头: 下 47">
            <a:extLst>
              <a:ext uri="{FF2B5EF4-FFF2-40B4-BE49-F238E27FC236}">
                <a16:creationId xmlns:a16="http://schemas.microsoft.com/office/drawing/2014/main" id="{F810F632-5BCE-4D5E-A88C-D8FF20659104}"/>
              </a:ext>
            </a:extLst>
          </p:cNvPr>
          <p:cNvSpPr/>
          <p:nvPr/>
        </p:nvSpPr>
        <p:spPr>
          <a:xfrm>
            <a:off x="4750190" y="3262538"/>
            <a:ext cx="216024" cy="30777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9" name="箭头: 下 48">
            <a:extLst>
              <a:ext uri="{FF2B5EF4-FFF2-40B4-BE49-F238E27FC236}">
                <a16:creationId xmlns:a16="http://schemas.microsoft.com/office/drawing/2014/main" id="{13B584D0-B9B1-42FC-9914-B7D83E248652}"/>
              </a:ext>
            </a:extLst>
          </p:cNvPr>
          <p:cNvSpPr/>
          <p:nvPr/>
        </p:nvSpPr>
        <p:spPr>
          <a:xfrm rot="10800000">
            <a:off x="7667124" y="1798498"/>
            <a:ext cx="216024" cy="30777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1" name="对话气泡: 矩形 30">
            <a:extLst>
              <a:ext uri="{FF2B5EF4-FFF2-40B4-BE49-F238E27FC236}">
                <a16:creationId xmlns:a16="http://schemas.microsoft.com/office/drawing/2014/main" id="{4D473200-3A04-4BD9-A635-B2A774ED39EC}"/>
              </a:ext>
            </a:extLst>
          </p:cNvPr>
          <p:cNvSpPr/>
          <p:nvPr/>
        </p:nvSpPr>
        <p:spPr>
          <a:xfrm>
            <a:off x="6516216" y="5348268"/>
            <a:ext cx="1582506" cy="675264"/>
          </a:xfrm>
          <a:prstGeom prst="wedgeRectCallout">
            <a:avLst>
              <a:gd name="adj1" fmla="val 65373"/>
              <a:gd name="adj2" fmla="val -16864"/>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dirty="0"/>
              <a:t>3.</a:t>
            </a:r>
            <a:r>
              <a:rPr lang="zh-CN" altLang="en-US" sz="1600" dirty="0"/>
              <a:t>决策属性取对数归一化数据</a:t>
            </a:r>
          </a:p>
        </p:txBody>
      </p:sp>
      <p:sp>
        <p:nvSpPr>
          <p:cNvPr id="36" name="矩形 35">
            <a:extLst>
              <a:ext uri="{FF2B5EF4-FFF2-40B4-BE49-F238E27FC236}">
                <a16:creationId xmlns:a16="http://schemas.microsoft.com/office/drawing/2014/main" id="{9480A11A-0051-4E21-A27F-680C7EB06BF6}"/>
              </a:ext>
            </a:extLst>
          </p:cNvPr>
          <p:cNvSpPr/>
          <p:nvPr/>
        </p:nvSpPr>
        <p:spPr>
          <a:xfrm>
            <a:off x="829815" y="5471071"/>
            <a:ext cx="459568" cy="595866"/>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37" name="对话气泡: 椭圆形 36">
            <a:extLst>
              <a:ext uri="{FF2B5EF4-FFF2-40B4-BE49-F238E27FC236}">
                <a16:creationId xmlns:a16="http://schemas.microsoft.com/office/drawing/2014/main" id="{60CD56A7-8F5E-4999-B494-B37D3AE1FAF3}"/>
              </a:ext>
            </a:extLst>
          </p:cNvPr>
          <p:cNvSpPr/>
          <p:nvPr/>
        </p:nvSpPr>
        <p:spPr>
          <a:xfrm>
            <a:off x="219798" y="4267761"/>
            <a:ext cx="2335978" cy="1029076"/>
          </a:xfrm>
          <a:prstGeom prst="wedgeEllipseCallout">
            <a:avLst>
              <a:gd name="adj1" fmla="val -7521"/>
              <a:gd name="adj2" fmla="val 6232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t>2.</a:t>
            </a:r>
            <a:r>
              <a:rPr lang="zh-CN" altLang="en-US" sz="1600" dirty="0"/>
              <a:t>元素为一个范围的值并相差</a:t>
            </a:r>
            <a:r>
              <a:rPr lang="en-US" altLang="zh-CN" sz="1600" dirty="0"/>
              <a:t>5%</a:t>
            </a:r>
            <a:r>
              <a:rPr lang="zh-CN" altLang="en-US" sz="1600" dirty="0"/>
              <a:t>以内的取中间值，相差大的删除</a:t>
            </a:r>
          </a:p>
        </p:txBody>
      </p:sp>
      <p:sp>
        <p:nvSpPr>
          <p:cNvPr id="35" name="标题 1">
            <a:extLst>
              <a:ext uri="{FF2B5EF4-FFF2-40B4-BE49-F238E27FC236}">
                <a16:creationId xmlns:a16="http://schemas.microsoft.com/office/drawing/2014/main" id="{DFB57817-DC26-47FD-98EB-36F924EBAB5E}"/>
              </a:ext>
            </a:extLst>
          </p:cNvPr>
          <p:cNvSpPr txBox="1">
            <a:spLocks/>
          </p:cNvSpPr>
          <p:nvPr/>
        </p:nvSpPr>
        <p:spPr>
          <a:xfrm>
            <a:off x="724757" y="-37214"/>
            <a:ext cx="8229600" cy="796950"/>
          </a:xfrm>
          <a:prstGeom prst="rect">
            <a:avLst/>
          </a:prstGeom>
        </p:spPr>
        <p:txBody>
          <a:bodyPr vert="horz" lIns="91440" tIns="45720" rIns="91440" bIns="45720" rtlCol="0" anchor="ctr">
            <a:noAutofit/>
          </a:bodyPr>
          <a:lst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a:lstStyle>
          <a:p>
            <a:r>
              <a:rPr lang="zh-CN" altLang="en-US" sz="2000" dirty="0">
                <a:solidFill>
                  <a:srgbClr val="FF0000"/>
                </a:solidFill>
              </a:rPr>
              <a:t>结合材料多尺度属性的分而治之的机器学习方法预测蠕变寿命</a:t>
            </a:r>
            <a:br>
              <a:rPr lang="zh-CN" altLang="en-US" sz="2000" dirty="0">
                <a:solidFill>
                  <a:srgbClr val="FF0000"/>
                </a:solidFill>
              </a:rPr>
            </a:br>
            <a:r>
              <a:rPr lang="zh-CN" altLang="en-US" sz="2000" dirty="0">
                <a:solidFill>
                  <a:srgbClr val="FF0000"/>
                </a:solidFill>
              </a:rPr>
              <a:t>					</a:t>
            </a:r>
            <a:r>
              <a:rPr lang="en-US" altLang="zh-CN" sz="2000" dirty="0">
                <a:solidFill>
                  <a:srgbClr val="FF0000"/>
                </a:solidFill>
              </a:rPr>
              <a:t>—</a:t>
            </a:r>
            <a:r>
              <a:rPr lang="zh-CN" altLang="en-US" sz="2000" dirty="0">
                <a:solidFill>
                  <a:srgbClr val="FF0000"/>
                </a:solidFill>
              </a:rPr>
              <a:t>数据预处理</a:t>
            </a:r>
          </a:p>
        </p:txBody>
      </p:sp>
      <p:sp>
        <p:nvSpPr>
          <p:cNvPr id="51" name="矩形 50">
            <a:extLst>
              <a:ext uri="{FF2B5EF4-FFF2-40B4-BE49-F238E27FC236}">
                <a16:creationId xmlns:a16="http://schemas.microsoft.com/office/drawing/2014/main" id="{9F0401A7-0327-494B-AED6-B6C4191D74FE}"/>
              </a:ext>
            </a:extLst>
          </p:cNvPr>
          <p:cNvSpPr/>
          <p:nvPr/>
        </p:nvSpPr>
        <p:spPr>
          <a:xfrm>
            <a:off x="8415494" y="3497311"/>
            <a:ext cx="728506" cy="3337243"/>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CC3181E2-32A2-45DC-BF68-2CB5A58CA902}"/>
              </a:ext>
            </a:extLst>
          </p:cNvPr>
          <p:cNvSpPr/>
          <p:nvPr/>
        </p:nvSpPr>
        <p:spPr>
          <a:xfrm>
            <a:off x="265132" y="3552817"/>
            <a:ext cx="5052542" cy="522254"/>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55" name="对话气泡: 矩形 54">
            <a:extLst>
              <a:ext uri="{FF2B5EF4-FFF2-40B4-BE49-F238E27FC236}">
                <a16:creationId xmlns:a16="http://schemas.microsoft.com/office/drawing/2014/main" id="{E4B365AD-9CDD-4C84-9C38-ADE4319319CE}"/>
              </a:ext>
            </a:extLst>
          </p:cNvPr>
          <p:cNvSpPr/>
          <p:nvPr/>
        </p:nvSpPr>
        <p:spPr>
          <a:xfrm>
            <a:off x="3305009" y="4453066"/>
            <a:ext cx="2045465" cy="991847"/>
          </a:xfrm>
          <a:prstGeom prst="wedgeRectCallout">
            <a:avLst>
              <a:gd name="adj1" fmla="val -2681"/>
              <a:gd name="adj2" fmla="val -9510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dirty="0"/>
              <a:t>3.</a:t>
            </a:r>
            <a:r>
              <a:rPr lang="zh-CN" altLang="en-US" sz="1600" dirty="0"/>
              <a:t>根据热力学计算构造新属性</a:t>
            </a:r>
            <a:r>
              <a:rPr lang="en-US" altLang="zh-CN" sz="1600" dirty="0"/>
              <a:t>(</a:t>
            </a:r>
            <a:r>
              <a:rPr lang="zh-CN" altLang="en-US" sz="1600" dirty="0"/>
              <a:t>删除不符合热力学计算输入条件的样本</a:t>
            </a:r>
            <a:r>
              <a:rPr lang="en-US" altLang="zh-CN" sz="1600" dirty="0"/>
              <a:t>)</a:t>
            </a:r>
            <a:endParaRPr lang="zh-CN" altLang="en-US" sz="1600" dirty="0"/>
          </a:p>
        </p:txBody>
      </p:sp>
      <p:grpSp>
        <p:nvGrpSpPr>
          <p:cNvPr id="3" name="组合 2">
            <a:extLst>
              <a:ext uri="{FF2B5EF4-FFF2-40B4-BE49-F238E27FC236}">
                <a16:creationId xmlns:a16="http://schemas.microsoft.com/office/drawing/2014/main" id="{FE9202B3-697B-4940-9858-383A05423C5B}"/>
              </a:ext>
            </a:extLst>
          </p:cNvPr>
          <p:cNvGrpSpPr/>
          <p:nvPr/>
        </p:nvGrpSpPr>
        <p:grpSpPr>
          <a:xfrm>
            <a:off x="454957" y="1948823"/>
            <a:ext cx="439054" cy="410725"/>
            <a:chOff x="-994897" y="1856153"/>
            <a:chExt cx="439054" cy="410725"/>
          </a:xfrm>
        </p:grpSpPr>
        <p:sp>
          <p:nvSpPr>
            <p:cNvPr id="2" name="椭圆 1">
              <a:extLst>
                <a:ext uri="{FF2B5EF4-FFF2-40B4-BE49-F238E27FC236}">
                  <a16:creationId xmlns:a16="http://schemas.microsoft.com/office/drawing/2014/main" id="{5CE22DF3-5B50-4773-9B65-DC91E332567D}"/>
                </a:ext>
              </a:extLst>
            </p:cNvPr>
            <p:cNvSpPr/>
            <p:nvPr/>
          </p:nvSpPr>
          <p:spPr>
            <a:xfrm>
              <a:off x="-994897" y="1856153"/>
              <a:ext cx="413060" cy="41072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6F3E1958-A7A9-489D-8F9B-13E62EC608C0}"/>
                </a:ext>
              </a:extLst>
            </p:cNvPr>
            <p:cNvSpPr/>
            <p:nvPr/>
          </p:nvSpPr>
          <p:spPr>
            <a:xfrm>
              <a:off x="-994897" y="1885636"/>
              <a:ext cx="439054" cy="338554"/>
            </a:xfrm>
            <a:prstGeom prst="rect">
              <a:avLst/>
            </a:prstGeom>
            <a:noFill/>
          </p:spPr>
          <p:txBody>
            <a:bodyPr wrap="square" lIns="91440" tIns="45720" rIns="91440" bIns="45720">
              <a:spAutoFit/>
            </a:bodyPr>
            <a:lstStyle/>
            <a:p>
              <a:pPr algn="ctr"/>
              <a:r>
                <a:rPr lang="en-US" altLang="zh-CN" sz="1600" b="0" cap="none" spc="0" dirty="0">
                  <a:ln w="0"/>
                  <a:solidFill>
                    <a:schemeClr val="accent1"/>
                  </a:solidFill>
                  <a:effectLst>
                    <a:outerShdw blurRad="38100" dist="25400" dir="5400000" algn="ctr" rotWithShape="0">
                      <a:srgbClr val="6E747A">
                        <a:alpha val="43000"/>
                      </a:srgbClr>
                    </a:outerShdw>
                  </a:effectLst>
                </a:rPr>
                <a:t>1</a:t>
              </a:r>
              <a:endParaRPr lang="zh-CN" altLang="en-US" sz="1600" b="0" cap="none" spc="0" dirty="0">
                <a:ln w="0"/>
                <a:solidFill>
                  <a:schemeClr val="accent1"/>
                </a:solidFill>
                <a:effectLst>
                  <a:outerShdw blurRad="38100" dist="25400" dir="5400000" algn="ctr" rotWithShape="0">
                    <a:srgbClr val="6E747A">
                      <a:alpha val="43000"/>
                    </a:srgbClr>
                  </a:outerShdw>
                </a:effectLst>
              </a:endParaRPr>
            </a:p>
          </p:txBody>
        </p:sp>
      </p:grpSp>
      <p:grpSp>
        <p:nvGrpSpPr>
          <p:cNvPr id="50" name="组合 49">
            <a:extLst>
              <a:ext uri="{FF2B5EF4-FFF2-40B4-BE49-F238E27FC236}">
                <a16:creationId xmlns:a16="http://schemas.microsoft.com/office/drawing/2014/main" id="{B8B65A08-7384-40D2-B8B2-758E0909DBA7}"/>
              </a:ext>
            </a:extLst>
          </p:cNvPr>
          <p:cNvGrpSpPr/>
          <p:nvPr/>
        </p:nvGrpSpPr>
        <p:grpSpPr>
          <a:xfrm>
            <a:off x="3300056" y="1939930"/>
            <a:ext cx="439054" cy="410725"/>
            <a:chOff x="-994897" y="1856153"/>
            <a:chExt cx="439054" cy="410725"/>
          </a:xfrm>
        </p:grpSpPr>
        <p:sp>
          <p:nvSpPr>
            <p:cNvPr id="52" name="椭圆 51">
              <a:extLst>
                <a:ext uri="{FF2B5EF4-FFF2-40B4-BE49-F238E27FC236}">
                  <a16:creationId xmlns:a16="http://schemas.microsoft.com/office/drawing/2014/main" id="{3FE319A0-6A25-4D55-B9E9-D3A39B6B3D2B}"/>
                </a:ext>
              </a:extLst>
            </p:cNvPr>
            <p:cNvSpPr/>
            <p:nvPr/>
          </p:nvSpPr>
          <p:spPr>
            <a:xfrm>
              <a:off x="-994897" y="1856153"/>
              <a:ext cx="413060" cy="41072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solidFill>
                  <a:srgbClr val="FF0000"/>
                </a:solidFill>
              </a:endParaRPr>
            </a:p>
          </p:txBody>
        </p:sp>
        <p:sp>
          <p:nvSpPr>
            <p:cNvPr id="53" name="矩形 52">
              <a:extLst>
                <a:ext uri="{FF2B5EF4-FFF2-40B4-BE49-F238E27FC236}">
                  <a16:creationId xmlns:a16="http://schemas.microsoft.com/office/drawing/2014/main" id="{2046CEF0-A3F8-4DB0-96B9-B205EA02A221}"/>
                </a:ext>
              </a:extLst>
            </p:cNvPr>
            <p:cNvSpPr/>
            <p:nvPr/>
          </p:nvSpPr>
          <p:spPr>
            <a:xfrm>
              <a:off x="-994897" y="1885636"/>
              <a:ext cx="439054" cy="338554"/>
            </a:xfrm>
            <a:prstGeom prst="rect">
              <a:avLst/>
            </a:prstGeom>
            <a:noFill/>
          </p:spPr>
          <p:txBody>
            <a:bodyPr wrap="square" lIns="91440" tIns="45720" rIns="91440" bIns="45720">
              <a:spAutoFit/>
            </a:bodyPr>
            <a:lstStyle/>
            <a:p>
              <a:pPr algn="ctr"/>
              <a:r>
                <a:rPr lang="en-US" altLang="zh-CN" sz="1600" b="0" cap="none" spc="0" dirty="0">
                  <a:ln w="0"/>
                  <a:solidFill>
                    <a:srgbClr val="FF0000"/>
                  </a:solidFill>
                  <a:effectLst>
                    <a:outerShdw blurRad="38100" dist="25400" dir="5400000" algn="ctr" rotWithShape="0">
                      <a:srgbClr val="6E747A">
                        <a:alpha val="43000"/>
                      </a:srgbClr>
                    </a:outerShdw>
                  </a:effectLst>
                </a:rPr>
                <a:t>2</a:t>
              </a:r>
              <a:endParaRPr lang="zh-CN" altLang="en-US" sz="1600" b="0" cap="none" spc="0" dirty="0">
                <a:ln w="0"/>
                <a:solidFill>
                  <a:srgbClr val="FF0000"/>
                </a:solidFill>
                <a:effectLst>
                  <a:outerShdw blurRad="38100" dist="25400" dir="5400000" algn="ctr" rotWithShape="0">
                    <a:srgbClr val="6E747A">
                      <a:alpha val="43000"/>
                    </a:srgbClr>
                  </a:outerShdw>
                </a:effectLst>
              </a:endParaRPr>
            </a:p>
          </p:txBody>
        </p:sp>
      </p:grpSp>
      <p:grpSp>
        <p:nvGrpSpPr>
          <p:cNvPr id="56" name="组合 55">
            <a:extLst>
              <a:ext uri="{FF2B5EF4-FFF2-40B4-BE49-F238E27FC236}">
                <a16:creationId xmlns:a16="http://schemas.microsoft.com/office/drawing/2014/main" id="{041AEC4B-FE3F-4EED-AA0E-2D9C2B686924}"/>
              </a:ext>
            </a:extLst>
          </p:cNvPr>
          <p:cNvGrpSpPr/>
          <p:nvPr/>
        </p:nvGrpSpPr>
        <p:grpSpPr>
          <a:xfrm>
            <a:off x="6137551" y="1939930"/>
            <a:ext cx="439054" cy="410725"/>
            <a:chOff x="-994897" y="1856153"/>
            <a:chExt cx="439054" cy="410725"/>
          </a:xfrm>
        </p:grpSpPr>
        <p:sp>
          <p:nvSpPr>
            <p:cNvPr id="57" name="椭圆 56">
              <a:extLst>
                <a:ext uri="{FF2B5EF4-FFF2-40B4-BE49-F238E27FC236}">
                  <a16:creationId xmlns:a16="http://schemas.microsoft.com/office/drawing/2014/main" id="{EBB60023-26CB-476B-8CCD-D9D7FEAB2617}"/>
                </a:ext>
              </a:extLst>
            </p:cNvPr>
            <p:cNvSpPr/>
            <p:nvPr/>
          </p:nvSpPr>
          <p:spPr>
            <a:xfrm>
              <a:off x="-994897" y="1856153"/>
              <a:ext cx="413060" cy="410725"/>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dirty="0">
                <a:solidFill>
                  <a:srgbClr val="92D050"/>
                </a:solidFill>
              </a:endParaRPr>
            </a:p>
          </p:txBody>
        </p:sp>
        <p:sp>
          <p:nvSpPr>
            <p:cNvPr id="58" name="矩形 57">
              <a:extLst>
                <a:ext uri="{FF2B5EF4-FFF2-40B4-BE49-F238E27FC236}">
                  <a16:creationId xmlns:a16="http://schemas.microsoft.com/office/drawing/2014/main" id="{7C465512-3769-448A-8B99-E3D333884126}"/>
                </a:ext>
              </a:extLst>
            </p:cNvPr>
            <p:cNvSpPr/>
            <p:nvPr/>
          </p:nvSpPr>
          <p:spPr>
            <a:xfrm>
              <a:off x="-994897" y="1885636"/>
              <a:ext cx="439054" cy="338554"/>
            </a:xfrm>
            <a:prstGeom prst="rect">
              <a:avLst/>
            </a:prstGeom>
            <a:noFill/>
          </p:spPr>
          <p:txBody>
            <a:bodyPr wrap="square" lIns="91440" tIns="45720" rIns="91440" bIns="45720">
              <a:spAutoFit/>
            </a:bodyPr>
            <a:lstStyle/>
            <a:p>
              <a:pPr algn="ctr"/>
              <a:r>
                <a:rPr lang="en-US" altLang="zh-CN" sz="1600" dirty="0">
                  <a:ln w="0"/>
                  <a:solidFill>
                    <a:srgbClr val="92D050"/>
                  </a:solidFill>
                  <a:effectLst>
                    <a:outerShdw blurRad="38100" dist="25400" dir="5400000" algn="ctr" rotWithShape="0">
                      <a:srgbClr val="6E747A">
                        <a:alpha val="43000"/>
                      </a:srgbClr>
                    </a:outerShdw>
                  </a:effectLst>
                </a:rPr>
                <a:t>3</a:t>
              </a:r>
              <a:endParaRPr lang="zh-CN" altLang="en-US" sz="1600" b="0" cap="none" spc="0" dirty="0">
                <a:ln w="0"/>
                <a:solidFill>
                  <a:srgbClr val="92D050"/>
                </a:solidFill>
                <a:effectLst>
                  <a:outerShdw blurRad="38100" dist="25400" dir="5400000" algn="ctr" rotWithShape="0">
                    <a:srgbClr val="6E747A">
                      <a:alpha val="43000"/>
                    </a:srgbClr>
                  </a:outerShdw>
                </a:effectLst>
              </a:endParaRPr>
            </a:p>
          </p:txBody>
        </p:sp>
      </p:grpSp>
    </p:spTree>
    <p:extLst>
      <p:ext uri="{BB962C8B-B14F-4D97-AF65-F5344CB8AC3E}">
        <p14:creationId xmlns:p14="http://schemas.microsoft.com/office/powerpoint/2010/main" val="2803412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5"/>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4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37"/>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5"/>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6"/>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3"/>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4"/>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9"/>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28"/>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31"/>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1"/>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54"/>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P spid="15" grpId="1" animBg="1"/>
      <p:bldP spid="16" grpId="0" animBg="1"/>
      <p:bldP spid="16" grpId="1" animBg="1"/>
      <p:bldP spid="18" grpId="0" animBg="1"/>
      <p:bldP spid="18" grpId="1" animBg="1"/>
      <p:bldP spid="19" grpId="0" animBg="1"/>
      <p:bldP spid="19" grpId="1" animBg="1"/>
      <p:bldP spid="28" grpId="0" animBg="1"/>
      <p:bldP spid="28" grpId="1" animBg="1"/>
      <p:bldP spid="45" grpId="0" animBg="1"/>
      <p:bldP spid="45" grpId="1" animBg="1"/>
      <p:bldP spid="46" grpId="0" animBg="1"/>
      <p:bldP spid="46" grpId="1" animBg="1"/>
      <p:bldP spid="31" grpId="0" animBg="1"/>
      <p:bldP spid="31" grpId="1" animBg="1"/>
      <p:bldP spid="36" grpId="0" animBg="1"/>
      <p:bldP spid="36" grpId="1" animBg="1"/>
      <p:bldP spid="37" grpId="0" animBg="1"/>
      <p:bldP spid="37" grpId="1" animBg="1"/>
      <p:bldP spid="51" grpId="0" animBg="1"/>
      <p:bldP spid="51" grpId="1" animBg="1"/>
      <p:bldP spid="54" grpId="0" animBg="1"/>
      <p:bldP spid="54" grpId="1" animBg="1"/>
      <p:bldP spid="55" grpId="0" animBg="1"/>
      <p:bldP spid="55"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7E4223-8E9C-49D2-AC9E-44577652BF84}"/>
              </a:ext>
            </a:extLst>
          </p:cNvPr>
          <p:cNvSpPr>
            <a:spLocks noGrp="1"/>
          </p:cNvSpPr>
          <p:nvPr>
            <p:ph type="title"/>
          </p:nvPr>
        </p:nvSpPr>
        <p:spPr>
          <a:xfrm>
            <a:off x="719948" y="18694"/>
            <a:ext cx="8229600" cy="796950"/>
          </a:xfrm>
        </p:spPr>
        <p:txBody>
          <a:bodyPr>
            <a:noAutofit/>
          </a:bodyPr>
          <a:lstStyle/>
          <a:p>
            <a:r>
              <a:rPr lang="zh-CN" altLang="en-US" sz="2000" dirty="0">
                <a:solidFill>
                  <a:srgbClr val="FF0000"/>
                </a:solidFill>
              </a:rPr>
              <a:t>结合材料多尺度属性的分而治之的机器学习方法预测蠕变寿命</a:t>
            </a:r>
            <a:br>
              <a:rPr lang="zh-CN" altLang="en-US" sz="2400" dirty="0">
                <a:solidFill>
                  <a:srgbClr val="FF0000"/>
                </a:solidFill>
              </a:rPr>
            </a:br>
            <a:r>
              <a:rPr lang="zh-CN" altLang="en-US" sz="2400" dirty="0">
                <a:solidFill>
                  <a:srgbClr val="FF0000"/>
                </a:solidFill>
              </a:rPr>
              <a:t>				</a:t>
            </a:r>
            <a:r>
              <a:rPr lang="en-US" altLang="zh-CN" sz="2000" dirty="0">
                <a:solidFill>
                  <a:srgbClr val="FF0000"/>
                </a:solidFill>
              </a:rPr>
              <a:t>—</a:t>
            </a:r>
            <a:r>
              <a:rPr lang="zh-CN" altLang="en-US" sz="2000" dirty="0">
                <a:solidFill>
                  <a:srgbClr val="FF0000"/>
                </a:solidFill>
              </a:rPr>
              <a:t>微观结构属性构造</a:t>
            </a:r>
            <a:r>
              <a:rPr lang="en-US" altLang="zh-CN" sz="2000" dirty="0">
                <a:solidFill>
                  <a:srgbClr val="FF0000"/>
                </a:solidFill>
              </a:rPr>
              <a:t>1</a:t>
            </a:r>
            <a:endParaRPr lang="zh-CN" altLang="en-US" sz="2000" dirty="0">
              <a:solidFill>
                <a:srgbClr val="FF0000"/>
              </a:solidFill>
            </a:endParaRPr>
          </a:p>
        </p:txBody>
      </p:sp>
      <p:pic>
        <p:nvPicPr>
          <p:cNvPr id="5" name="图片 4">
            <a:extLst>
              <a:ext uri="{FF2B5EF4-FFF2-40B4-BE49-F238E27FC236}">
                <a16:creationId xmlns:a16="http://schemas.microsoft.com/office/drawing/2014/main" id="{9CEAB586-40A6-4C13-A662-0B88038280B4}"/>
              </a:ext>
            </a:extLst>
          </p:cNvPr>
          <p:cNvPicPr>
            <a:picLocks noChangeAspect="1"/>
          </p:cNvPicPr>
          <p:nvPr/>
        </p:nvPicPr>
        <p:blipFill>
          <a:blip r:embed="rId3"/>
          <a:stretch>
            <a:fillRect/>
          </a:stretch>
        </p:blipFill>
        <p:spPr>
          <a:xfrm>
            <a:off x="0" y="1231261"/>
            <a:ext cx="9144000" cy="823865"/>
          </a:xfrm>
          <a:prstGeom prst="rect">
            <a:avLst/>
          </a:prstGeom>
        </p:spPr>
      </p:pic>
      <p:sp>
        <p:nvSpPr>
          <p:cNvPr id="6" name="矩形 5">
            <a:extLst>
              <a:ext uri="{FF2B5EF4-FFF2-40B4-BE49-F238E27FC236}">
                <a16:creationId xmlns:a16="http://schemas.microsoft.com/office/drawing/2014/main" id="{333117E2-4024-4F54-85A3-7DA253D06B5A}"/>
              </a:ext>
            </a:extLst>
          </p:cNvPr>
          <p:cNvSpPr/>
          <p:nvPr/>
        </p:nvSpPr>
        <p:spPr>
          <a:xfrm>
            <a:off x="5637316" y="1283153"/>
            <a:ext cx="288032" cy="327597"/>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4F855286-857B-4B78-ABDD-DDDCECFD439B}"/>
              </a:ext>
            </a:extLst>
          </p:cNvPr>
          <p:cNvSpPr/>
          <p:nvPr/>
        </p:nvSpPr>
        <p:spPr>
          <a:xfrm>
            <a:off x="6429404" y="1610750"/>
            <a:ext cx="288032" cy="327597"/>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08E3930D-B09E-4A8A-B3E9-8D7AD33CB1C1}"/>
              </a:ext>
            </a:extLst>
          </p:cNvPr>
          <p:cNvSpPr/>
          <p:nvPr/>
        </p:nvSpPr>
        <p:spPr>
          <a:xfrm>
            <a:off x="7498670" y="1283153"/>
            <a:ext cx="288032" cy="327597"/>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A7707C40-E046-49F5-9D19-972EA616F7A6}"/>
              </a:ext>
            </a:extLst>
          </p:cNvPr>
          <p:cNvSpPr/>
          <p:nvPr/>
        </p:nvSpPr>
        <p:spPr>
          <a:xfrm>
            <a:off x="8013580" y="1283153"/>
            <a:ext cx="288032" cy="275705"/>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A1B716A7-110B-4DD5-B865-1A2D4CFAE6DA}"/>
              </a:ext>
            </a:extLst>
          </p:cNvPr>
          <p:cNvPicPr>
            <a:picLocks noChangeAspect="1"/>
          </p:cNvPicPr>
          <p:nvPr/>
        </p:nvPicPr>
        <p:blipFill>
          <a:blip r:embed="rId4"/>
          <a:stretch>
            <a:fillRect/>
          </a:stretch>
        </p:blipFill>
        <p:spPr>
          <a:xfrm>
            <a:off x="35496" y="2711688"/>
            <a:ext cx="6388746" cy="3878881"/>
          </a:xfrm>
          <a:prstGeom prst="rect">
            <a:avLst/>
          </a:prstGeom>
        </p:spPr>
      </p:pic>
      <p:sp>
        <p:nvSpPr>
          <p:cNvPr id="14" name="矩形 13">
            <a:extLst>
              <a:ext uri="{FF2B5EF4-FFF2-40B4-BE49-F238E27FC236}">
                <a16:creationId xmlns:a16="http://schemas.microsoft.com/office/drawing/2014/main" id="{B19743AD-1292-4F99-82B6-C288840D7CBE}"/>
              </a:ext>
            </a:extLst>
          </p:cNvPr>
          <p:cNvSpPr/>
          <p:nvPr/>
        </p:nvSpPr>
        <p:spPr>
          <a:xfrm>
            <a:off x="35496" y="2364765"/>
            <a:ext cx="6348510" cy="4189580"/>
          </a:xfrm>
          <a:prstGeom prst="rect">
            <a:avLst/>
          </a:prstGeom>
          <a:noFill/>
          <a:ln w="28575" cap="flat" cmpd="sng" algn="ctr">
            <a:solidFill>
              <a:schemeClr val="accent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4F132CAC-1ECF-479C-B7CC-95CA7AFEF475}"/>
              </a:ext>
            </a:extLst>
          </p:cNvPr>
          <p:cNvSpPr txBox="1"/>
          <p:nvPr/>
        </p:nvSpPr>
        <p:spPr>
          <a:xfrm>
            <a:off x="164708" y="2325337"/>
            <a:ext cx="5427245" cy="369332"/>
          </a:xfrm>
          <a:prstGeom prst="rect">
            <a:avLst/>
          </a:prstGeom>
          <a:noFill/>
        </p:spPr>
        <p:txBody>
          <a:bodyPr wrap="square" rtlCol="0">
            <a:spAutoFit/>
          </a:bodyPr>
          <a:lstStyle/>
          <a:p>
            <a:r>
              <a:rPr lang="en-US" altLang="zh-CN" dirty="0"/>
              <a:t>49</a:t>
            </a:r>
            <a:r>
              <a:rPr lang="zh-CN" altLang="en-US" dirty="0"/>
              <a:t>篇文献数据总结</a:t>
            </a:r>
          </a:p>
        </p:txBody>
      </p:sp>
      <p:sp>
        <p:nvSpPr>
          <p:cNvPr id="16" name="矩形 15">
            <a:extLst>
              <a:ext uri="{FF2B5EF4-FFF2-40B4-BE49-F238E27FC236}">
                <a16:creationId xmlns:a16="http://schemas.microsoft.com/office/drawing/2014/main" id="{CA5C7E7A-833B-4D8E-A4E6-4462C9BCD0A2}"/>
              </a:ext>
            </a:extLst>
          </p:cNvPr>
          <p:cNvSpPr/>
          <p:nvPr/>
        </p:nvSpPr>
        <p:spPr>
          <a:xfrm>
            <a:off x="107504" y="908720"/>
            <a:ext cx="8928992" cy="1131663"/>
          </a:xfrm>
          <a:prstGeom prst="rect">
            <a:avLst/>
          </a:prstGeom>
          <a:noFill/>
          <a:ln w="28575" cap="flat" cmpd="sng" algn="ctr">
            <a:solidFill>
              <a:srgbClr val="33A8C7"/>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EC82B0C1-78F5-4716-BBF6-A9E6868E707B}"/>
              </a:ext>
            </a:extLst>
          </p:cNvPr>
          <p:cNvSpPr txBox="1"/>
          <p:nvPr/>
        </p:nvSpPr>
        <p:spPr>
          <a:xfrm>
            <a:off x="164708" y="959340"/>
            <a:ext cx="7220527" cy="307777"/>
          </a:xfrm>
          <a:prstGeom prst="rect">
            <a:avLst/>
          </a:prstGeom>
          <a:noFill/>
        </p:spPr>
        <p:txBody>
          <a:bodyPr wrap="square" rtlCol="0">
            <a:spAutoFit/>
          </a:bodyPr>
          <a:lstStyle/>
          <a:p>
            <a:r>
              <a:rPr lang="zh-CN" altLang="en-US" sz="1400" dirty="0"/>
              <a:t>韩国文章蠕变公式</a:t>
            </a:r>
          </a:p>
        </p:txBody>
      </p:sp>
      <p:sp>
        <p:nvSpPr>
          <p:cNvPr id="10" name="矩形 9">
            <a:extLst>
              <a:ext uri="{FF2B5EF4-FFF2-40B4-BE49-F238E27FC236}">
                <a16:creationId xmlns:a16="http://schemas.microsoft.com/office/drawing/2014/main" id="{848785D1-277D-4904-9B9B-920948C745C5}"/>
              </a:ext>
            </a:extLst>
          </p:cNvPr>
          <p:cNvSpPr/>
          <p:nvPr/>
        </p:nvSpPr>
        <p:spPr>
          <a:xfrm>
            <a:off x="2365429" y="4072963"/>
            <a:ext cx="3444054" cy="386592"/>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CDE2D94C-68E0-436C-887C-93FA7C06427D}"/>
              </a:ext>
            </a:extLst>
          </p:cNvPr>
          <p:cNvSpPr/>
          <p:nvPr/>
        </p:nvSpPr>
        <p:spPr>
          <a:xfrm>
            <a:off x="5579121" y="1250196"/>
            <a:ext cx="2953319" cy="688151"/>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DAF20810-C6F5-4795-8F1E-33A052524D17}"/>
              </a:ext>
            </a:extLst>
          </p:cNvPr>
          <p:cNvSpPr/>
          <p:nvPr/>
        </p:nvSpPr>
        <p:spPr>
          <a:xfrm>
            <a:off x="6516216" y="2359257"/>
            <a:ext cx="2493363" cy="174235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EDEAC375-4459-4755-9554-33161F08DC2E}"/>
              </a:ext>
            </a:extLst>
          </p:cNvPr>
          <p:cNvSpPr txBox="1"/>
          <p:nvPr/>
        </p:nvSpPr>
        <p:spPr>
          <a:xfrm>
            <a:off x="6696985" y="2431123"/>
            <a:ext cx="1064341" cy="584775"/>
          </a:xfrm>
          <a:prstGeom prst="rect">
            <a:avLst/>
          </a:prstGeom>
          <a:noFill/>
        </p:spPr>
        <p:txBody>
          <a:bodyPr wrap="square" rtlCol="0">
            <a:spAutoFit/>
          </a:bodyPr>
          <a:lstStyle/>
          <a:p>
            <a:r>
              <a:rPr lang="en-US" altLang="zh-CN" sz="1600" b="1" dirty="0"/>
              <a:t>49</a:t>
            </a:r>
            <a:r>
              <a:rPr lang="zh-CN" altLang="en-US" sz="1600" b="1" dirty="0"/>
              <a:t>篇文献</a:t>
            </a:r>
            <a:endParaRPr lang="en-US" altLang="zh-CN" sz="1600" b="1" dirty="0"/>
          </a:p>
          <a:p>
            <a:r>
              <a:rPr lang="zh-CN" altLang="en-US" sz="1600" b="1" dirty="0"/>
              <a:t>描述因子</a:t>
            </a:r>
          </a:p>
        </p:txBody>
      </p:sp>
      <p:cxnSp>
        <p:nvCxnSpPr>
          <p:cNvPr id="22" name="直接连接符 21">
            <a:extLst>
              <a:ext uri="{FF2B5EF4-FFF2-40B4-BE49-F238E27FC236}">
                <a16:creationId xmlns:a16="http://schemas.microsoft.com/office/drawing/2014/main" id="{0C26E568-5338-4E93-A2D9-2180EC5DDFEC}"/>
              </a:ext>
            </a:extLst>
          </p:cNvPr>
          <p:cNvCxnSpPr/>
          <p:nvPr/>
        </p:nvCxnSpPr>
        <p:spPr>
          <a:xfrm>
            <a:off x="6610173" y="2954343"/>
            <a:ext cx="2318069" cy="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4" name="直接连接符 23">
            <a:extLst>
              <a:ext uri="{FF2B5EF4-FFF2-40B4-BE49-F238E27FC236}">
                <a16:creationId xmlns:a16="http://schemas.microsoft.com/office/drawing/2014/main" id="{658C37BD-E9DF-48E8-BCA9-953121B54941}"/>
              </a:ext>
            </a:extLst>
          </p:cNvPr>
          <p:cNvCxnSpPr>
            <a:cxnSpLocks/>
            <a:stCxn id="19" idx="0"/>
            <a:endCxn id="19" idx="2"/>
          </p:cNvCxnSpPr>
          <p:nvPr/>
        </p:nvCxnSpPr>
        <p:spPr>
          <a:xfrm>
            <a:off x="7762898" y="2359257"/>
            <a:ext cx="0" cy="1742358"/>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808A588A-DE86-4911-B2E0-A6D6CE78327E}"/>
              </a:ext>
            </a:extLst>
          </p:cNvPr>
          <p:cNvSpPr txBox="1"/>
          <p:nvPr/>
        </p:nvSpPr>
        <p:spPr>
          <a:xfrm>
            <a:off x="7839254" y="2543204"/>
            <a:ext cx="1237291" cy="369332"/>
          </a:xfrm>
          <a:prstGeom prst="rect">
            <a:avLst/>
          </a:prstGeom>
          <a:noFill/>
        </p:spPr>
        <p:txBody>
          <a:bodyPr wrap="square" rtlCol="0">
            <a:spAutoFit/>
          </a:bodyPr>
          <a:lstStyle/>
          <a:p>
            <a:r>
              <a:rPr lang="zh-CN" altLang="en-US" b="1" dirty="0"/>
              <a:t>韩国文献</a:t>
            </a:r>
          </a:p>
        </p:txBody>
      </p:sp>
      <p:sp>
        <p:nvSpPr>
          <p:cNvPr id="29" name="文本框 28">
            <a:extLst>
              <a:ext uri="{FF2B5EF4-FFF2-40B4-BE49-F238E27FC236}">
                <a16:creationId xmlns:a16="http://schemas.microsoft.com/office/drawing/2014/main" id="{26BD13A5-B3EA-4267-AE62-B243B9E3CC3B}"/>
              </a:ext>
            </a:extLst>
          </p:cNvPr>
          <p:cNvSpPr txBox="1"/>
          <p:nvPr/>
        </p:nvSpPr>
        <p:spPr>
          <a:xfrm>
            <a:off x="6547018" y="2949332"/>
            <a:ext cx="1432281" cy="1169551"/>
          </a:xfrm>
          <a:prstGeom prst="rect">
            <a:avLst/>
          </a:prstGeom>
          <a:noFill/>
        </p:spPr>
        <p:txBody>
          <a:bodyPr wrap="square" rtlCol="0">
            <a:spAutoFit/>
          </a:bodyPr>
          <a:lstStyle/>
          <a:p>
            <a:r>
              <a:rPr lang="zh-CN" altLang="en-US" sz="1400" b="1" dirty="0"/>
              <a:t>晶格常数</a:t>
            </a:r>
            <a:endParaRPr lang="en-US" altLang="zh-CN" sz="1400" b="1" dirty="0"/>
          </a:p>
          <a:p>
            <a:r>
              <a:rPr lang="zh-CN" altLang="en-US" sz="1400" b="1" dirty="0"/>
              <a:t>层错能</a:t>
            </a:r>
            <a:endParaRPr lang="en-US" altLang="zh-CN" sz="1400" b="1" dirty="0"/>
          </a:p>
          <a:p>
            <a:r>
              <a:rPr lang="zh-CN" altLang="en-US" sz="1400" b="1" dirty="0"/>
              <a:t>热扩散系数</a:t>
            </a:r>
            <a:endParaRPr lang="en-US" altLang="zh-CN" sz="1400" b="1" dirty="0"/>
          </a:p>
          <a:p>
            <a:r>
              <a:rPr lang="zh-CN" altLang="en-US" sz="1400" b="1" dirty="0"/>
              <a:t>剪切模量</a:t>
            </a:r>
            <a:endParaRPr lang="en-US" altLang="zh-CN" sz="1400" b="1" dirty="0"/>
          </a:p>
          <a:p>
            <a:r>
              <a:rPr lang="el-GR" altLang="zh-CN" sz="1400" b="1" dirty="0"/>
              <a:t>γ‘</a:t>
            </a:r>
            <a:r>
              <a:rPr lang="zh-CN" altLang="en-US" sz="1400" b="1" dirty="0"/>
              <a:t>相的摩尔分数</a:t>
            </a:r>
            <a:endParaRPr lang="el-GR" altLang="zh-CN" sz="1400" b="1" dirty="0"/>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1C698C00-CC79-4EBC-A13C-93E416A38558}"/>
                  </a:ext>
                </a:extLst>
              </p:cNvPr>
              <p:cNvSpPr txBox="1"/>
              <p:nvPr/>
            </p:nvSpPr>
            <p:spPr>
              <a:xfrm>
                <a:off x="7836814" y="2949332"/>
                <a:ext cx="1322732" cy="11695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𝑏</m:t>
                      </m:r>
                      <m:r>
                        <a:rPr lang="en-US" altLang="zh-CN" sz="1400" b="0" i="1" dirty="0" smtClean="0">
                          <a:latin typeface="Cambria Math" panose="02040503050406030204" pitchFamily="18" charset="0"/>
                        </a:rPr>
                        <m:t>(</m:t>
                      </m:r>
                      <m:r>
                        <a:rPr lang="zh-CN" altLang="en-US" sz="1400" i="1" dirty="0">
                          <a:latin typeface="Cambria Math" panose="02040503050406030204" pitchFamily="18" charset="0"/>
                        </a:rPr>
                        <m:t>伯式矢量</m:t>
                      </m:r>
                      <m:r>
                        <a:rPr lang="en-US" altLang="zh-CN" sz="1400" b="0" i="1" dirty="0" smtClean="0">
                          <a:latin typeface="Cambria Math" panose="02040503050406030204" pitchFamily="18" charset="0"/>
                        </a:rPr>
                        <m:t>)</m:t>
                      </m:r>
                    </m:oMath>
                  </m:oMathPara>
                </a14:m>
                <a:endParaRPr lang="en-US" altLang="zh-CN" sz="1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l-GR" altLang="zh-CN" sz="1400" i="1" smtClean="0">
                          <a:latin typeface="Cambria Math" panose="02040503050406030204" pitchFamily="18" charset="0"/>
                          <a:ea typeface="Cambria Math" panose="02040503050406030204" pitchFamily="18" charset="0"/>
                        </a:rPr>
                        <m:t>Γ</m:t>
                      </m:r>
                    </m:oMath>
                  </m:oMathPara>
                </a14:m>
                <a:endParaRPr lang="en-US" altLang="zh-CN" sz="14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l-GR" altLang="zh-CN" sz="1400" i="1" smtClean="0">
                              <a:latin typeface="Cambria Math" panose="02040503050406030204" pitchFamily="18" charset="0"/>
                              <a:ea typeface="Cambria Math" panose="02040503050406030204" pitchFamily="18" charset="0"/>
                            </a:rPr>
                          </m:ctrlPr>
                        </m:sSubPr>
                        <m:e>
                          <m:r>
                            <a:rPr lang="en-US" altLang="zh-CN" sz="1400" b="0" i="1" smtClean="0">
                              <a:latin typeface="Cambria Math" panose="02040503050406030204" pitchFamily="18" charset="0"/>
                              <a:ea typeface="Cambria Math" panose="02040503050406030204" pitchFamily="18" charset="0"/>
                            </a:rPr>
                            <m:t>𝐷</m:t>
                          </m:r>
                        </m:e>
                        <m:sub>
                          <m:r>
                            <a:rPr lang="en-US" altLang="zh-CN" sz="1400" b="0" i="1" smtClean="0">
                              <a:latin typeface="Cambria Math" panose="02040503050406030204" pitchFamily="18" charset="0"/>
                              <a:ea typeface="Cambria Math" panose="02040503050406030204" pitchFamily="18" charset="0"/>
                            </a:rPr>
                            <m:t>𝐿</m:t>
                          </m:r>
                        </m:sub>
                      </m:sSub>
                    </m:oMath>
                  </m:oMathPara>
                </a14:m>
                <a:endParaRPr lang="en-US" altLang="zh-CN" sz="14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ea typeface="Cambria Math" panose="02040503050406030204" pitchFamily="18" charset="0"/>
                        </a:rPr>
                        <m:t>𝐺</m:t>
                      </m:r>
                    </m:oMath>
                  </m:oMathPara>
                </a14:m>
                <a:endParaRPr lang="en-US" altLang="zh-CN" sz="1400" dirty="0">
                  <a:ea typeface="Cambria Math" panose="02040503050406030204" pitchFamily="18" charset="0"/>
                </a:endParaRPr>
              </a:p>
              <a:p>
                <a:pPr algn="ctr"/>
                <a:r>
                  <a:rPr lang="en-US" altLang="zh-CN" sz="1400" i="1" dirty="0">
                    <a:ea typeface="Cambria Math" panose="02040503050406030204" pitchFamily="18" charset="0"/>
                  </a:rPr>
                  <a:t>X</a:t>
                </a:r>
                <a:r>
                  <a:rPr lang="el-GR" altLang="zh-CN" sz="1400" i="1" baseline="30000" dirty="0">
                    <a:ea typeface="Cambria Math" panose="02040503050406030204" pitchFamily="18" charset="0"/>
                  </a:rPr>
                  <a:t>γ‘</a:t>
                </a:r>
                <a:endParaRPr lang="en-US" altLang="zh-CN" sz="1400" i="1" baseline="30000" dirty="0">
                  <a:ea typeface="Cambria Math" panose="02040503050406030204" pitchFamily="18" charset="0"/>
                </a:endParaRPr>
              </a:p>
            </p:txBody>
          </p:sp>
        </mc:Choice>
        <mc:Fallback xmlns="">
          <p:sp>
            <p:nvSpPr>
              <p:cNvPr id="30" name="文本框 29">
                <a:extLst>
                  <a:ext uri="{FF2B5EF4-FFF2-40B4-BE49-F238E27FC236}">
                    <a16:creationId xmlns:a16="http://schemas.microsoft.com/office/drawing/2014/main" id="{1C698C00-CC79-4EBC-A13C-93E416A38558}"/>
                  </a:ext>
                </a:extLst>
              </p:cNvPr>
              <p:cNvSpPr txBox="1">
                <a:spLocks noRot="1" noChangeAspect="1" noMove="1" noResize="1" noEditPoints="1" noAdjustHandles="1" noChangeArrowheads="1" noChangeShapeType="1" noTextEdit="1"/>
              </p:cNvSpPr>
              <p:nvPr/>
            </p:nvSpPr>
            <p:spPr>
              <a:xfrm>
                <a:off x="7836814" y="2949332"/>
                <a:ext cx="1322732" cy="1169551"/>
              </a:xfrm>
              <a:prstGeom prst="rect">
                <a:avLst/>
              </a:prstGeom>
              <a:blipFill>
                <a:blip r:embed="rId5"/>
                <a:stretch>
                  <a:fillRect b="-4167"/>
                </a:stretch>
              </a:blipFill>
            </p:spPr>
            <p:txBody>
              <a:bodyPr/>
              <a:lstStyle/>
              <a:p>
                <a:r>
                  <a:rPr lang="zh-CN" altLang="en-US">
                    <a:noFill/>
                  </a:rPr>
                  <a:t> </a:t>
                </a:r>
              </a:p>
            </p:txBody>
          </p:sp>
        </mc:Fallback>
      </mc:AlternateContent>
      <p:cxnSp>
        <p:nvCxnSpPr>
          <p:cNvPr id="32" name="直接箭头连接符 31">
            <a:extLst>
              <a:ext uri="{FF2B5EF4-FFF2-40B4-BE49-F238E27FC236}">
                <a16:creationId xmlns:a16="http://schemas.microsoft.com/office/drawing/2014/main" id="{49BFC193-DAAD-4B44-BE0C-31563880570B}"/>
              </a:ext>
            </a:extLst>
          </p:cNvPr>
          <p:cNvCxnSpPr>
            <a:cxnSpLocks/>
          </p:cNvCxnSpPr>
          <p:nvPr/>
        </p:nvCxnSpPr>
        <p:spPr>
          <a:xfrm>
            <a:off x="7609145" y="3191853"/>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2CCED437-E98D-4744-8AD4-989D2ED285AC}"/>
              </a:ext>
            </a:extLst>
          </p:cNvPr>
          <p:cNvCxnSpPr>
            <a:cxnSpLocks/>
          </p:cNvCxnSpPr>
          <p:nvPr/>
        </p:nvCxnSpPr>
        <p:spPr>
          <a:xfrm>
            <a:off x="7609145" y="3407877"/>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10C4DD74-52B8-43F6-AEF6-B054F1B37CF3}"/>
              </a:ext>
            </a:extLst>
          </p:cNvPr>
          <p:cNvCxnSpPr>
            <a:cxnSpLocks/>
          </p:cNvCxnSpPr>
          <p:nvPr/>
        </p:nvCxnSpPr>
        <p:spPr>
          <a:xfrm>
            <a:off x="7609145" y="3634130"/>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3C134869-6D92-4D15-9416-D03C443B4539}"/>
              </a:ext>
            </a:extLst>
          </p:cNvPr>
          <p:cNvCxnSpPr>
            <a:cxnSpLocks/>
          </p:cNvCxnSpPr>
          <p:nvPr/>
        </p:nvCxnSpPr>
        <p:spPr>
          <a:xfrm>
            <a:off x="7609145" y="3839925"/>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箭头: 右 46">
            <a:extLst>
              <a:ext uri="{FF2B5EF4-FFF2-40B4-BE49-F238E27FC236}">
                <a16:creationId xmlns:a16="http://schemas.microsoft.com/office/drawing/2014/main" id="{E03DA343-8E69-4E3E-8A5E-33755FDDF9A8}"/>
              </a:ext>
            </a:extLst>
          </p:cNvPr>
          <p:cNvSpPr/>
          <p:nvPr/>
        </p:nvSpPr>
        <p:spPr>
          <a:xfrm>
            <a:off x="6206261" y="3774017"/>
            <a:ext cx="451546" cy="327597"/>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48" name="箭头: 右 47">
            <a:extLst>
              <a:ext uri="{FF2B5EF4-FFF2-40B4-BE49-F238E27FC236}">
                <a16:creationId xmlns:a16="http://schemas.microsoft.com/office/drawing/2014/main" id="{D3EE8114-A19C-4A43-914C-DA3B538CD469}"/>
              </a:ext>
            </a:extLst>
          </p:cNvPr>
          <p:cNvSpPr/>
          <p:nvPr/>
        </p:nvSpPr>
        <p:spPr>
          <a:xfrm rot="5400000">
            <a:off x="7505537" y="2050815"/>
            <a:ext cx="451546" cy="327597"/>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073877D3-8246-4533-A868-E1FC9A0234E3}"/>
              </a:ext>
            </a:extLst>
          </p:cNvPr>
          <p:cNvSpPr txBox="1"/>
          <p:nvPr/>
        </p:nvSpPr>
        <p:spPr>
          <a:xfrm>
            <a:off x="6003052" y="3987729"/>
            <a:ext cx="389102" cy="646331"/>
          </a:xfrm>
          <a:prstGeom prst="rect">
            <a:avLst/>
          </a:prstGeom>
          <a:noFill/>
        </p:spPr>
        <p:txBody>
          <a:bodyPr wrap="square" rtlCol="0">
            <a:spAutoFit/>
          </a:bodyPr>
          <a:lstStyle/>
          <a:p>
            <a:r>
              <a:rPr lang="zh-CN" altLang="en-US" dirty="0"/>
              <a:t>思路</a:t>
            </a:r>
          </a:p>
        </p:txBody>
      </p:sp>
      <p:sp>
        <p:nvSpPr>
          <p:cNvPr id="52" name="文本框 51">
            <a:extLst>
              <a:ext uri="{FF2B5EF4-FFF2-40B4-BE49-F238E27FC236}">
                <a16:creationId xmlns:a16="http://schemas.microsoft.com/office/drawing/2014/main" id="{E370969F-5F7A-4F19-8A2A-65B3240A0131}"/>
              </a:ext>
            </a:extLst>
          </p:cNvPr>
          <p:cNvSpPr txBox="1"/>
          <p:nvPr/>
        </p:nvSpPr>
        <p:spPr>
          <a:xfrm>
            <a:off x="7188934" y="2043828"/>
            <a:ext cx="1195536" cy="369332"/>
          </a:xfrm>
          <a:prstGeom prst="rect">
            <a:avLst/>
          </a:prstGeom>
          <a:noFill/>
        </p:spPr>
        <p:txBody>
          <a:bodyPr wrap="square" rtlCol="0">
            <a:spAutoFit/>
          </a:bodyPr>
          <a:lstStyle/>
          <a:p>
            <a:r>
              <a:rPr lang="zh-CN" altLang="en-US" dirty="0"/>
              <a:t>计算方法</a:t>
            </a:r>
          </a:p>
        </p:txBody>
      </p:sp>
      <p:sp>
        <p:nvSpPr>
          <p:cNvPr id="54" name="文本框 53">
            <a:extLst>
              <a:ext uri="{FF2B5EF4-FFF2-40B4-BE49-F238E27FC236}">
                <a16:creationId xmlns:a16="http://schemas.microsoft.com/office/drawing/2014/main" id="{A88BC0F9-F828-436C-8ABA-123FD021119A}"/>
              </a:ext>
            </a:extLst>
          </p:cNvPr>
          <p:cNvSpPr txBox="1"/>
          <p:nvPr/>
        </p:nvSpPr>
        <p:spPr>
          <a:xfrm>
            <a:off x="6416982" y="4246021"/>
            <a:ext cx="2693015" cy="230832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600" b="1" dirty="0"/>
              <a:t>解决方案</a:t>
            </a:r>
            <a:r>
              <a:rPr lang="en-US" altLang="zh-CN" sz="1600" b="1" dirty="0"/>
              <a:t>: </a:t>
            </a:r>
            <a:r>
              <a:rPr lang="en-US" altLang="zh-CN" sz="1600" dirty="0"/>
              <a:t>49</a:t>
            </a:r>
            <a:r>
              <a:rPr lang="zh-CN" altLang="en-US" sz="1600" dirty="0"/>
              <a:t>篇文献从计算的角度研究镍基单晶高温合金的占位、位错扩散等，而这些都是影响蠕变的重要因素，而韩国文章提供了微观因素的计算方法，</a:t>
            </a:r>
            <a:r>
              <a:rPr lang="zh-CN" altLang="en-US" sz="1600" b="1" dirty="0"/>
              <a:t>可以通过宏观数据计算晶格常数等微观描述因子</a:t>
            </a:r>
            <a:r>
              <a:rPr lang="zh-CN" altLang="en-US" sz="1600" dirty="0"/>
              <a:t>，解决了缺少微观描述因子的问题。</a:t>
            </a:r>
          </a:p>
        </p:txBody>
      </p:sp>
      <p:sp>
        <p:nvSpPr>
          <p:cNvPr id="33" name="矩形 15">
            <a:extLst>
              <a:ext uri="{FF2B5EF4-FFF2-40B4-BE49-F238E27FC236}">
                <a16:creationId xmlns:a16="http://schemas.microsoft.com/office/drawing/2014/main" id="{4FFA9528-E94F-47B9-8DD2-04DA47AB5669}"/>
              </a:ext>
            </a:extLst>
          </p:cNvPr>
          <p:cNvSpPr/>
          <p:nvPr/>
        </p:nvSpPr>
        <p:spPr>
          <a:xfrm>
            <a:off x="128789" y="926037"/>
            <a:ext cx="9037065" cy="1078988"/>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id="{6D57D265-F45A-4057-87EA-4B03887C4E26}"/>
              </a:ext>
            </a:extLst>
          </p:cNvPr>
          <p:cNvSpPr txBox="1"/>
          <p:nvPr/>
        </p:nvSpPr>
        <p:spPr>
          <a:xfrm>
            <a:off x="104748" y="1073731"/>
            <a:ext cx="8930757" cy="919401"/>
          </a:xfrm>
          <a:prstGeom prst="roundRect">
            <a:avLst/>
          </a:prstGeom>
          <a:noFill/>
        </p:spPr>
        <p:txBody>
          <a:bodyPr wrap="square" rtlCol="0">
            <a:spAutoFit/>
          </a:bodyPr>
          <a:lstStyle/>
          <a:p>
            <a:r>
              <a:rPr lang="zh-CN" altLang="en-US" sz="1600" dirty="0"/>
              <a:t>现有的样本中描述蠕变的主要是宏观方面的</a:t>
            </a:r>
            <a:r>
              <a:rPr lang="zh-CN" altLang="en-US" sz="1600" b="1" kern="100" dirty="0">
                <a:solidFill>
                  <a:srgbClr val="FF0000"/>
                </a:solidFill>
                <a:latin typeface="Times New Roman" panose="02020603050405020304" pitchFamily="18" charset="0"/>
                <a:cs typeface="Times New Roman" panose="02020603050405020304" pitchFamily="18" charset="0"/>
              </a:rPr>
              <a:t>成分、热处理和外部条件。影响蠕变的还有很多微、介观因素</a:t>
            </a:r>
            <a:r>
              <a:rPr lang="en-US" altLang="zh-CN" sz="1600" b="1" kern="100" dirty="0">
                <a:solidFill>
                  <a:srgbClr val="FF0000"/>
                </a:solidFill>
                <a:latin typeface="Times New Roman" panose="02020603050405020304" pitchFamily="18" charset="0"/>
                <a:cs typeface="Times New Roman" panose="02020603050405020304" pitchFamily="18" charset="0"/>
              </a:rPr>
              <a:t>(</a:t>
            </a:r>
            <a:r>
              <a:rPr lang="zh-CN" altLang="en-US" sz="1600" b="1" kern="100" dirty="0">
                <a:solidFill>
                  <a:srgbClr val="FF0000"/>
                </a:solidFill>
                <a:latin typeface="Times New Roman" panose="02020603050405020304" pitchFamily="18" charset="0"/>
                <a:cs typeface="Times New Roman" panose="02020603050405020304" pitchFamily="18" charset="0"/>
              </a:rPr>
              <a:t>如扩散、晶格常数和层错能等</a:t>
            </a:r>
            <a:r>
              <a:rPr lang="en-US" altLang="zh-CN" sz="1600" b="1" kern="100" dirty="0">
                <a:solidFill>
                  <a:srgbClr val="FF0000"/>
                </a:solidFill>
                <a:latin typeface="Times New Roman" panose="02020603050405020304" pitchFamily="18" charset="0"/>
                <a:cs typeface="Times New Roman" panose="02020603050405020304" pitchFamily="18" charset="0"/>
              </a:rPr>
              <a:t>)</a:t>
            </a:r>
            <a:r>
              <a:rPr lang="zh-CN" altLang="en-US" sz="1600" b="1" kern="100" dirty="0">
                <a:solidFill>
                  <a:srgbClr val="FF0000"/>
                </a:solidFill>
                <a:latin typeface="Times New Roman" panose="02020603050405020304" pitchFamily="18" charset="0"/>
                <a:cs typeface="Times New Roman" panose="02020603050405020304" pitchFamily="18" charset="0"/>
              </a:rPr>
              <a:t>。利用机器学习探寻这些因素与蠕变性能的关系，对合金设计将有很好的指导意义。其中，对这些因素的定性定量刻画是蠕变机器学习的关键。</a:t>
            </a:r>
            <a:endParaRPr lang="en-US" altLang="zh-CN" sz="1600" dirty="0"/>
          </a:p>
        </p:txBody>
      </p:sp>
      <p:sp>
        <p:nvSpPr>
          <p:cNvPr id="3" name="矩形: 圆角 2">
            <a:extLst>
              <a:ext uri="{FF2B5EF4-FFF2-40B4-BE49-F238E27FC236}">
                <a16:creationId xmlns:a16="http://schemas.microsoft.com/office/drawing/2014/main" id="{87D2A4D5-3275-46EB-BB97-6C3950324057}"/>
              </a:ext>
            </a:extLst>
          </p:cNvPr>
          <p:cNvSpPr/>
          <p:nvPr/>
        </p:nvSpPr>
        <p:spPr>
          <a:xfrm>
            <a:off x="1203643" y="2629554"/>
            <a:ext cx="6455062" cy="2085812"/>
          </a:xfrm>
          <a:prstGeom prst="roundRect">
            <a:avLst/>
          </a:prstGeom>
          <a:solidFill>
            <a:schemeClr val="accent5">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因此我们选择</a:t>
            </a:r>
            <a:r>
              <a:rPr lang="zh-CN" altLang="en-US" sz="2400" dirty="0">
                <a:solidFill>
                  <a:srgbClr val="FF0000"/>
                </a:solidFill>
              </a:rPr>
              <a:t>晶格常数</a:t>
            </a:r>
            <a:r>
              <a:rPr lang="zh-CN" altLang="en-US" sz="2400" dirty="0">
                <a:solidFill>
                  <a:schemeClr val="tx1"/>
                </a:solidFill>
              </a:rPr>
              <a:t>、</a:t>
            </a:r>
            <a:r>
              <a:rPr lang="zh-CN" altLang="en-US" sz="2400" dirty="0">
                <a:solidFill>
                  <a:srgbClr val="FF0000"/>
                </a:solidFill>
              </a:rPr>
              <a:t>堆垛层错能</a:t>
            </a:r>
            <a:r>
              <a:rPr lang="zh-CN" altLang="en-US" sz="2400" dirty="0">
                <a:solidFill>
                  <a:schemeClr val="tx1"/>
                </a:solidFill>
              </a:rPr>
              <a:t>、</a:t>
            </a:r>
            <a:r>
              <a:rPr lang="zh-CN" altLang="en-US" sz="2400" dirty="0">
                <a:solidFill>
                  <a:srgbClr val="FF0000"/>
                </a:solidFill>
              </a:rPr>
              <a:t>热扩散系数</a:t>
            </a:r>
            <a:r>
              <a:rPr lang="zh-CN" altLang="en-US" sz="2400" dirty="0">
                <a:solidFill>
                  <a:schemeClr val="tx1"/>
                </a:solidFill>
              </a:rPr>
              <a:t>、</a:t>
            </a:r>
            <a:r>
              <a:rPr lang="zh-CN" altLang="en-US" sz="2400" dirty="0">
                <a:solidFill>
                  <a:srgbClr val="FF0000"/>
                </a:solidFill>
              </a:rPr>
              <a:t>剪切模量</a:t>
            </a:r>
            <a:r>
              <a:rPr lang="zh-CN" altLang="en-US" sz="2400" dirty="0">
                <a:solidFill>
                  <a:schemeClr val="tx1"/>
                </a:solidFill>
              </a:rPr>
              <a:t>和</a:t>
            </a:r>
            <a:r>
              <a:rPr lang="en-US" altLang="zh-CN" sz="2400" dirty="0">
                <a:solidFill>
                  <a:srgbClr val="FF0000"/>
                </a:solidFill>
              </a:rPr>
              <a:t>γ‘</a:t>
            </a:r>
            <a:r>
              <a:rPr lang="zh-CN" altLang="en-US" sz="2400" dirty="0">
                <a:solidFill>
                  <a:srgbClr val="FF0000"/>
                </a:solidFill>
              </a:rPr>
              <a:t>相的摩尔分数</a:t>
            </a:r>
            <a:r>
              <a:rPr lang="zh-CN" altLang="en-US" sz="2400" dirty="0">
                <a:solidFill>
                  <a:schemeClr val="tx1"/>
                </a:solidFill>
              </a:rPr>
              <a:t>等五个微观结构属性来更为准确地刻画蠕变性能。</a:t>
            </a:r>
          </a:p>
        </p:txBody>
      </p:sp>
    </p:spTree>
    <p:extLst>
      <p:ext uri="{BB962C8B-B14F-4D97-AF65-F5344CB8AC3E}">
        <p14:creationId xmlns:p14="http://schemas.microsoft.com/office/powerpoint/2010/main" val="3883518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箭头: 右 81">
            <a:extLst>
              <a:ext uri="{FF2B5EF4-FFF2-40B4-BE49-F238E27FC236}">
                <a16:creationId xmlns:a16="http://schemas.microsoft.com/office/drawing/2014/main" id="{ACC23A17-2525-4C6E-9D20-FDAB5E699EBB}"/>
              </a:ext>
            </a:extLst>
          </p:cNvPr>
          <p:cNvSpPr/>
          <p:nvPr/>
        </p:nvSpPr>
        <p:spPr>
          <a:xfrm rot="16200000">
            <a:off x="6640682" y="4167734"/>
            <a:ext cx="515098"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lvl="0" algn="ctr"/>
            <a:endParaRPr lang="zh-CN" altLang="en-US" sz="1200" dirty="0">
              <a:solidFill>
                <a:prstClr val="black"/>
              </a:solidFill>
            </a:endParaRPr>
          </a:p>
        </p:txBody>
      </p:sp>
      <p:sp>
        <p:nvSpPr>
          <p:cNvPr id="16" name="矩形 15">
            <a:extLst>
              <a:ext uri="{FF2B5EF4-FFF2-40B4-BE49-F238E27FC236}">
                <a16:creationId xmlns:a16="http://schemas.microsoft.com/office/drawing/2014/main" id="{3444F26D-CF9B-42DC-B011-5DA8E7BF2068}"/>
              </a:ext>
            </a:extLst>
          </p:cNvPr>
          <p:cNvSpPr/>
          <p:nvPr/>
        </p:nvSpPr>
        <p:spPr>
          <a:xfrm>
            <a:off x="6548777" y="4200083"/>
            <a:ext cx="609461" cy="276999"/>
          </a:xfrm>
          <a:prstGeom prst="rect">
            <a:avLst/>
          </a:prstGeom>
        </p:spPr>
        <p:txBody>
          <a:bodyPr wrap="square">
            <a:spAutoFit/>
          </a:bodyPr>
          <a:lstStyle/>
          <a:p>
            <a:pPr lvl="0" algn="ctr"/>
            <a:r>
              <a:rPr lang="en-US" altLang="zh-CN" sz="1200" dirty="0">
                <a:solidFill>
                  <a:prstClr val="black"/>
                </a:solidFill>
              </a:rPr>
              <a:t>3.</a:t>
            </a:r>
            <a:r>
              <a:rPr lang="zh-CN" altLang="en-US" sz="1200" dirty="0">
                <a:solidFill>
                  <a:prstClr val="black"/>
                </a:solidFill>
              </a:rPr>
              <a:t>集成</a:t>
            </a:r>
          </a:p>
        </p:txBody>
      </p:sp>
      <p:sp>
        <p:nvSpPr>
          <p:cNvPr id="65" name="矩形 64">
            <a:extLst>
              <a:ext uri="{FF2B5EF4-FFF2-40B4-BE49-F238E27FC236}">
                <a16:creationId xmlns:a16="http://schemas.microsoft.com/office/drawing/2014/main" id="{4A6F5013-37A4-4CF8-BD6B-B8FC48A2143A}"/>
              </a:ext>
            </a:extLst>
          </p:cNvPr>
          <p:cNvSpPr/>
          <p:nvPr/>
        </p:nvSpPr>
        <p:spPr>
          <a:xfrm>
            <a:off x="5167469" y="4941666"/>
            <a:ext cx="338815" cy="186396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公式计算数据</a:t>
            </a:r>
          </a:p>
        </p:txBody>
      </p:sp>
      <p:sp>
        <p:nvSpPr>
          <p:cNvPr id="63" name="矩形 62">
            <a:extLst>
              <a:ext uri="{FF2B5EF4-FFF2-40B4-BE49-F238E27FC236}">
                <a16:creationId xmlns:a16="http://schemas.microsoft.com/office/drawing/2014/main" id="{012C5CC0-0D1E-4A22-89E4-E68BCDA7F3F4}"/>
              </a:ext>
            </a:extLst>
          </p:cNvPr>
          <p:cNvSpPr/>
          <p:nvPr/>
        </p:nvSpPr>
        <p:spPr>
          <a:xfrm>
            <a:off x="416760" y="4944878"/>
            <a:ext cx="338815" cy="186396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热力学方法计算数据</a:t>
            </a:r>
          </a:p>
        </p:txBody>
      </p:sp>
      <p:sp>
        <p:nvSpPr>
          <p:cNvPr id="11" name="矩形 10">
            <a:extLst>
              <a:ext uri="{FF2B5EF4-FFF2-40B4-BE49-F238E27FC236}">
                <a16:creationId xmlns:a16="http://schemas.microsoft.com/office/drawing/2014/main" id="{FBE734CC-068A-49D0-8915-96F4ED623830}"/>
              </a:ext>
            </a:extLst>
          </p:cNvPr>
          <p:cNvSpPr/>
          <p:nvPr/>
        </p:nvSpPr>
        <p:spPr>
          <a:xfrm>
            <a:off x="478823" y="2512641"/>
            <a:ext cx="276752" cy="150278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文献和专利数据</a:t>
            </a:r>
          </a:p>
        </p:txBody>
      </p:sp>
      <p:sp>
        <p:nvSpPr>
          <p:cNvPr id="67" name="矩形 66">
            <a:extLst>
              <a:ext uri="{FF2B5EF4-FFF2-40B4-BE49-F238E27FC236}">
                <a16:creationId xmlns:a16="http://schemas.microsoft.com/office/drawing/2014/main" id="{E9DB77D7-8FB4-476F-829F-5A537CD5F738}"/>
              </a:ext>
            </a:extLst>
          </p:cNvPr>
          <p:cNvSpPr/>
          <p:nvPr/>
        </p:nvSpPr>
        <p:spPr>
          <a:xfrm>
            <a:off x="5030822" y="2521987"/>
            <a:ext cx="338815" cy="162814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整合数据</a:t>
            </a:r>
            <a:endParaRPr lang="en-US" altLang="zh-CN" sz="1400" dirty="0">
              <a:solidFill>
                <a:srgbClr val="FF0000"/>
              </a:solidFill>
            </a:endParaRPr>
          </a:p>
        </p:txBody>
      </p:sp>
      <p:sp>
        <p:nvSpPr>
          <p:cNvPr id="2" name="标题 1">
            <a:extLst>
              <a:ext uri="{FF2B5EF4-FFF2-40B4-BE49-F238E27FC236}">
                <a16:creationId xmlns:a16="http://schemas.microsoft.com/office/drawing/2014/main" id="{2FB30B24-9FA1-41B3-AD09-272DA21932EF}"/>
              </a:ext>
            </a:extLst>
          </p:cNvPr>
          <p:cNvSpPr>
            <a:spLocks noGrp="1"/>
          </p:cNvSpPr>
          <p:nvPr>
            <p:ph type="title"/>
          </p:nvPr>
        </p:nvSpPr>
        <p:spPr>
          <a:xfrm>
            <a:off x="755576" y="0"/>
            <a:ext cx="8229600" cy="796950"/>
          </a:xfrm>
        </p:spPr>
        <p:txBody>
          <a:bodyPr>
            <a:normAutofit fontScale="90000"/>
          </a:bodyPr>
          <a:lstStyle/>
          <a:p>
            <a:r>
              <a:rPr lang="zh-CN" altLang="en-US" sz="2400" dirty="0">
                <a:solidFill>
                  <a:srgbClr val="FF0000"/>
                </a:solidFill>
              </a:rPr>
              <a:t>基于聚类的最优回归集成学习方法预测蠕变寿命</a:t>
            </a:r>
            <a:br>
              <a:rPr lang="zh-CN" altLang="en-US" sz="2400" dirty="0">
                <a:solidFill>
                  <a:srgbClr val="FF0000"/>
                </a:solidFill>
              </a:rPr>
            </a:br>
            <a:r>
              <a:rPr lang="zh-CN" altLang="en-US" sz="2400" dirty="0">
                <a:solidFill>
                  <a:srgbClr val="FF0000"/>
                </a:solidFill>
              </a:rPr>
              <a:t>				</a:t>
            </a:r>
            <a:r>
              <a:rPr lang="en-US" altLang="zh-CN" sz="2400" dirty="0">
                <a:solidFill>
                  <a:srgbClr val="FF0000"/>
                </a:solidFill>
              </a:rPr>
              <a:t>—</a:t>
            </a:r>
            <a:r>
              <a:rPr lang="zh-CN" altLang="en-US" sz="2400" dirty="0">
                <a:solidFill>
                  <a:srgbClr val="FF0000"/>
                </a:solidFill>
              </a:rPr>
              <a:t>微观结构属性构造</a:t>
            </a:r>
            <a:r>
              <a:rPr lang="en-US" altLang="zh-CN" sz="2400" dirty="0">
                <a:solidFill>
                  <a:srgbClr val="FF0000"/>
                </a:solidFill>
              </a:rPr>
              <a:t>2</a:t>
            </a:r>
            <a:endParaRPr lang="zh-CN" altLang="en-US" sz="2400" dirty="0">
              <a:solidFill>
                <a:srgbClr val="FF0000"/>
              </a:solidFill>
            </a:endParaRPr>
          </a:p>
        </p:txBody>
      </p:sp>
      <p:pic>
        <p:nvPicPr>
          <p:cNvPr id="59" name="图片 58">
            <a:extLst>
              <a:ext uri="{FF2B5EF4-FFF2-40B4-BE49-F238E27FC236}">
                <a16:creationId xmlns:a16="http://schemas.microsoft.com/office/drawing/2014/main" id="{535B911E-20E3-497D-86E7-F416E1F8B68F}"/>
              </a:ext>
            </a:extLst>
          </p:cNvPr>
          <p:cNvPicPr>
            <a:picLocks noChangeAspect="1"/>
          </p:cNvPicPr>
          <p:nvPr/>
        </p:nvPicPr>
        <p:blipFill>
          <a:blip r:embed="rId3"/>
          <a:stretch>
            <a:fillRect/>
          </a:stretch>
        </p:blipFill>
        <p:spPr>
          <a:xfrm>
            <a:off x="755575" y="2512944"/>
            <a:ext cx="2881107" cy="1502785"/>
          </a:xfrm>
          <a:prstGeom prst="rect">
            <a:avLst/>
          </a:prstGeom>
          <a:ln>
            <a:solidFill>
              <a:schemeClr val="tx2"/>
            </a:solidFill>
          </a:ln>
        </p:spPr>
      </p:pic>
      <p:pic>
        <p:nvPicPr>
          <p:cNvPr id="66" name="图片 65">
            <a:extLst>
              <a:ext uri="{FF2B5EF4-FFF2-40B4-BE49-F238E27FC236}">
                <a16:creationId xmlns:a16="http://schemas.microsoft.com/office/drawing/2014/main" id="{6E7BDB13-EBD8-40DB-91BC-5E6F89DB5E63}"/>
              </a:ext>
            </a:extLst>
          </p:cNvPr>
          <p:cNvPicPr>
            <a:picLocks noChangeAspect="1"/>
          </p:cNvPicPr>
          <p:nvPr/>
        </p:nvPicPr>
        <p:blipFill>
          <a:blip r:embed="rId4"/>
          <a:stretch>
            <a:fillRect/>
          </a:stretch>
        </p:blipFill>
        <p:spPr>
          <a:xfrm>
            <a:off x="770354" y="4952496"/>
            <a:ext cx="2857097" cy="1863967"/>
          </a:xfrm>
          <a:prstGeom prst="rect">
            <a:avLst/>
          </a:prstGeom>
          <a:ln>
            <a:solidFill>
              <a:srgbClr val="33A8C7"/>
            </a:solidFill>
          </a:ln>
        </p:spPr>
      </p:pic>
      <p:sp>
        <p:nvSpPr>
          <p:cNvPr id="61" name="箭头: 五边形 60">
            <a:extLst>
              <a:ext uri="{FF2B5EF4-FFF2-40B4-BE49-F238E27FC236}">
                <a16:creationId xmlns:a16="http://schemas.microsoft.com/office/drawing/2014/main" id="{12D2DED5-8AD7-447E-AFE6-C1F4091DD051}"/>
              </a:ext>
            </a:extLst>
          </p:cNvPr>
          <p:cNvSpPr/>
          <p:nvPr/>
        </p:nvSpPr>
        <p:spPr>
          <a:xfrm rot="5400000">
            <a:off x="1711540" y="4046425"/>
            <a:ext cx="581919" cy="605644"/>
          </a:xfrm>
          <a:prstGeom prst="homePlate">
            <a:avLst/>
          </a:prstGeom>
          <a:solidFill>
            <a:schemeClr val="bg1"/>
          </a:solidFill>
          <a:ln>
            <a:solidFill>
              <a:srgbClr val="F98A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1" name="图片 70" descr="屏幕剪辑">
            <a:extLst>
              <a:ext uri="{FF2B5EF4-FFF2-40B4-BE49-F238E27FC236}">
                <a16:creationId xmlns:a16="http://schemas.microsoft.com/office/drawing/2014/main" id="{F2B7A0D2-7AD7-4A3C-A3CA-4081337E93D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2640" b="100000" l="1786" r="100000"/>
                    </a14:imgEffect>
                  </a14:imgLayer>
                </a14:imgProps>
              </a:ext>
              <a:ext uri="{28A0092B-C50C-407E-A947-70E740481C1C}">
                <a14:useLocalDpi xmlns:a14="http://schemas.microsoft.com/office/drawing/2010/main" val="0"/>
              </a:ext>
            </a:extLst>
          </a:blip>
          <a:stretch>
            <a:fillRect/>
          </a:stretch>
        </p:blipFill>
        <p:spPr>
          <a:xfrm>
            <a:off x="967385" y="3932486"/>
            <a:ext cx="771091" cy="695358"/>
          </a:xfrm>
          <a:prstGeom prst="rect">
            <a:avLst/>
          </a:prstGeom>
        </p:spPr>
      </p:pic>
      <p:sp>
        <p:nvSpPr>
          <p:cNvPr id="64" name="文本框 63">
            <a:extLst>
              <a:ext uri="{FF2B5EF4-FFF2-40B4-BE49-F238E27FC236}">
                <a16:creationId xmlns:a16="http://schemas.microsoft.com/office/drawing/2014/main" id="{CE2E1BAF-8846-48DA-9C08-429319C1DF2E}"/>
              </a:ext>
            </a:extLst>
          </p:cNvPr>
          <p:cNvSpPr txBox="1"/>
          <p:nvPr/>
        </p:nvSpPr>
        <p:spPr>
          <a:xfrm>
            <a:off x="1529051" y="4039118"/>
            <a:ext cx="976378" cy="461665"/>
          </a:xfrm>
          <a:prstGeom prst="rect">
            <a:avLst/>
          </a:prstGeom>
          <a:noFill/>
        </p:spPr>
        <p:txBody>
          <a:bodyPr wrap="square" rtlCol="0">
            <a:spAutoFit/>
          </a:bodyPr>
          <a:lstStyle/>
          <a:p>
            <a:pPr algn="ctr"/>
            <a:r>
              <a:rPr lang="en-US" altLang="zh-CN" sz="1200" dirty="0">
                <a:hlinkClick r:id="" action="ppaction://noaction"/>
              </a:rPr>
              <a:t>1.Thermo</a:t>
            </a:r>
          </a:p>
          <a:p>
            <a:pPr algn="ctr"/>
            <a:r>
              <a:rPr lang="en-US" altLang="zh-CN" sz="1200" dirty="0" err="1">
                <a:hlinkClick r:id="" action="ppaction://noaction"/>
              </a:rPr>
              <a:t>calc</a:t>
            </a:r>
            <a:endParaRPr lang="zh-CN" altLang="en-US" sz="1200" dirty="0"/>
          </a:p>
        </p:txBody>
      </p:sp>
      <p:sp>
        <p:nvSpPr>
          <p:cNvPr id="72" name="流程图: 离页连接符 71">
            <a:extLst>
              <a:ext uri="{FF2B5EF4-FFF2-40B4-BE49-F238E27FC236}">
                <a16:creationId xmlns:a16="http://schemas.microsoft.com/office/drawing/2014/main" id="{84641990-7023-494F-8451-675C4F0E7400}"/>
              </a:ext>
            </a:extLst>
          </p:cNvPr>
          <p:cNvSpPr/>
          <p:nvPr/>
        </p:nvSpPr>
        <p:spPr>
          <a:xfrm rot="16200000">
            <a:off x="4060343" y="5466649"/>
            <a:ext cx="522315" cy="937706"/>
          </a:xfrm>
          <a:prstGeom prst="flowChartOffpageConnector">
            <a:avLst/>
          </a:prstGeom>
          <a:solidFill>
            <a:schemeClr val="bg1"/>
          </a:solidFill>
          <a:ln>
            <a:solidFill>
              <a:srgbClr val="F98A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a:extLst>
              <a:ext uri="{FF2B5EF4-FFF2-40B4-BE49-F238E27FC236}">
                <a16:creationId xmlns:a16="http://schemas.microsoft.com/office/drawing/2014/main" id="{CBA03C02-891A-4F22-AE3B-59B4207B21DB}"/>
              </a:ext>
            </a:extLst>
          </p:cNvPr>
          <p:cNvSpPr txBox="1"/>
          <p:nvPr/>
        </p:nvSpPr>
        <p:spPr>
          <a:xfrm>
            <a:off x="431540" y="4638878"/>
            <a:ext cx="3195912" cy="307777"/>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相摩尔分数、元素分配、占位</a:t>
            </a:r>
          </a:p>
        </p:txBody>
      </p:sp>
      <p:sp>
        <p:nvSpPr>
          <p:cNvPr id="74" name="文本框 73">
            <a:extLst>
              <a:ext uri="{FF2B5EF4-FFF2-40B4-BE49-F238E27FC236}">
                <a16:creationId xmlns:a16="http://schemas.microsoft.com/office/drawing/2014/main" id="{90F0B775-4D69-4808-9837-A9E507028490}"/>
              </a:ext>
            </a:extLst>
          </p:cNvPr>
          <p:cNvSpPr txBox="1"/>
          <p:nvPr/>
        </p:nvSpPr>
        <p:spPr>
          <a:xfrm>
            <a:off x="3779912" y="5778221"/>
            <a:ext cx="1152128" cy="276999"/>
          </a:xfrm>
          <a:prstGeom prst="rect">
            <a:avLst/>
          </a:prstGeom>
          <a:noFill/>
        </p:spPr>
        <p:txBody>
          <a:bodyPr wrap="square" rtlCol="0">
            <a:spAutoFit/>
          </a:bodyPr>
          <a:lstStyle/>
          <a:p>
            <a:r>
              <a:rPr lang="en-US" altLang="zh-CN" sz="1200" dirty="0"/>
              <a:t>2.</a:t>
            </a:r>
            <a:r>
              <a:rPr lang="zh-CN" altLang="en-US" sz="1200" dirty="0"/>
              <a:t>相关公式</a:t>
            </a:r>
          </a:p>
        </p:txBody>
      </p:sp>
      <p:sp>
        <p:nvSpPr>
          <p:cNvPr id="75" name="文本框 74">
            <a:extLst>
              <a:ext uri="{FF2B5EF4-FFF2-40B4-BE49-F238E27FC236}">
                <a16:creationId xmlns:a16="http://schemas.microsoft.com/office/drawing/2014/main" id="{AC70A171-92CF-49AD-9F0C-7B60474FD72C}"/>
              </a:ext>
            </a:extLst>
          </p:cNvPr>
          <p:cNvSpPr txBox="1"/>
          <p:nvPr/>
        </p:nvSpPr>
        <p:spPr>
          <a:xfrm>
            <a:off x="5148064" y="4638877"/>
            <a:ext cx="3492335"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扩散系数、晶格常数、层错能、剪切模量</a:t>
            </a:r>
          </a:p>
        </p:txBody>
      </p:sp>
      <p:pic>
        <p:nvPicPr>
          <p:cNvPr id="77" name="图片 76">
            <a:extLst>
              <a:ext uri="{FF2B5EF4-FFF2-40B4-BE49-F238E27FC236}">
                <a16:creationId xmlns:a16="http://schemas.microsoft.com/office/drawing/2014/main" id="{35E9960B-9257-48AC-94BE-30223D211B0C}"/>
              </a:ext>
            </a:extLst>
          </p:cNvPr>
          <p:cNvPicPr>
            <a:picLocks noChangeAspect="1"/>
          </p:cNvPicPr>
          <p:nvPr/>
        </p:nvPicPr>
        <p:blipFill>
          <a:blip r:embed="rId7"/>
          <a:stretch>
            <a:fillRect/>
          </a:stretch>
        </p:blipFill>
        <p:spPr>
          <a:xfrm>
            <a:off x="5486861" y="4941667"/>
            <a:ext cx="3159192" cy="1886323"/>
          </a:xfrm>
          <a:prstGeom prst="rect">
            <a:avLst/>
          </a:prstGeom>
          <a:ln>
            <a:solidFill>
              <a:srgbClr val="33A8C7"/>
            </a:solidFill>
          </a:ln>
        </p:spPr>
      </p:pic>
      <p:pic>
        <p:nvPicPr>
          <p:cNvPr id="78" name="图片 77">
            <a:extLst>
              <a:ext uri="{FF2B5EF4-FFF2-40B4-BE49-F238E27FC236}">
                <a16:creationId xmlns:a16="http://schemas.microsoft.com/office/drawing/2014/main" id="{5B341BF0-DC63-4BA2-82F0-E9519DD1130C}"/>
              </a:ext>
            </a:extLst>
          </p:cNvPr>
          <p:cNvPicPr>
            <a:picLocks noChangeAspect="1"/>
          </p:cNvPicPr>
          <p:nvPr/>
        </p:nvPicPr>
        <p:blipFill>
          <a:blip r:embed="rId8"/>
          <a:stretch>
            <a:fillRect/>
          </a:stretch>
        </p:blipFill>
        <p:spPr>
          <a:xfrm>
            <a:off x="5373843" y="2521831"/>
            <a:ext cx="3344377" cy="1628297"/>
          </a:xfrm>
          <a:prstGeom prst="rect">
            <a:avLst/>
          </a:prstGeom>
          <a:ln>
            <a:solidFill>
              <a:srgbClr val="33A8C7"/>
            </a:solidFill>
          </a:ln>
        </p:spPr>
      </p:pic>
      <p:sp>
        <p:nvSpPr>
          <p:cNvPr id="81" name="箭头: 右 80">
            <a:extLst>
              <a:ext uri="{FF2B5EF4-FFF2-40B4-BE49-F238E27FC236}">
                <a16:creationId xmlns:a16="http://schemas.microsoft.com/office/drawing/2014/main" id="{1D2FCC85-D020-4AFE-8A52-9A4B5DE66CBB}"/>
              </a:ext>
            </a:extLst>
          </p:cNvPr>
          <p:cNvSpPr/>
          <p:nvPr/>
        </p:nvSpPr>
        <p:spPr>
          <a:xfrm rot="19661132">
            <a:off x="4005340" y="4082339"/>
            <a:ext cx="875929"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lvl="0" algn="ctr"/>
            <a:r>
              <a:rPr lang="en-US" altLang="zh-CN" sz="1200" dirty="0">
                <a:solidFill>
                  <a:prstClr val="black"/>
                </a:solidFill>
              </a:rPr>
              <a:t>3.</a:t>
            </a:r>
            <a:r>
              <a:rPr lang="zh-CN" altLang="en-US" sz="1200" dirty="0">
                <a:solidFill>
                  <a:prstClr val="black"/>
                </a:solidFill>
              </a:rPr>
              <a:t>集成</a:t>
            </a:r>
          </a:p>
        </p:txBody>
      </p:sp>
      <p:pic>
        <p:nvPicPr>
          <p:cNvPr id="83" name="图片 82">
            <a:hlinkClick r:id="" action="ppaction://noaction"/>
            <a:extLst>
              <a:ext uri="{FF2B5EF4-FFF2-40B4-BE49-F238E27FC236}">
                <a16:creationId xmlns:a16="http://schemas.microsoft.com/office/drawing/2014/main" id="{CBE6DDAE-3EC6-4186-8125-1CB1DE525CF2}"/>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57354" y="5767951"/>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图片 111">
            <a:hlinkClick r:id="" action="ppaction://noaction"/>
            <a:extLst>
              <a:ext uri="{FF2B5EF4-FFF2-40B4-BE49-F238E27FC236}">
                <a16:creationId xmlns:a16="http://schemas.microsoft.com/office/drawing/2014/main" id="{045CB944-D231-430D-9D15-6F557C6D2734}"/>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01706" y="3080523"/>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组合 8">
            <a:extLst>
              <a:ext uri="{FF2B5EF4-FFF2-40B4-BE49-F238E27FC236}">
                <a16:creationId xmlns:a16="http://schemas.microsoft.com/office/drawing/2014/main" id="{FFCA6DEE-B1A3-484D-A204-1E492F62308C}"/>
              </a:ext>
            </a:extLst>
          </p:cNvPr>
          <p:cNvGrpSpPr/>
          <p:nvPr/>
        </p:nvGrpSpPr>
        <p:grpSpPr>
          <a:xfrm>
            <a:off x="66080" y="2157004"/>
            <a:ext cx="8949680" cy="4625727"/>
            <a:chOff x="35005" y="1720215"/>
            <a:chExt cx="9036496" cy="4625727"/>
          </a:xfrm>
        </p:grpSpPr>
        <p:sp>
          <p:nvSpPr>
            <p:cNvPr id="85" name="矩形 84">
              <a:extLst>
                <a:ext uri="{FF2B5EF4-FFF2-40B4-BE49-F238E27FC236}">
                  <a16:creationId xmlns:a16="http://schemas.microsoft.com/office/drawing/2014/main" id="{C18A3349-C7F5-441F-84F4-2E43DEE3BADF}"/>
                </a:ext>
              </a:extLst>
            </p:cNvPr>
            <p:cNvSpPr/>
            <p:nvPr/>
          </p:nvSpPr>
          <p:spPr>
            <a:xfrm>
              <a:off x="35005" y="1720215"/>
              <a:ext cx="9036496" cy="462572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86" name="图片 85">
              <a:extLst>
                <a:ext uri="{FF2B5EF4-FFF2-40B4-BE49-F238E27FC236}">
                  <a16:creationId xmlns:a16="http://schemas.microsoft.com/office/drawing/2014/main" id="{CD47477A-945E-4087-84AD-FE6EA4861489}"/>
                </a:ext>
              </a:extLst>
            </p:cNvPr>
            <p:cNvPicPr>
              <a:picLocks noChangeAspect="1"/>
            </p:cNvPicPr>
            <p:nvPr/>
          </p:nvPicPr>
          <p:blipFill>
            <a:blip r:embed="rId10"/>
            <a:stretch>
              <a:fillRect/>
            </a:stretch>
          </p:blipFill>
          <p:spPr>
            <a:xfrm>
              <a:off x="749779" y="3436470"/>
              <a:ext cx="4514850" cy="857250"/>
            </a:xfrm>
            <a:prstGeom prst="rect">
              <a:avLst/>
            </a:prstGeom>
            <a:ln>
              <a:solidFill>
                <a:srgbClr val="33A8C7"/>
              </a:solidFill>
            </a:ln>
          </p:spPr>
        </p:pic>
        <p:pic>
          <p:nvPicPr>
            <p:cNvPr id="87" name="图片 86">
              <a:extLst>
                <a:ext uri="{FF2B5EF4-FFF2-40B4-BE49-F238E27FC236}">
                  <a16:creationId xmlns:a16="http://schemas.microsoft.com/office/drawing/2014/main" id="{C576AF6C-8797-4023-803C-8FEA622F27FA}"/>
                </a:ext>
              </a:extLst>
            </p:cNvPr>
            <p:cNvPicPr>
              <a:picLocks noChangeAspect="1"/>
            </p:cNvPicPr>
            <p:nvPr/>
          </p:nvPicPr>
          <p:blipFill>
            <a:blip r:embed="rId11"/>
            <a:stretch>
              <a:fillRect/>
            </a:stretch>
          </p:blipFill>
          <p:spPr>
            <a:xfrm>
              <a:off x="721738" y="2499633"/>
              <a:ext cx="2143125" cy="752475"/>
            </a:xfrm>
            <a:prstGeom prst="rect">
              <a:avLst/>
            </a:prstGeom>
            <a:ln>
              <a:solidFill>
                <a:srgbClr val="00B0F0"/>
              </a:solidFill>
            </a:ln>
          </p:spPr>
        </p:pic>
        <p:pic>
          <p:nvPicPr>
            <p:cNvPr id="88" name="图片 87">
              <a:extLst>
                <a:ext uri="{FF2B5EF4-FFF2-40B4-BE49-F238E27FC236}">
                  <a16:creationId xmlns:a16="http://schemas.microsoft.com/office/drawing/2014/main" id="{463A47BE-C8B1-44AE-BCEA-72E718425A18}"/>
                </a:ext>
              </a:extLst>
            </p:cNvPr>
            <p:cNvPicPr>
              <a:picLocks noChangeAspect="1"/>
            </p:cNvPicPr>
            <p:nvPr/>
          </p:nvPicPr>
          <p:blipFill>
            <a:blip r:embed="rId12"/>
            <a:stretch>
              <a:fillRect/>
            </a:stretch>
          </p:blipFill>
          <p:spPr>
            <a:xfrm>
              <a:off x="2864863" y="2499633"/>
              <a:ext cx="2724150" cy="754775"/>
            </a:xfrm>
            <a:prstGeom prst="rect">
              <a:avLst/>
            </a:prstGeom>
            <a:ln>
              <a:solidFill>
                <a:srgbClr val="33A8C7"/>
              </a:solidFill>
            </a:ln>
          </p:spPr>
        </p:pic>
        <p:pic>
          <p:nvPicPr>
            <p:cNvPr id="89" name="图片 88">
              <a:extLst>
                <a:ext uri="{FF2B5EF4-FFF2-40B4-BE49-F238E27FC236}">
                  <a16:creationId xmlns:a16="http://schemas.microsoft.com/office/drawing/2014/main" id="{D2235A8F-F7FA-47B5-AF11-8E8C793054C4}"/>
                </a:ext>
              </a:extLst>
            </p:cNvPr>
            <p:cNvPicPr>
              <a:picLocks noChangeAspect="1"/>
            </p:cNvPicPr>
            <p:nvPr/>
          </p:nvPicPr>
          <p:blipFill>
            <a:blip r:embed="rId13"/>
            <a:stretch>
              <a:fillRect/>
            </a:stretch>
          </p:blipFill>
          <p:spPr>
            <a:xfrm>
              <a:off x="5589013" y="2499632"/>
              <a:ext cx="2847975" cy="752471"/>
            </a:xfrm>
            <a:prstGeom prst="rect">
              <a:avLst/>
            </a:prstGeom>
            <a:ln>
              <a:solidFill>
                <a:srgbClr val="33A8C7"/>
              </a:solidFill>
            </a:ln>
          </p:spPr>
        </p:pic>
        <p:pic>
          <p:nvPicPr>
            <p:cNvPr id="91" name="图片 90">
              <a:extLst>
                <a:ext uri="{FF2B5EF4-FFF2-40B4-BE49-F238E27FC236}">
                  <a16:creationId xmlns:a16="http://schemas.microsoft.com/office/drawing/2014/main" id="{B3302E15-9BD2-4541-81FA-493CD96CCC62}"/>
                </a:ext>
              </a:extLst>
            </p:cNvPr>
            <p:cNvPicPr>
              <a:picLocks noChangeAspect="1"/>
            </p:cNvPicPr>
            <p:nvPr/>
          </p:nvPicPr>
          <p:blipFill>
            <a:blip r:embed="rId14"/>
            <a:stretch>
              <a:fillRect/>
            </a:stretch>
          </p:blipFill>
          <p:spPr>
            <a:xfrm>
              <a:off x="5282477" y="3431707"/>
              <a:ext cx="2162175" cy="866775"/>
            </a:xfrm>
            <a:prstGeom prst="rect">
              <a:avLst/>
            </a:prstGeom>
            <a:ln>
              <a:solidFill>
                <a:srgbClr val="33A8C7"/>
              </a:solidFill>
            </a:ln>
          </p:spPr>
        </p:pic>
        <p:pic>
          <p:nvPicPr>
            <p:cNvPr id="92" name="图片 91">
              <a:extLst>
                <a:ext uri="{FF2B5EF4-FFF2-40B4-BE49-F238E27FC236}">
                  <a16:creationId xmlns:a16="http://schemas.microsoft.com/office/drawing/2014/main" id="{978212D8-00BB-4E02-B368-B03755B404BF}"/>
                </a:ext>
              </a:extLst>
            </p:cNvPr>
            <p:cNvPicPr>
              <a:picLocks noChangeAspect="1"/>
            </p:cNvPicPr>
            <p:nvPr/>
          </p:nvPicPr>
          <p:blipFill>
            <a:blip r:embed="rId15"/>
            <a:stretch>
              <a:fillRect/>
            </a:stretch>
          </p:blipFill>
          <p:spPr>
            <a:xfrm>
              <a:off x="722320" y="4456499"/>
              <a:ext cx="6486525" cy="771525"/>
            </a:xfrm>
            <a:prstGeom prst="rect">
              <a:avLst/>
            </a:prstGeom>
            <a:ln>
              <a:solidFill>
                <a:srgbClr val="33A8C7"/>
              </a:solidFill>
            </a:ln>
          </p:spPr>
        </p:pic>
        <p:pic>
          <p:nvPicPr>
            <p:cNvPr id="93" name="图片 92">
              <a:extLst>
                <a:ext uri="{FF2B5EF4-FFF2-40B4-BE49-F238E27FC236}">
                  <a16:creationId xmlns:a16="http://schemas.microsoft.com/office/drawing/2014/main" id="{EF92C2FE-2778-411C-B5D6-2A9D6CF4AE7D}"/>
                </a:ext>
              </a:extLst>
            </p:cNvPr>
            <p:cNvPicPr>
              <a:picLocks noChangeAspect="1"/>
            </p:cNvPicPr>
            <p:nvPr/>
          </p:nvPicPr>
          <p:blipFill>
            <a:blip r:embed="rId16"/>
            <a:stretch>
              <a:fillRect/>
            </a:stretch>
          </p:blipFill>
          <p:spPr>
            <a:xfrm>
              <a:off x="712795" y="5366477"/>
              <a:ext cx="6496050" cy="809625"/>
            </a:xfrm>
            <a:prstGeom prst="rect">
              <a:avLst/>
            </a:prstGeom>
            <a:ln>
              <a:solidFill>
                <a:srgbClr val="33A8C7"/>
              </a:solidFill>
            </a:ln>
          </p:spPr>
        </p:pic>
        <p:sp>
          <p:nvSpPr>
            <p:cNvPr id="94" name="矩形 93">
              <a:extLst>
                <a:ext uri="{FF2B5EF4-FFF2-40B4-BE49-F238E27FC236}">
                  <a16:creationId xmlns:a16="http://schemas.microsoft.com/office/drawing/2014/main" id="{7A4AD5EB-31F3-4C39-B6EF-ED2602BD393F}"/>
                </a:ext>
              </a:extLst>
            </p:cNvPr>
            <p:cNvSpPr/>
            <p:nvPr/>
          </p:nvSpPr>
          <p:spPr>
            <a:xfrm>
              <a:off x="2960373" y="4554294"/>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5" name="矩形 94">
              <a:extLst>
                <a:ext uri="{FF2B5EF4-FFF2-40B4-BE49-F238E27FC236}">
                  <a16:creationId xmlns:a16="http://schemas.microsoft.com/office/drawing/2014/main" id="{65963619-3775-4F27-84C8-8A9CF596B9B4}"/>
                </a:ext>
              </a:extLst>
            </p:cNvPr>
            <p:cNvSpPr/>
            <p:nvPr/>
          </p:nvSpPr>
          <p:spPr>
            <a:xfrm>
              <a:off x="6811300" y="3682866"/>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96" name="矩形 95">
              <a:extLst>
                <a:ext uri="{FF2B5EF4-FFF2-40B4-BE49-F238E27FC236}">
                  <a16:creationId xmlns:a16="http://schemas.microsoft.com/office/drawing/2014/main" id="{75BB482C-7EC6-482C-9601-D84C054B0D13}"/>
                </a:ext>
              </a:extLst>
            </p:cNvPr>
            <p:cNvSpPr/>
            <p:nvPr/>
          </p:nvSpPr>
          <p:spPr>
            <a:xfrm>
              <a:off x="5558466" y="4587615"/>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7" name="矩形 96">
              <a:extLst>
                <a:ext uri="{FF2B5EF4-FFF2-40B4-BE49-F238E27FC236}">
                  <a16:creationId xmlns:a16="http://schemas.microsoft.com/office/drawing/2014/main" id="{624A720D-0DB3-4E5A-95EE-0A0FA3D67B8F}"/>
                </a:ext>
              </a:extLst>
            </p:cNvPr>
            <p:cNvSpPr/>
            <p:nvPr/>
          </p:nvSpPr>
          <p:spPr>
            <a:xfrm>
              <a:off x="3900484" y="2636509"/>
              <a:ext cx="288032" cy="406390"/>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98" name="矩形 97">
              <a:extLst>
                <a:ext uri="{FF2B5EF4-FFF2-40B4-BE49-F238E27FC236}">
                  <a16:creationId xmlns:a16="http://schemas.microsoft.com/office/drawing/2014/main" id="{9F620C22-FDBA-4AC8-A705-A4BF7CCC9544}"/>
                </a:ext>
              </a:extLst>
            </p:cNvPr>
            <p:cNvSpPr/>
            <p:nvPr/>
          </p:nvSpPr>
          <p:spPr>
            <a:xfrm>
              <a:off x="4778369" y="3674284"/>
              <a:ext cx="432048" cy="36004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31417037-96F4-45F7-AE20-977AF4386D96}"/>
                </a:ext>
              </a:extLst>
            </p:cNvPr>
            <p:cNvSpPr/>
            <p:nvPr/>
          </p:nvSpPr>
          <p:spPr>
            <a:xfrm>
              <a:off x="3802765" y="549478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0" name="矩形 99">
              <a:extLst>
                <a:ext uri="{FF2B5EF4-FFF2-40B4-BE49-F238E27FC236}">
                  <a16:creationId xmlns:a16="http://schemas.microsoft.com/office/drawing/2014/main" id="{0521794C-BDAA-46F2-B3DA-6AD8AE0D325C}"/>
                </a:ext>
              </a:extLst>
            </p:cNvPr>
            <p:cNvSpPr/>
            <p:nvPr/>
          </p:nvSpPr>
          <p:spPr>
            <a:xfrm>
              <a:off x="6307244" y="5474179"/>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1" name="文本框 100">
              <a:extLst>
                <a:ext uri="{FF2B5EF4-FFF2-40B4-BE49-F238E27FC236}">
                  <a16:creationId xmlns:a16="http://schemas.microsoft.com/office/drawing/2014/main" id="{3863F177-1E69-481B-9A8C-322B29E41D6F}"/>
                </a:ext>
              </a:extLst>
            </p:cNvPr>
            <p:cNvSpPr txBox="1"/>
            <p:nvPr/>
          </p:nvSpPr>
          <p:spPr>
            <a:xfrm>
              <a:off x="712795" y="1896738"/>
              <a:ext cx="3289086" cy="369332"/>
            </a:xfrm>
            <a:prstGeom prst="rect">
              <a:avLst/>
            </a:prstGeom>
            <a:noFill/>
          </p:spPr>
          <p:txBody>
            <a:bodyPr wrap="square" rtlCol="0">
              <a:spAutoFit/>
            </a:bodyPr>
            <a:lstStyle/>
            <a:p>
              <a:r>
                <a:rPr lang="zh-CN" altLang="en-US" dirty="0"/>
                <a:t>部分公式</a:t>
              </a:r>
            </a:p>
          </p:txBody>
        </p:sp>
        <p:sp>
          <p:nvSpPr>
            <p:cNvPr id="102" name="矩形 101">
              <a:extLst>
                <a:ext uri="{FF2B5EF4-FFF2-40B4-BE49-F238E27FC236}">
                  <a16:creationId xmlns:a16="http://schemas.microsoft.com/office/drawing/2014/main" id="{2AE3DFA3-315E-4C6A-9073-5E507D598C00}"/>
                </a:ext>
              </a:extLst>
            </p:cNvPr>
            <p:cNvSpPr/>
            <p:nvPr/>
          </p:nvSpPr>
          <p:spPr>
            <a:xfrm>
              <a:off x="3082685" y="5484415"/>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3" name="矩形 102">
              <a:extLst>
                <a:ext uri="{FF2B5EF4-FFF2-40B4-BE49-F238E27FC236}">
                  <a16:creationId xmlns:a16="http://schemas.microsoft.com/office/drawing/2014/main" id="{24753464-11FF-46B0-88F0-39EC44649DBA}"/>
                </a:ext>
              </a:extLst>
            </p:cNvPr>
            <p:cNvSpPr/>
            <p:nvPr/>
          </p:nvSpPr>
          <p:spPr>
            <a:xfrm>
              <a:off x="5588164" y="5468542"/>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a16="http://schemas.microsoft.com/office/drawing/2014/main" id="{B229E4AC-BFCF-4F82-9204-6A40D0774CAF}"/>
                </a:ext>
              </a:extLst>
            </p:cNvPr>
            <p:cNvSpPr/>
            <p:nvPr/>
          </p:nvSpPr>
          <p:spPr>
            <a:xfrm>
              <a:off x="6278546" y="458264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6" name="矩形 105">
              <a:extLst>
                <a:ext uri="{FF2B5EF4-FFF2-40B4-BE49-F238E27FC236}">
                  <a16:creationId xmlns:a16="http://schemas.microsoft.com/office/drawing/2014/main" id="{5870FF78-35D5-4806-9111-1F9C3E38DBC5}"/>
                </a:ext>
              </a:extLst>
            </p:cNvPr>
            <p:cNvSpPr/>
            <p:nvPr/>
          </p:nvSpPr>
          <p:spPr>
            <a:xfrm>
              <a:off x="3680453" y="455429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7" name="矩形 106">
              <a:extLst>
                <a:ext uri="{FF2B5EF4-FFF2-40B4-BE49-F238E27FC236}">
                  <a16:creationId xmlns:a16="http://schemas.microsoft.com/office/drawing/2014/main" id="{1C25B2B5-F243-423F-8793-6D4D6F153C20}"/>
                </a:ext>
              </a:extLst>
            </p:cNvPr>
            <p:cNvSpPr/>
            <p:nvPr/>
          </p:nvSpPr>
          <p:spPr>
            <a:xfrm>
              <a:off x="7019964" y="3632932"/>
              <a:ext cx="432048" cy="36004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8" name="矩形 107">
              <a:extLst>
                <a:ext uri="{FF2B5EF4-FFF2-40B4-BE49-F238E27FC236}">
                  <a16:creationId xmlns:a16="http://schemas.microsoft.com/office/drawing/2014/main" id="{90D14EEB-025D-47FE-84F0-A840FAD946A2}"/>
                </a:ext>
              </a:extLst>
            </p:cNvPr>
            <p:cNvSpPr/>
            <p:nvPr/>
          </p:nvSpPr>
          <p:spPr>
            <a:xfrm>
              <a:off x="4570141" y="3730900"/>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a16="http://schemas.microsoft.com/office/drawing/2014/main" id="{0C023C85-6F4B-4F53-851D-A207DAAC192C}"/>
                </a:ext>
              </a:extLst>
            </p:cNvPr>
            <p:cNvSpPr/>
            <p:nvPr/>
          </p:nvSpPr>
          <p:spPr>
            <a:xfrm>
              <a:off x="2230357" y="3746321"/>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57" name="矩形 56">
              <a:extLst>
                <a:ext uri="{FF2B5EF4-FFF2-40B4-BE49-F238E27FC236}">
                  <a16:creationId xmlns:a16="http://schemas.microsoft.com/office/drawing/2014/main" id="{027C7D87-CE90-468C-81E9-7FFA6A38E787}"/>
                </a:ext>
              </a:extLst>
            </p:cNvPr>
            <p:cNvSpPr/>
            <p:nvPr/>
          </p:nvSpPr>
          <p:spPr>
            <a:xfrm>
              <a:off x="2777679" y="1809686"/>
              <a:ext cx="2400971"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solidFill>
                    <a:schemeClr val="tx1"/>
                  </a:solidFill>
                </a:rPr>
                <a:t>Thermo-</a:t>
              </a:r>
              <a:r>
                <a:rPr lang="en-US" altLang="zh-CN" dirty="0" err="1">
                  <a:solidFill>
                    <a:schemeClr val="tx1"/>
                  </a:solidFill>
                </a:rPr>
                <a:t>calc</a:t>
              </a:r>
              <a:r>
                <a:rPr lang="zh-CN" altLang="en-US" dirty="0">
                  <a:solidFill>
                    <a:schemeClr val="tx1"/>
                  </a:solidFill>
                </a:rPr>
                <a:t>计算数据</a:t>
              </a:r>
            </a:p>
          </p:txBody>
        </p:sp>
        <p:sp>
          <p:nvSpPr>
            <p:cNvPr id="58" name="矩形 57">
              <a:extLst>
                <a:ext uri="{FF2B5EF4-FFF2-40B4-BE49-F238E27FC236}">
                  <a16:creationId xmlns:a16="http://schemas.microsoft.com/office/drawing/2014/main" id="{665C5F01-1074-4E0F-A964-B54598703A3F}"/>
                </a:ext>
              </a:extLst>
            </p:cNvPr>
            <p:cNvSpPr/>
            <p:nvPr/>
          </p:nvSpPr>
          <p:spPr>
            <a:xfrm>
              <a:off x="5653298" y="1813346"/>
              <a:ext cx="2292863"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hlinkClick r:id="rId17" action="ppaction://hlinksldjump"/>
                </a:rPr>
                <a:t>最优模型参数</a:t>
              </a:r>
              <a:r>
                <a:rPr lang="en-US" altLang="zh-CN" dirty="0">
                  <a:hlinkClick r:id="rId17" action="ppaction://hlinksldjump"/>
                </a:rPr>
                <a:t>(</a:t>
              </a:r>
              <a:r>
                <a:rPr lang="zh-CN" altLang="en-US" dirty="0">
                  <a:hlinkClick r:id="rId17" action="ppaction://hlinksldjump"/>
                </a:rPr>
                <a:t>韩国文章给的经验值</a:t>
              </a:r>
              <a:r>
                <a:rPr lang="en-US" altLang="zh-CN" dirty="0">
                  <a:hlinkClick r:id="rId17" action="ppaction://hlinksldjump"/>
                </a:rPr>
                <a:t>)</a:t>
              </a:r>
              <a:endParaRPr lang="zh-CN" altLang="en-US" dirty="0"/>
            </a:p>
          </p:txBody>
        </p:sp>
      </p:grpSp>
      <p:pic>
        <p:nvPicPr>
          <p:cNvPr id="4" name="图片 3">
            <a:extLst>
              <a:ext uri="{FF2B5EF4-FFF2-40B4-BE49-F238E27FC236}">
                <a16:creationId xmlns:a16="http://schemas.microsoft.com/office/drawing/2014/main" id="{55E5E810-B581-4918-8203-D0DBAE39134C}"/>
              </a:ext>
            </a:extLst>
          </p:cNvPr>
          <p:cNvPicPr>
            <a:picLocks noChangeAspect="1"/>
          </p:cNvPicPr>
          <p:nvPr/>
        </p:nvPicPr>
        <p:blipFill>
          <a:blip r:embed="rId18"/>
          <a:stretch>
            <a:fillRect/>
          </a:stretch>
        </p:blipFill>
        <p:spPr>
          <a:xfrm>
            <a:off x="35964" y="2204545"/>
            <a:ext cx="8949680" cy="4608831"/>
          </a:xfrm>
          <a:prstGeom prst="rect">
            <a:avLst/>
          </a:prstGeom>
        </p:spPr>
      </p:pic>
      <p:sp>
        <p:nvSpPr>
          <p:cNvPr id="17" name="流程图: 磁盘 16">
            <a:extLst>
              <a:ext uri="{FF2B5EF4-FFF2-40B4-BE49-F238E27FC236}">
                <a16:creationId xmlns:a16="http://schemas.microsoft.com/office/drawing/2014/main" id="{95FE7F41-96D8-44FD-A05D-7A14989979DA}"/>
              </a:ext>
            </a:extLst>
          </p:cNvPr>
          <p:cNvSpPr/>
          <p:nvPr/>
        </p:nvSpPr>
        <p:spPr>
          <a:xfrm>
            <a:off x="246302" y="903826"/>
            <a:ext cx="535845" cy="393161"/>
          </a:xfrm>
          <a:prstGeom prst="flowChartMagneticDisk">
            <a:avLst/>
          </a:prstGeom>
          <a:solidFill>
            <a:schemeClr val="accent5">
              <a:lumMod val="20000"/>
              <a:lumOff val="80000"/>
            </a:schemeClr>
          </a:solidFill>
          <a:ln>
            <a:solidFill>
              <a:schemeClr val="bg1">
                <a:lumMod val="85000"/>
              </a:schemeClr>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0" name="流程图: 磁盘 109">
            <a:extLst>
              <a:ext uri="{FF2B5EF4-FFF2-40B4-BE49-F238E27FC236}">
                <a16:creationId xmlns:a16="http://schemas.microsoft.com/office/drawing/2014/main" id="{2E7D3662-7E0F-41FA-B271-C1586F82967E}"/>
              </a:ext>
            </a:extLst>
          </p:cNvPr>
          <p:cNvSpPr/>
          <p:nvPr/>
        </p:nvSpPr>
        <p:spPr>
          <a:xfrm>
            <a:off x="438372" y="983692"/>
            <a:ext cx="535845" cy="393161"/>
          </a:xfrm>
          <a:prstGeom prst="flowChartMagneticDisk">
            <a:avLst/>
          </a:prstGeom>
          <a:solidFill>
            <a:schemeClr val="accent5">
              <a:lumMod val="20000"/>
              <a:lumOff val="80000"/>
            </a:schemeClr>
          </a:solidFill>
          <a:ln>
            <a:solidFill>
              <a:schemeClr val="bg1">
                <a:lumMod val="85000"/>
              </a:schemeClr>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1" name="流程图: 磁盘 110">
            <a:extLst>
              <a:ext uri="{FF2B5EF4-FFF2-40B4-BE49-F238E27FC236}">
                <a16:creationId xmlns:a16="http://schemas.microsoft.com/office/drawing/2014/main" id="{F8BD07A8-B3F7-419B-ADAE-7637B27E1CE7}"/>
              </a:ext>
            </a:extLst>
          </p:cNvPr>
          <p:cNvSpPr/>
          <p:nvPr/>
        </p:nvSpPr>
        <p:spPr>
          <a:xfrm>
            <a:off x="621377" y="1093557"/>
            <a:ext cx="535845" cy="393161"/>
          </a:xfrm>
          <a:prstGeom prst="flowChartMagneticDisk">
            <a:avLst/>
          </a:prstGeom>
          <a:solidFill>
            <a:schemeClr val="accent5">
              <a:lumMod val="20000"/>
              <a:lumOff val="80000"/>
            </a:schemeClr>
          </a:solidFill>
          <a:ln>
            <a:solidFill>
              <a:schemeClr val="bg1">
                <a:lumMod val="85000"/>
              </a:schemeClr>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E0BFF9B3-4FBF-4E37-83F6-6B514FBFF6F9}"/>
              </a:ext>
            </a:extLst>
          </p:cNvPr>
          <p:cNvSpPr txBox="1"/>
          <p:nvPr/>
        </p:nvSpPr>
        <p:spPr>
          <a:xfrm>
            <a:off x="175598" y="1445798"/>
            <a:ext cx="1177332" cy="646331"/>
          </a:xfrm>
          <a:prstGeom prst="rect">
            <a:avLst/>
          </a:prstGeom>
          <a:noFill/>
        </p:spPr>
        <p:txBody>
          <a:bodyPr wrap="square" rtlCol="0">
            <a:spAutoFit/>
          </a:bodyPr>
          <a:lstStyle/>
          <a:p>
            <a:pPr marL="285750" indent="-285750">
              <a:buFont typeface="Wingdings" panose="05000000000000000000" pitchFamily="2" charset="2"/>
              <a:buChar char="l"/>
            </a:pPr>
            <a:r>
              <a:rPr lang="zh-CN" altLang="en-US" sz="1200" dirty="0"/>
              <a:t>化学成分</a:t>
            </a:r>
            <a:endParaRPr lang="en-US" altLang="zh-CN" sz="1200" dirty="0"/>
          </a:p>
          <a:p>
            <a:pPr marL="285750" indent="-285750">
              <a:buFont typeface="Wingdings" panose="05000000000000000000" pitchFamily="2" charset="2"/>
              <a:buChar char="l"/>
            </a:pPr>
            <a:r>
              <a:rPr lang="zh-CN" altLang="en-US" sz="1200" dirty="0"/>
              <a:t>热处理</a:t>
            </a:r>
            <a:endParaRPr lang="en-US" altLang="zh-CN" sz="1200" dirty="0"/>
          </a:p>
          <a:p>
            <a:pPr marL="285750" indent="-285750">
              <a:buFont typeface="Wingdings" panose="05000000000000000000" pitchFamily="2" charset="2"/>
              <a:buChar char="l"/>
            </a:pPr>
            <a:r>
              <a:rPr lang="zh-CN" altLang="en-US" sz="1200" dirty="0"/>
              <a:t>试验条件</a:t>
            </a:r>
          </a:p>
        </p:txBody>
      </p:sp>
      <p:pic>
        <p:nvPicPr>
          <p:cNvPr id="113" name="图片 112" descr="屏幕剪辑">
            <a:extLst>
              <a:ext uri="{FF2B5EF4-FFF2-40B4-BE49-F238E27FC236}">
                <a16:creationId xmlns:a16="http://schemas.microsoft.com/office/drawing/2014/main" id="{6412BCB2-671E-45E3-BBA8-DF75A9D5F4B3}"/>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2640" b="100000" l="1786" r="100000"/>
                    </a14:imgEffect>
                  </a14:imgLayer>
                </a14:imgProps>
              </a:ext>
              <a:ext uri="{28A0092B-C50C-407E-A947-70E740481C1C}">
                <a14:useLocalDpi xmlns:a14="http://schemas.microsoft.com/office/drawing/2010/main" val="0"/>
              </a:ext>
            </a:extLst>
          </a:blip>
          <a:stretch>
            <a:fillRect/>
          </a:stretch>
        </p:blipFill>
        <p:spPr>
          <a:xfrm>
            <a:off x="1882735" y="832593"/>
            <a:ext cx="771091" cy="695358"/>
          </a:xfrm>
          <a:prstGeom prst="rect">
            <a:avLst/>
          </a:prstGeom>
        </p:spPr>
      </p:pic>
      <p:sp>
        <p:nvSpPr>
          <p:cNvPr id="21" name="文本框 20">
            <a:extLst>
              <a:ext uri="{FF2B5EF4-FFF2-40B4-BE49-F238E27FC236}">
                <a16:creationId xmlns:a16="http://schemas.microsoft.com/office/drawing/2014/main" id="{7316B112-6967-49F6-86C6-DAEC3796C8D0}"/>
              </a:ext>
            </a:extLst>
          </p:cNvPr>
          <p:cNvSpPr txBox="1"/>
          <p:nvPr/>
        </p:nvSpPr>
        <p:spPr>
          <a:xfrm>
            <a:off x="1317307" y="1469126"/>
            <a:ext cx="2002889" cy="584775"/>
          </a:xfrm>
          <a:prstGeom prst="rect">
            <a:avLst/>
          </a:prstGeom>
          <a:noFill/>
        </p:spPr>
        <p:txBody>
          <a:bodyPr wrap="square" rtlCol="0">
            <a:spAutoFit/>
          </a:bodyPr>
          <a:lstStyle/>
          <a:p>
            <a:pPr algn="ctr"/>
            <a:r>
              <a:rPr lang="en-US" altLang="zh-CN" sz="1600" b="1" dirty="0"/>
              <a:t>Thermo calc(</a:t>
            </a:r>
            <a:r>
              <a:rPr lang="zh-CN" altLang="en-US" sz="1600" b="1" dirty="0"/>
              <a:t>相图热力学计算软件</a:t>
            </a:r>
            <a:r>
              <a:rPr lang="en-US" altLang="zh-CN" sz="1600" b="1" dirty="0"/>
              <a:t>)</a:t>
            </a:r>
            <a:endParaRPr lang="zh-CN" altLang="en-US" sz="1600" b="1" dirty="0"/>
          </a:p>
        </p:txBody>
      </p:sp>
      <p:sp>
        <p:nvSpPr>
          <p:cNvPr id="27" name="矩形 26">
            <a:extLst>
              <a:ext uri="{FF2B5EF4-FFF2-40B4-BE49-F238E27FC236}">
                <a16:creationId xmlns:a16="http://schemas.microsoft.com/office/drawing/2014/main" id="{F163B0FC-E9D5-4C69-BA08-126EA6116A64}"/>
              </a:ext>
            </a:extLst>
          </p:cNvPr>
          <p:cNvSpPr/>
          <p:nvPr/>
        </p:nvSpPr>
        <p:spPr>
          <a:xfrm>
            <a:off x="5253788" y="1158604"/>
            <a:ext cx="1458842" cy="584775"/>
          </a:xfrm>
          <a:prstGeom prst="rect">
            <a:avLst/>
          </a:prstGeom>
          <a:solidFill>
            <a:schemeClr val="bg1">
              <a:lumMod val="85000"/>
            </a:schemeClr>
          </a:solidFill>
          <a:ln>
            <a:solidFill>
              <a:schemeClr val="accent1">
                <a:lumMod val="60000"/>
                <a:lumOff val="40000"/>
              </a:schemeClr>
            </a:solidFill>
          </a:ln>
        </p:spPr>
        <p:txBody>
          <a:bodyPr wrap="square">
            <a:spAutoFit/>
          </a:bodyPr>
          <a:lstStyle/>
          <a:p>
            <a:pPr algn="ctr">
              <a:spcAft>
                <a:spcPts val="0"/>
              </a:spcAft>
            </a:pPr>
            <a:r>
              <a:rPr lang="zh-CN" altLang="en-US" sz="1600" dirty="0">
                <a:latin typeface="Times New Roman" panose="02020603050405020304" pitchFamily="18" charset="0"/>
                <a:cs typeface="Times New Roman" panose="02020603050405020304" pitchFamily="18" charset="0"/>
              </a:rPr>
              <a:t>解析表达式</a:t>
            </a: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韩国文章</a:t>
            </a:r>
            <a:r>
              <a:rPr lang="en-US" altLang="zh-CN" sz="1600" dirty="0">
                <a:latin typeface="Times New Roman" panose="02020603050405020304" pitchFamily="18" charset="0"/>
                <a:cs typeface="Times New Roman" panose="02020603050405020304" pitchFamily="18" charset="0"/>
              </a:rPr>
              <a:t>)</a:t>
            </a:r>
            <a:endParaRPr lang="zh-CN" altLang="zh-CN" sz="1600" dirty="0">
              <a:latin typeface="Times New Roman" panose="02020603050405020304" pitchFamily="18" charset="0"/>
              <a:cs typeface="Times New Roman" panose="02020603050405020304" pitchFamily="18" charset="0"/>
            </a:endParaRPr>
          </a:p>
        </p:txBody>
      </p:sp>
      <p:pic>
        <p:nvPicPr>
          <p:cNvPr id="28" name="图片 27">
            <a:extLst>
              <a:ext uri="{FF2B5EF4-FFF2-40B4-BE49-F238E27FC236}">
                <a16:creationId xmlns:a16="http://schemas.microsoft.com/office/drawing/2014/main" id="{B21B0CF0-411A-4CA7-8CFF-D5B2C3A37DCB}"/>
              </a:ext>
            </a:extLst>
          </p:cNvPr>
          <p:cNvPicPr>
            <a:picLocks noChangeAspect="1"/>
          </p:cNvPicPr>
          <p:nvPr/>
        </p:nvPicPr>
        <p:blipFill>
          <a:blip r:embed="rId19"/>
          <a:stretch>
            <a:fillRect/>
          </a:stretch>
        </p:blipFill>
        <p:spPr>
          <a:xfrm>
            <a:off x="6996179" y="795230"/>
            <a:ext cx="1895475" cy="1296888"/>
          </a:xfrm>
          <a:prstGeom prst="rect">
            <a:avLst/>
          </a:prstGeom>
        </p:spPr>
      </p:pic>
      <p:pic>
        <p:nvPicPr>
          <p:cNvPr id="29" name="图片 28">
            <a:extLst>
              <a:ext uri="{FF2B5EF4-FFF2-40B4-BE49-F238E27FC236}">
                <a16:creationId xmlns:a16="http://schemas.microsoft.com/office/drawing/2014/main" id="{618D93A3-E66F-4EBB-B024-8608BC9E28D2}"/>
              </a:ext>
            </a:extLst>
          </p:cNvPr>
          <p:cNvPicPr>
            <a:picLocks noChangeAspect="1"/>
          </p:cNvPicPr>
          <p:nvPr/>
        </p:nvPicPr>
        <p:blipFill>
          <a:blip r:embed="rId20"/>
          <a:stretch>
            <a:fillRect/>
          </a:stretch>
        </p:blipFill>
        <p:spPr>
          <a:xfrm>
            <a:off x="3225797" y="796949"/>
            <a:ext cx="1695450" cy="1308085"/>
          </a:xfrm>
          <a:prstGeom prst="rect">
            <a:avLst/>
          </a:prstGeom>
        </p:spPr>
      </p:pic>
      <p:cxnSp>
        <p:nvCxnSpPr>
          <p:cNvPr id="33" name="直接箭头连接符 32">
            <a:extLst>
              <a:ext uri="{FF2B5EF4-FFF2-40B4-BE49-F238E27FC236}">
                <a16:creationId xmlns:a16="http://schemas.microsoft.com/office/drawing/2014/main" id="{171BDBB8-5E92-4C80-954B-E5290174C8E3}"/>
              </a:ext>
            </a:extLst>
          </p:cNvPr>
          <p:cNvCxnSpPr>
            <a:stCxn id="111" idx="4"/>
          </p:cNvCxnSpPr>
          <p:nvPr/>
        </p:nvCxnSpPr>
        <p:spPr>
          <a:xfrm flipV="1">
            <a:off x="1157222" y="1290137"/>
            <a:ext cx="58125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接箭头连接符 113">
            <a:extLst>
              <a:ext uri="{FF2B5EF4-FFF2-40B4-BE49-F238E27FC236}">
                <a16:creationId xmlns:a16="http://schemas.microsoft.com/office/drawing/2014/main" id="{451D896E-923D-4858-8637-642665AB316C}"/>
              </a:ext>
            </a:extLst>
          </p:cNvPr>
          <p:cNvCxnSpPr/>
          <p:nvPr/>
        </p:nvCxnSpPr>
        <p:spPr>
          <a:xfrm flipV="1">
            <a:off x="2578123" y="1279704"/>
            <a:ext cx="58125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接箭头连接符 114">
            <a:extLst>
              <a:ext uri="{FF2B5EF4-FFF2-40B4-BE49-F238E27FC236}">
                <a16:creationId xmlns:a16="http://schemas.microsoft.com/office/drawing/2014/main" id="{A3A1ED97-1B40-4D42-888A-0B58492F32D9}"/>
              </a:ext>
            </a:extLst>
          </p:cNvPr>
          <p:cNvCxnSpPr>
            <a:cxnSpLocks/>
            <a:stCxn id="29" idx="3"/>
            <a:endCxn id="27" idx="1"/>
          </p:cNvCxnSpPr>
          <p:nvPr/>
        </p:nvCxnSpPr>
        <p:spPr>
          <a:xfrm>
            <a:off x="4921247" y="1450992"/>
            <a:ext cx="33254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6B70D08B-A243-4226-8A9E-8BE393F43F89}"/>
              </a:ext>
            </a:extLst>
          </p:cNvPr>
          <p:cNvCxnSpPr>
            <a:cxnSpLocks/>
            <a:stCxn id="27" idx="3"/>
            <a:endCxn id="28" idx="1"/>
          </p:cNvCxnSpPr>
          <p:nvPr/>
        </p:nvCxnSpPr>
        <p:spPr>
          <a:xfrm flipV="1">
            <a:off x="6712630" y="1443674"/>
            <a:ext cx="283549" cy="73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4996F23A-6B3A-435C-B8FC-44594633F9BD}"/>
              </a:ext>
            </a:extLst>
          </p:cNvPr>
          <p:cNvSpPr/>
          <p:nvPr/>
        </p:nvSpPr>
        <p:spPr>
          <a:xfrm>
            <a:off x="4128979" y="1582303"/>
            <a:ext cx="385041" cy="338554"/>
          </a:xfrm>
          <a:prstGeom prst="rect">
            <a:avLst/>
          </a:prstGeom>
        </p:spPr>
        <p:txBody>
          <a:bodyPr wrap="none">
            <a:spAutoFit/>
          </a:bodyPr>
          <a:lstStyle/>
          <a:p>
            <a:pPr algn="ctr"/>
            <a:r>
              <a:rPr lang="en-US" altLang="zh-CN" sz="1600" i="1" dirty="0">
                <a:solidFill>
                  <a:srgbClr val="33A8C7"/>
                </a:solidFill>
                <a:ea typeface="Cambria Math" panose="02040503050406030204" pitchFamily="18" charset="0"/>
              </a:rPr>
              <a:t>X</a:t>
            </a:r>
            <a:r>
              <a:rPr lang="el-GR" altLang="zh-CN" sz="1600" i="1" baseline="30000" dirty="0">
                <a:solidFill>
                  <a:srgbClr val="33A8C7"/>
                </a:solidFill>
                <a:ea typeface="Cambria Math" panose="02040503050406030204" pitchFamily="18" charset="0"/>
              </a:rPr>
              <a:t>γ‘</a:t>
            </a:r>
            <a:endParaRPr lang="en-US" altLang="zh-CN" sz="1600" i="1" baseline="30000" dirty="0">
              <a:solidFill>
                <a:srgbClr val="33A8C7"/>
              </a:solidFill>
              <a:ea typeface="Cambria Math" panose="02040503050406030204" pitchFamily="18" charset="0"/>
            </a:endParaRPr>
          </a:p>
        </p:txBody>
      </p:sp>
    </p:spTree>
    <p:extLst>
      <p:ext uri="{BB962C8B-B14F-4D97-AF65-F5344CB8AC3E}">
        <p14:creationId xmlns:p14="http://schemas.microsoft.com/office/powerpoint/2010/main" val="2031315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83"/>
                                        </p:tgtEl>
                                      </p:cBhvr>
                                      <p:by x="150000" y="150000"/>
                                    </p:animScale>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9"/>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6" presetClass="emph" presetSubtype="0" fill="hold" nodeType="clickEffect">
                                  <p:stCondLst>
                                    <p:cond delay="0"/>
                                  </p:stCondLst>
                                  <p:childTnLst>
                                    <p:animScale>
                                      <p:cBhvr>
                                        <p:cTn id="17" dur="2000" fill="hold"/>
                                        <p:tgtEl>
                                          <p:spTgt spid="112"/>
                                        </p:tgtEl>
                                      </p:cBhvr>
                                      <p:by x="150000" y="150000"/>
                                    </p:animScale>
                                  </p:childTnLst>
                                </p:cTn>
                              </p:par>
                            </p:childTnLst>
                          </p:cTn>
                        </p:par>
                        <p:par>
                          <p:cTn id="18" fill="hold">
                            <p:stCondLst>
                              <p:cond delay="2000"/>
                            </p:stCondLst>
                            <p:childTnLst>
                              <p:par>
                                <p:cTn id="19" presetID="1"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B94DD-DFC7-41B9-BED1-F7D0EF1DA57F}"/>
              </a:ext>
            </a:extLst>
          </p:cNvPr>
          <p:cNvSpPr>
            <a:spLocks noGrp="1"/>
          </p:cNvSpPr>
          <p:nvPr>
            <p:ph type="title"/>
          </p:nvPr>
        </p:nvSpPr>
        <p:spPr>
          <a:xfrm>
            <a:off x="761957" y="-55675"/>
            <a:ext cx="8229600" cy="796950"/>
          </a:xfrm>
        </p:spPr>
        <p:txBody>
          <a:bodyPr>
            <a:normAutofit/>
          </a:bodyPr>
          <a:lstStyle/>
          <a:p>
            <a:r>
              <a:rPr lang="zh-CN" altLang="en-US" sz="2400" dirty="0">
                <a:solidFill>
                  <a:srgbClr val="FF0000"/>
                </a:solidFill>
              </a:rPr>
              <a:t>结合材料多尺度属性的分而治之的机器学习方法</a:t>
            </a:r>
            <a:endParaRPr lang="zh-CN" altLang="en-US" sz="2400" dirty="0"/>
          </a:p>
        </p:txBody>
      </p:sp>
      <p:sp>
        <p:nvSpPr>
          <p:cNvPr id="61" name="文本框 60">
            <a:extLst>
              <a:ext uri="{FF2B5EF4-FFF2-40B4-BE49-F238E27FC236}">
                <a16:creationId xmlns:a16="http://schemas.microsoft.com/office/drawing/2014/main" id="{35830E7F-6CF2-46F5-9A1D-C9EA0EF533AF}"/>
              </a:ext>
            </a:extLst>
          </p:cNvPr>
          <p:cNvSpPr txBox="1"/>
          <p:nvPr/>
        </p:nvSpPr>
        <p:spPr>
          <a:xfrm>
            <a:off x="85800" y="766408"/>
            <a:ext cx="4198168" cy="233910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问题描述：</a:t>
            </a:r>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根据材料数据通常呈现</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高维度和分布不均匀的特点</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，综合样本物理背景的复杂性，</a:t>
            </a:r>
            <a:r>
              <a:rPr lang="zh-CN" altLang="en-US" dirty="0">
                <a:solidFill>
                  <a:srgbClr val="FF0000"/>
                </a:solidFill>
                <a:latin typeface="微软雅黑" panose="020B0503020204020204" pitchFamily="34" charset="-122"/>
                <a:ea typeface="微软雅黑" panose="020B0503020204020204" pitchFamily="34" charset="-122"/>
              </a:rPr>
              <a:t>尤其是当面对不同成分组合、不同热处理工艺和不同测试条件的合金样本</a:t>
            </a:r>
            <a:r>
              <a:rPr lang="zh-CN" altLang="en-US" dirty="0">
                <a:solidFill>
                  <a:prstClr val="black"/>
                </a:solidFill>
                <a:latin typeface="微软雅黑" panose="020B0503020204020204" pitchFamily="34" charset="-122"/>
                <a:ea typeface="微软雅黑" panose="020B0503020204020204" pitchFamily="34" charset="-122"/>
              </a:rPr>
              <a:t>，</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所以难以找到一种单一的模型对高维且具有一定物理复杂性背景的小样本进行建模</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p:txBody>
      </p:sp>
      <p:sp>
        <p:nvSpPr>
          <p:cNvPr id="129" name="文本框 128">
            <a:extLst>
              <a:ext uri="{FF2B5EF4-FFF2-40B4-BE49-F238E27FC236}">
                <a16:creationId xmlns:a16="http://schemas.microsoft.com/office/drawing/2014/main" id="{0ECFC392-79C7-4A76-A514-5573B7ADB321}"/>
              </a:ext>
            </a:extLst>
          </p:cNvPr>
          <p:cNvSpPr txBox="1"/>
          <p:nvPr/>
        </p:nvSpPr>
        <p:spPr>
          <a:xfrm>
            <a:off x="85800" y="3043892"/>
            <a:ext cx="408747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解决方案：</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结合材料多尺度属性的分而治之的机器学习方法（</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DCSA</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p:txBody>
      </p:sp>
      <p:pic>
        <p:nvPicPr>
          <p:cNvPr id="4" name="图片 3">
            <a:extLst>
              <a:ext uri="{FF2B5EF4-FFF2-40B4-BE49-F238E27FC236}">
                <a16:creationId xmlns:a16="http://schemas.microsoft.com/office/drawing/2014/main" id="{23627FD7-ABAE-47D3-AD04-C9914CDD92CE}"/>
              </a:ext>
            </a:extLst>
          </p:cNvPr>
          <p:cNvPicPr>
            <a:picLocks noChangeAspect="1"/>
          </p:cNvPicPr>
          <p:nvPr/>
        </p:nvPicPr>
        <p:blipFill>
          <a:blip r:embed="rId3"/>
          <a:stretch>
            <a:fillRect/>
          </a:stretch>
        </p:blipFill>
        <p:spPr>
          <a:xfrm>
            <a:off x="4173275" y="692696"/>
            <a:ext cx="4791213" cy="2711496"/>
          </a:xfrm>
          <a:prstGeom prst="rect">
            <a:avLst/>
          </a:prstGeom>
        </p:spPr>
      </p:pic>
      <p:sp>
        <p:nvSpPr>
          <p:cNvPr id="5" name="文本框 4">
            <a:extLst>
              <a:ext uri="{FF2B5EF4-FFF2-40B4-BE49-F238E27FC236}">
                <a16:creationId xmlns:a16="http://schemas.microsoft.com/office/drawing/2014/main" id="{F5B36B39-B255-4C47-A46B-6655D29CE776}"/>
              </a:ext>
            </a:extLst>
          </p:cNvPr>
          <p:cNvSpPr txBox="1"/>
          <p:nvPr/>
        </p:nvSpPr>
        <p:spPr>
          <a:xfrm>
            <a:off x="7960049" y="1668705"/>
            <a:ext cx="738664" cy="1785104"/>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多尺度输入属性</a:t>
            </a:r>
            <a:endParaRPr kumimoji="0" lang="en-US" altLang="zh-CN"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27</a:t>
            </a:r>
            <a:r>
              <a:rPr kumimoji="0" lang="zh-CN" altLang="en-US"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个合金的</a:t>
            </a:r>
          </a:p>
        </p:txBody>
      </p:sp>
      <p:pic>
        <p:nvPicPr>
          <p:cNvPr id="6" name="图片 5">
            <a:extLst>
              <a:ext uri="{FF2B5EF4-FFF2-40B4-BE49-F238E27FC236}">
                <a16:creationId xmlns:a16="http://schemas.microsoft.com/office/drawing/2014/main" id="{A5F6D11D-6435-4C9C-A1C6-CEA596FE1452}"/>
              </a:ext>
            </a:extLst>
          </p:cNvPr>
          <p:cNvPicPr>
            <a:picLocks noChangeAspect="1"/>
          </p:cNvPicPr>
          <p:nvPr/>
        </p:nvPicPr>
        <p:blipFill>
          <a:blip r:embed="rId4"/>
          <a:stretch>
            <a:fillRect/>
          </a:stretch>
        </p:blipFill>
        <p:spPr>
          <a:xfrm>
            <a:off x="278589" y="3284984"/>
            <a:ext cx="8712968" cy="3602407"/>
          </a:xfrm>
          <a:prstGeom prst="rect">
            <a:avLst/>
          </a:prstGeom>
        </p:spPr>
      </p:pic>
    </p:spTree>
    <p:extLst>
      <p:ext uri="{BB962C8B-B14F-4D97-AF65-F5344CB8AC3E}">
        <p14:creationId xmlns:p14="http://schemas.microsoft.com/office/powerpoint/2010/main" val="37454224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AB8D66-5E0D-40E5-BA72-F20B6E09AAE1}"/>
              </a:ext>
            </a:extLst>
          </p:cNvPr>
          <p:cNvSpPr>
            <a:spLocks noGrp="1"/>
          </p:cNvSpPr>
          <p:nvPr>
            <p:ph type="title"/>
          </p:nvPr>
        </p:nvSpPr>
        <p:spPr>
          <a:xfrm>
            <a:off x="914400" y="26741"/>
            <a:ext cx="8229600" cy="673453"/>
          </a:xfrm>
        </p:spPr>
        <p:txBody>
          <a:bodyPr>
            <a:normAutofit fontScale="90000"/>
          </a:bodyPr>
          <a:lstStyle/>
          <a:p>
            <a:r>
              <a:rPr lang="zh-CN" altLang="en-US" sz="2400" dirty="0">
                <a:solidFill>
                  <a:srgbClr val="FF0000"/>
                </a:solidFill>
              </a:rPr>
              <a:t>结合材料多尺度属性的分而治之的机器学习方法</a:t>
            </a:r>
            <a:br>
              <a:rPr lang="en-US" altLang="zh-CN" sz="2400" dirty="0">
                <a:solidFill>
                  <a:srgbClr val="FF0000"/>
                </a:solidFill>
              </a:rPr>
            </a:br>
            <a:r>
              <a:rPr lang="en-US" altLang="zh-CN" sz="2400" dirty="0">
                <a:solidFill>
                  <a:srgbClr val="FF0000"/>
                </a:solidFill>
              </a:rPr>
              <a:t>—</a:t>
            </a:r>
            <a:r>
              <a:rPr lang="zh-CN" altLang="en-US" sz="2400" dirty="0">
                <a:solidFill>
                  <a:srgbClr val="FF0000"/>
                </a:solidFill>
              </a:rPr>
              <a:t>蠕变断裂寿命预测结果与讨论</a:t>
            </a:r>
          </a:p>
        </p:txBody>
      </p:sp>
      <p:pic>
        <p:nvPicPr>
          <p:cNvPr id="26" name="图片 25">
            <a:extLst>
              <a:ext uri="{FF2B5EF4-FFF2-40B4-BE49-F238E27FC236}">
                <a16:creationId xmlns:a16="http://schemas.microsoft.com/office/drawing/2014/main" id="{EB8DDB6E-8E65-49FB-86F7-4A010FF9B49D}"/>
              </a:ext>
            </a:extLst>
          </p:cNvPr>
          <p:cNvPicPr/>
          <p:nvPr/>
        </p:nvPicPr>
        <p:blipFill>
          <a:blip r:embed="rId3"/>
          <a:stretch>
            <a:fillRect/>
          </a:stretch>
        </p:blipFill>
        <p:spPr>
          <a:xfrm>
            <a:off x="4005205" y="1195184"/>
            <a:ext cx="3234569" cy="2659668"/>
          </a:xfrm>
          <a:prstGeom prst="rect">
            <a:avLst/>
          </a:prstGeom>
        </p:spPr>
      </p:pic>
      <p:graphicFrame>
        <p:nvGraphicFramePr>
          <p:cNvPr id="6" name="表格 5">
            <a:extLst>
              <a:ext uri="{FF2B5EF4-FFF2-40B4-BE49-F238E27FC236}">
                <a16:creationId xmlns:a16="http://schemas.microsoft.com/office/drawing/2014/main" id="{B0520701-5762-463E-AA63-CAE96EF257A6}"/>
              </a:ext>
            </a:extLst>
          </p:cNvPr>
          <p:cNvGraphicFramePr>
            <a:graphicFrameLocks noGrp="1"/>
          </p:cNvGraphicFramePr>
          <p:nvPr>
            <p:extLst>
              <p:ext uri="{D42A27DB-BD31-4B8C-83A1-F6EECF244321}">
                <p14:modId xmlns:p14="http://schemas.microsoft.com/office/powerpoint/2010/main" val="3201908897"/>
              </p:ext>
            </p:extLst>
          </p:nvPr>
        </p:nvGraphicFramePr>
        <p:xfrm>
          <a:off x="1111338" y="4611508"/>
          <a:ext cx="6917046" cy="2201868"/>
        </p:xfrm>
        <a:graphic>
          <a:graphicData uri="http://schemas.openxmlformats.org/drawingml/2006/table">
            <a:tbl>
              <a:tblPr firstRow="1" firstCol="1" bandRow="1">
                <a:tableStyleId>{3B4B98B0-60AC-42C2-AFA5-B58CD77FA1E5}</a:tableStyleId>
              </a:tblPr>
              <a:tblGrid>
                <a:gridCol w="1368152">
                  <a:extLst>
                    <a:ext uri="{9D8B030D-6E8A-4147-A177-3AD203B41FA5}">
                      <a16:colId xmlns:a16="http://schemas.microsoft.com/office/drawing/2014/main" val="3951002026"/>
                    </a:ext>
                  </a:extLst>
                </a:gridCol>
                <a:gridCol w="2880320">
                  <a:extLst>
                    <a:ext uri="{9D8B030D-6E8A-4147-A177-3AD203B41FA5}">
                      <a16:colId xmlns:a16="http://schemas.microsoft.com/office/drawing/2014/main" val="2453283477"/>
                    </a:ext>
                  </a:extLst>
                </a:gridCol>
                <a:gridCol w="2668574">
                  <a:extLst>
                    <a:ext uri="{9D8B030D-6E8A-4147-A177-3AD203B41FA5}">
                      <a16:colId xmlns:a16="http://schemas.microsoft.com/office/drawing/2014/main" val="2482985253"/>
                    </a:ext>
                  </a:extLst>
                </a:gridCol>
              </a:tblGrid>
              <a:tr h="244652">
                <a:tc>
                  <a:txBody>
                    <a:bodyPr/>
                    <a:lstStyle/>
                    <a:p>
                      <a:pPr algn="ctr">
                        <a:spcAft>
                          <a:spcPts val="0"/>
                        </a:spcAft>
                        <a:tabLst>
                          <a:tab pos="226695" algn="l"/>
                        </a:tabLst>
                      </a:pPr>
                      <a:r>
                        <a:rPr lang="en-US" sz="1600" kern="100" dirty="0">
                          <a:effectLst/>
                        </a:rPr>
                        <a:t>Clusters</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226695" algn="l"/>
                        </a:tabLst>
                      </a:pPr>
                      <a:r>
                        <a:rPr lang="en-US" sz="1600" kern="100" dirty="0">
                          <a:effectLst/>
                        </a:rPr>
                        <a:t>Selected optimal model</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226695" algn="l"/>
                        </a:tabLst>
                      </a:pPr>
                      <a:r>
                        <a:rPr lang="en-US" sz="1600" kern="100" dirty="0">
                          <a:effectLst/>
                        </a:rPr>
                        <a:t>Fitness</a:t>
                      </a:r>
                      <a:endParaRPr lang="zh-CN" sz="1600" i="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74496920"/>
                  </a:ext>
                </a:extLst>
              </a:tr>
              <a:tr h="244652">
                <a:tc>
                  <a:txBody>
                    <a:bodyPr/>
                    <a:lstStyle/>
                    <a:p>
                      <a:pPr algn="ctr">
                        <a:spcAft>
                          <a:spcPts val="0"/>
                        </a:spcAft>
                        <a:tabLst>
                          <a:tab pos="226695" algn="l"/>
                        </a:tabLst>
                      </a:pPr>
                      <a:r>
                        <a:rPr lang="en-US" sz="1600" kern="100" dirty="0">
                          <a:effectLst/>
                        </a:rPr>
                        <a:t>1</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226695" algn="l"/>
                        </a:tabLst>
                      </a:pPr>
                      <a:r>
                        <a:rPr lang="en-US" sz="1600" kern="100" dirty="0">
                          <a:effectLst/>
                        </a:rPr>
                        <a:t>RF</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226695" algn="l"/>
                        </a:tabLst>
                      </a:pPr>
                      <a:r>
                        <a:rPr lang="en-US" sz="1600" kern="100">
                          <a:effectLst/>
                        </a:rPr>
                        <a:t>0.8924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05891632"/>
                  </a:ext>
                </a:extLst>
              </a:tr>
              <a:tr h="244652">
                <a:tc>
                  <a:txBody>
                    <a:bodyPr/>
                    <a:lstStyle/>
                    <a:p>
                      <a:pPr algn="ctr">
                        <a:spcAft>
                          <a:spcPts val="0"/>
                        </a:spcAft>
                        <a:tabLst>
                          <a:tab pos="226695" algn="l"/>
                        </a:tabLst>
                      </a:pPr>
                      <a:r>
                        <a:rPr lang="en-US" sz="1600" kern="100" dirty="0">
                          <a:effectLst/>
                        </a:rPr>
                        <a:t>2</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226695" algn="l"/>
                        </a:tabLst>
                      </a:pPr>
                      <a:r>
                        <a:rPr lang="en-US" sz="1600" kern="100">
                          <a:effectLst/>
                        </a:rPr>
                        <a:t>GPR</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226695" algn="l"/>
                        </a:tabLst>
                      </a:pPr>
                      <a:r>
                        <a:rPr lang="en-US" sz="1600" kern="100" dirty="0">
                          <a:effectLst/>
                        </a:rPr>
                        <a:t>0.9595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05551973"/>
                  </a:ext>
                </a:extLst>
              </a:tr>
              <a:tr h="244652">
                <a:tc>
                  <a:txBody>
                    <a:bodyPr/>
                    <a:lstStyle/>
                    <a:p>
                      <a:pPr algn="ctr">
                        <a:spcAft>
                          <a:spcPts val="0"/>
                        </a:spcAft>
                        <a:tabLst>
                          <a:tab pos="226695" algn="l"/>
                        </a:tabLst>
                      </a:pPr>
                      <a:r>
                        <a:rPr lang="en-US" sz="1600" kern="100" dirty="0">
                          <a:effectLst/>
                        </a:rPr>
                        <a:t>3</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226695" algn="l"/>
                        </a:tabLst>
                      </a:pPr>
                      <a:r>
                        <a:rPr lang="en-US" sz="1600" kern="100" dirty="0">
                          <a:effectLst/>
                        </a:rPr>
                        <a:t>GPR</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226695" algn="l"/>
                        </a:tabLst>
                      </a:pPr>
                      <a:r>
                        <a:rPr lang="en-US" sz="1600" kern="100">
                          <a:effectLst/>
                        </a:rPr>
                        <a:t>0.9376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43419971"/>
                  </a:ext>
                </a:extLst>
              </a:tr>
              <a:tr h="244652">
                <a:tc>
                  <a:txBody>
                    <a:bodyPr/>
                    <a:lstStyle/>
                    <a:p>
                      <a:pPr algn="ctr">
                        <a:spcAft>
                          <a:spcPts val="0"/>
                        </a:spcAft>
                        <a:tabLst>
                          <a:tab pos="226695" algn="l"/>
                        </a:tabLst>
                      </a:pPr>
                      <a:r>
                        <a:rPr lang="en-US" sz="1600" kern="100" dirty="0">
                          <a:effectLst/>
                        </a:rPr>
                        <a:t>4</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226695" algn="l"/>
                        </a:tabLst>
                      </a:pPr>
                      <a:r>
                        <a:rPr lang="en-US" sz="1600" kern="100" dirty="0">
                          <a:effectLst/>
                        </a:rPr>
                        <a:t>RF</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226695" algn="l"/>
                        </a:tabLst>
                      </a:pPr>
                      <a:r>
                        <a:rPr lang="en-US" sz="1600" kern="100">
                          <a:effectLst/>
                        </a:rPr>
                        <a:t>0.9692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12111259"/>
                  </a:ext>
                </a:extLst>
              </a:tr>
              <a:tr h="244652">
                <a:tc>
                  <a:txBody>
                    <a:bodyPr/>
                    <a:lstStyle/>
                    <a:p>
                      <a:pPr algn="ctr">
                        <a:spcAft>
                          <a:spcPts val="0"/>
                        </a:spcAft>
                        <a:tabLst>
                          <a:tab pos="226695" algn="l"/>
                        </a:tabLst>
                      </a:pPr>
                      <a:r>
                        <a:rPr lang="en-US" sz="1600" kern="100" dirty="0">
                          <a:effectLst/>
                        </a:rPr>
                        <a:t>5</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226695" algn="l"/>
                        </a:tabLst>
                      </a:pPr>
                      <a:r>
                        <a:rPr lang="en-US" sz="1600" kern="100" dirty="0">
                          <a:effectLst/>
                        </a:rPr>
                        <a:t>RF</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226695" algn="l"/>
                        </a:tabLst>
                      </a:pPr>
                      <a:r>
                        <a:rPr lang="en-US" sz="1600" kern="100">
                          <a:effectLst/>
                        </a:rPr>
                        <a:t>0.9364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71918414"/>
                  </a:ext>
                </a:extLst>
              </a:tr>
              <a:tr h="244652">
                <a:tc>
                  <a:txBody>
                    <a:bodyPr/>
                    <a:lstStyle/>
                    <a:p>
                      <a:pPr algn="ctr">
                        <a:spcAft>
                          <a:spcPts val="0"/>
                        </a:spcAft>
                        <a:tabLst>
                          <a:tab pos="226695" algn="l"/>
                        </a:tabLst>
                      </a:pPr>
                      <a:r>
                        <a:rPr lang="en-US" sz="1600" kern="100" dirty="0">
                          <a:effectLst/>
                        </a:rPr>
                        <a:t>6</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226695" algn="l"/>
                        </a:tabLst>
                      </a:pPr>
                      <a:r>
                        <a:rPr lang="en-US" sz="1600" kern="100" dirty="0">
                          <a:effectLst/>
                        </a:rPr>
                        <a:t>SVR</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226695" algn="l"/>
                        </a:tabLst>
                      </a:pPr>
                      <a:r>
                        <a:rPr lang="en-US" sz="1600" kern="100" dirty="0">
                          <a:effectLst/>
                        </a:rPr>
                        <a:t>0.9548</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22045825"/>
                  </a:ext>
                </a:extLst>
              </a:tr>
              <a:tr h="244652">
                <a:tc>
                  <a:txBody>
                    <a:bodyPr/>
                    <a:lstStyle/>
                    <a:p>
                      <a:pPr algn="ctr">
                        <a:spcAft>
                          <a:spcPts val="0"/>
                        </a:spcAft>
                        <a:tabLst>
                          <a:tab pos="226695" algn="l"/>
                        </a:tabLst>
                      </a:pPr>
                      <a:r>
                        <a:rPr lang="en-US" sz="1600" kern="100" dirty="0">
                          <a:effectLst/>
                        </a:rPr>
                        <a:t>7</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226695" algn="l"/>
                        </a:tabLst>
                      </a:pPr>
                      <a:r>
                        <a:rPr lang="en-US" sz="1600" kern="100">
                          <a:effectLst/>
                        </a:rPr>
                        <a:t>SVR</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226695" algn="l"/>
                        </a:tabLst>
                      </a:pPr>
                      <a:r>
                        <a:rPr lang="en-US" sz="1600" kern="100" dirty="0">
                          <a:effectLst/>
                        </a:rPr>
                        <a:t>0.9791</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59998790"/>
                  </a:ext>
                </a:extLst>
              </a:tr>
              <a:tr h="244652">
                <a:tc>
                  <a:txBody>
                    <a:bodyPr/>
                    <a:lstStyle/>
                    <a:p>
                      <a:pPr algn="ctr">
                        <a:spcAft>
                          <a:spcPts val="0"/>
                        </a:spcAft>
                        <a:tabLst>
                          <a:tab pos="226695" algn="l"/>
                        </a:tabLst>
                      </a:pPr>
                      <a:r>
                        <a:rPr lang="en-US" sz="1600" kern="100" dirty="0">
                          <a:effectLst/>
                        </a:rPr>
                        <a:t>8</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226695" algn="l"/>
                        </a:tabLst>
                      </a:pPr>
                      <a:r>
                        <a:rPr lang="en-US" sz="1600" kern="100">
                          <a:effectLst/>
                        </a:rPr>
                        <a:t>RF</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226695" algn="l"/>
                        </a:tabLst>
                      </a:pPr>
                      <a:r>
                        <a:rPr lang="en-US" sz="1600" kern="100" dirty="0">
                          <a:effectLst/>
                        </a:rPr>
                        <a:t>0.9212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52527004"/>
                  </a:ext>
                </a:extLst>
              </a:tr>
            </a:tbl>
          </a:graphicData>
        </a:graphic>
      </p:graphicFrame>
      <p:sp>
        <p:nvSpPr>
          <p:cNvPr id="33" name="文本框 32">
            <a:extLst>
              <a:ext uri="{FF2B5EF4-FFF2-40B4-BE49-F238E27FC236}">
                <a16:creationId xmlns:a16="http://schemas.microsoft.com/office/drawing/2014/main" id="{1F1FFA40-6250-43CF-BB78-3482D11DB5B1}"/>
              </a:ext>
            </a:extLst>
          </p:cNvPr>
          <p:cNvSpPr txBox="1"/>
          <p:nvPr/>
        </p:nvSpPr>
        <p:spPr>
          <a:xfrm>
            <a:off x="2049581" y="4283804"/>
            <a:ext cx="5040560" cy="369332"/>
          </a:xfrm>
          <a:prstGeom prst="rect">
            <a:avLst/>
          </a:prstGeom>
          <a:noFill/>
        </p:spPr>
        <p:txBody>
          <a:bodyPr wrap="square" rtlCol="0">
            <a:spAutoFit/>
          </a:bodyPr>
          <a:lstStyle/>
          <a:p>
            <a:pPr algn="ctr"/>
            <a:r>
              <a:rPr lang="en-US" altLang="zh-CN" b="1" dirty="0">
                <a:solidFill>
                  <a:schemeClr val="accent6">
                    <a:lumMod val="75000"/>
                  </a:schemeClr>
                </a:solidFill>
              </a:rPr>
              <a:t>8</a:t>
            </a:r>
            <a:r>
              <a:rPr lang="zh-CN" altLang="en-US" b="1" dirty="0">
                <a:solidFill>
                  <a:schemeClr val="accent6">
                    <a:lumMod val="75000"/>
                  </a:schemeClr>
                </a:solidFill>
              </a:rPr>
              <a:t>个簇中每个簇选择的最优回归预测模型</a:t>
            </a:r>
          </a:p>
        </p:txBody>
      </p:sp>
      <p:sp>
        <p:nvSpPr>
          <p:cNvPr id="38" name="文本框 37">
            <a:extLst>
              <a:ext uri="{FF2B5EF4-FFF2-40B4-BE49-F238E27FC236}">
                <a16:creationId xmlns:a16="http://schemas.microsoft.com/office/drawing/2014/main" id="{278292B6-E4E0-4383-A7AD-04592B1DC4AD}"/>
              </a:ext>
            </a:extLst>
          </p:cNvPr>
          <p:cNvSpPr txBox="1"/>
          <p:nvPr/>
        </p:nvSpPr>
        <p:spPr>
          <a:xfrm>
            <a:off x="7239775" y="1560409"/>
            <a:ext cx="1832659" cy="1569660"/>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      </a:t>
            </a:r>
            <a:r>
              <a:rPr lang="zh-CN" altLang="en-US" sz="1600" b="1" dirty="0">
                <a:solidFill>
                  <a:schemeClr val="accent6">
                    <a:lumMod val="75000"/>
                  </a:schemeClr>
                </a:solidFill>
                <a:latin typeface="微软雅黑" panose="020B0503020204020204" pitchFamily="34" charset="-122"/>
                <a:ea typeface="微软雅黑" panose="020B0503020204020204" pitchFamily="34" charset="-122"/>
              </a:rPr>
              <a:t>针对</a:t>
            </a:r>
            <a:r>
              <a:rPr lang="en-US" altLang="zh-CN" sz="1600" b="1" dirty="0">
                <a:solidFill>
                  <a:schemeClr val="accent6">
                    <a:lumMod val="75000"/>
                  </a:schemeClr>
                </a:solidFill>
                <a:latin typeface="微软雅黑" panose="020B0503020204020204" pitchFamily="34" charset="-122"/>
                <a:ea typeface="微软雅黑" panose="020B0503020204020204" pitchFamily="34" charset="-122"/>
              </a:rPr>
              <a:t>8</a:t>
            </a:r>
            <a:r>
              <a:rPr lang="zh-CN" altLang="en-US" sz="1600" b="1" dirty="0">
                <a:solidFill>
                  <a:schemeClr val="accent6">
                    <a:lumMod val="75000"/>
                  </a:schemeClr>
                </a:solidFill>
                <a:latin typeface="微软雅黑" panose="020B0503020204020204" pitchFamily="34" charset="-122"/>
                <a:ea typeface="微软雅黑" panose="020B0503020204020204" pitchFamily="34" charset="-122"/>
              </a:rPr>
              <a:t>个不同的合金簇，三个候选模型（</a:t>
            </a:r>
            <a:r>
              <a:rPr lang="en-US" altLang="zh-CN" sz="1600" b="1" dirty="0">
                <a:solidFill>
                  <a:schemeClr val="accent6">
                    <a:lumMod val="75000"/>
                  </a:schemeClr>
                </a:solidFill>
                <a:latin typeface="微软雅黑" panose="020B0503020204020204" pitchFamily="34" charset="-122"/>
                <a:ea typeface="微软雅黑" panose="020B0503020204020204" pitchFamily="34" charset="-122"/>
              </a:rPr>
              <a:t>RF</a:t>
            </a:r>
            <a:r>
              <a:rPr lang="zh-CN" altLang="en-US" sz="1600" b="1" dirty="0">
                <a:solidFill>
                  <a:schemeClr val="accent6">
                    <a:lumMod val="75000"/>
                  </a:schemeClr>
                </a:solidFill>
                <a:latin typeface="微软雅黑" panose="020B0503020204020204" pitchFamily="34" charset="-122"/>
                <a:ea typeface="微软雅黑" panose="020B0503020204020204" pitchFamily="34" charset="-122"/>
              </a:rPr>
              <a:t>、</a:t>
            </a:r>
            <a:r>
              <a:rPr lang="en-US" altLang="zh-CN" sz="1600" b="1" dirty="0">
                <a:solidFill>
                  <a:schemeClr val="accent6">
                    <a:lumMod val="75000"/>
                  </a:schemeClr>
                </a:solidFill>
                <a:latin typeface="微软雅黑" panose="020B0503020204020204" pitchFamily="34" charset="-122"/>
                <a:ea typeface="微软雅黑" panose="020B0503020204020204" pitchFamily="34" charset="-122"/>
              </a:rPr>
              <a:t>SVR</a:t>
            </a:r>
            <a:r>
              <a:rPr lang="zh-CN" altLang="en-US" sz="1600" b="1" dirty="0">
                <a:solidFill>
                  <a:schemeClr val="accent6">
                    <a:lumMod val="75000"/>
                  </a:schemeClr>
                </a:solidFill>
                <a:latin typeface="微软雅黑" panose="020B0503020204020204" pitchFamily="34" charset="-122"/>
                <a:ea typeface="微软雅黑" panose="020B0503020204020204" pitchFamily="34" charset="-122"/>
              </a:rPr>
              <a:t>和</a:t>
            </a:r>
            <a:r>
              <a:rPr lang="en-US" altLang="zh-CN" sz="1600" b="1" dirty="0">
                <a:solidFill>
                  <a:schemeClr val="accent6">
                    <a:lumMod val="75000"/>
                  </a:schemeClr>
                </a:solidFill>
                <a:latin typeface="微软雅黑" panose="020B0503020204020204" pitchFamily="34" charset="-122"/>
                <a:ea typeface="微软雅黑" panose="020B0503020204020204" pitchFamily="34" charset="-122"/>
              </a:rPr>
              <a:t>GPR</a:t>
            </a:r>
            <a:r>
              <a:rPr lang="zh-CN" altLang="en-US" sz="1600" b="1" dirty="0">
                <a:solidFill>
                  <a:schemeClr val="accent6">
                    <a:lumMod val="75000"/>
                  </a:schemeClr>
                </a:solidFill>
                <a:latin typeface="微软雅黑" panose="020B0503020204020204" pitchFamily="34" charset="-122"/>
                <a:ea typeface="微软雅黑" panose="020B0503020204020204" pitchFamily="34" charset="-122"/>
              </a:rPr>
              <a:t>）分别在每个簇上的预测精度（适应度）</a:t>
            </a:r>
          </a:p>
        </p:txBody>
      </p:sp>
      <p:sp>
        <p:nvSpPr>
          <p:cNvPr id="44" name="箭头: 下 43">
            <a:extLst>
              <a:ext uri="{FF2B5EF4-FFF2-40B4-BE49-F238E27FC236}">
                <a16:creationId xmlns:a16="http://schemas.microsoft.com/office/drawing/2014/main" id="{23FB23C9-5A66-454A-9D7A-620734C106B7}"/>
              </a:ext>
            </a:extLst>
          </p:cNvPr>
          <p:cNvSpPr/>
          <p:nvPr/>
        </p:nvSpPr>
        <p:spPr>
          <a:xfrm>
            <a:off x="4579590" y="3865678"/>
            <a:ext cx="550912" cy="518003"/>
          </a:xfrm>
          <a:prstGeom prst="downArrow">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圆角 44">
            <a:extLst>
              <a:ext uri="{FF2B5EF4-FFF2-40B4-BE49-F238E27FC236}">
                <a16:creationId xmlns:a16="http://schemas.microsoft.com/office/drawing/2014/main" id="{69CBC4A5-38CF-43E1-9DD7-2CF04C75EE42}"/>
              </a:ext>
            </a:extLst>
          </p:cNvPr>
          <p:cNvSpPr/>
          <p:nvPr/>
        </p:nvSpPr>
        <p:spPr>
          <a:xfrm>
            <a:off x="145143" y="1074057"/>
            <a:ext cx="8872268" cy="3209747"/>
          </a:xfrm>
          <a:prstGeom prst="roundRect">
            <a:avLst/>
          </a:prstGeom>
          <a:noFill/>
          <a:ln>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C2A3A312-69F1-4A82-9366-6171EB5315D8}"/>
              </a:ext>
            </a:extLst>
          </p:cNvPr>
          <p:cNvSpPr txBox="1"/>
          <p:nvPr/>
        </p:nvSpPr>
        <p:spPr>
          <a:xfrm>
            <a:off x="2305210" y="3267833"/>
            <a:ext cx="195543" cy="191197"/>
          </a:xfrm>
          <a:prstGeom prst="rect">
            <a:avLst/>
          </a:prstGeom>
          <a:solidFill>
            <a:schemeClr val="bg1"/>
          </a:solidFill>
        </p:spPr>
        <p:txBody>
          <a:bodyPr wrap="square" rtlCol="0">
            <a:spAutoFit/>
          </a:bodyPr>
          <a:lstStyle/>
          <a:p>
            <a:endParaRPr lang="zh-CN" altLang="en-US" dirty="0"/>
          </a:p>
        </p:txBody>
      </p:sp>
      <p:sp>
        <p:nvSpPr>
          <p:cNvPr id="3" name="文本框 2">
            <a:extLst>
              <a:ext uri="{FF2B5EF4-FFF2-40B4-BE49-F238E27FC236}">
                <a16:creationId xmlns:a16="http://schemas.microsoft.com/office/drawing/2014/main" id="{5D4C2031-4D39-43F3-8981-4EFEB7267428}"/>
              </a:ext>
            </a:extLst>
          </p:cNvPr>
          <p:cNvSpPr txBox="1"/>
          <p:nvPr/>
        </p:nvSpPr>
        <p:spPr>
          <a:xfrm>
            <a:off x="350974" y="729036"/>
            <a:ext cx="5517169" cy="400110"/>
          </a:xfrm>
          <a:prstGeom prst="rect">
            <a:avLst/>
          </a:prstGeom>
          <a:noFill/>
        </p:spPr>
        <p:txBody>
          <a:bodyPr wrap="square" rtlCol="0">
            <a:spAutoFit/>
          </a:bodyPr>
          <a:lstStyle/>
          <a:p>
            <a:pPr marL="342900" indent="-342900">
              <a:buFont typeface="Wingdings" panose="05000000000000000000" pitchFamily="2" charset="2"/>
              <a:buChar char="n"/>
            </a:pPr>
            <a:r>
              <a:rPr lang="zh-CN" altLang="en-US" sz="2000" b="1" dirty="0">
                <a:solidFill>
                  <a:srgbClr val="FF0000"/>
                </a:solidFill>
                <a:latin typeface="微软雅黑" panose="020B0503020204020204" pitchFamily="34" charset="-122"/>
                <a:ea typeface="微软雅黑" panose="020B0503020204020204" pitchFamily="34" charset="-122"/>
              </a:rPr>
              <a:t>聚类划分结果展示和最优回归模型的选择</a:t>
            </a:r>
          </a:p>
        </p:txBody>
      </p:sp>
      <p:sp>
        <p:nvSpPr>
          <p:cNvPr id="35" name="文本框 34">
            <a:extLst>
              <a:ext uri="{FF2B5EF4-FFF2-40B4-BE49-F238E27FC236}">
                <a16:creationId xmlns:a16="http://schemas.microsoft.com/office/drawing/2014/main" id="{659B3669-1750-4597-96A2-A51B42658C37}"/>
              </a:ext>
            </a:extLst>
          </p:cNvPr>
          <p:cNvSpPr txBox="1"/>
          <p:nvPr/>
        </p:nvSpPr>
        <p:spPr>
          <a:xfrm>
            <a:off x="126589" y="3694546"/>
            <a:ext cx="4661435" cy="523220"/>
          </a:xfrm>
          <a:prstGeom prst="rect">
            <a:avLst/>
          </a:prstGeom>
          <a:noFill/>
        </p:spPr>
        <p:txBody>
          <a:bodyPr wrap="square" rtlCol="0">
            <a:spAutoFit/>
          </a:bodyPr>
          <a:lstStyle/>
          <a:p>
            <a:pPr algn="ctr"/>
            <a:r>
              <a:rPr lang="en-US" altLang="zh-CN" sz="1400" dirty="0">
                <a:latin typeface="微软雅黑" panose="020B0503020204020204" pitchFamily="34" charset="-122"/>
                <a:ea typeface="微软雅黑" panose="020B0503020204020204" pitchFamily="34" charset="-122"/>
              </a:rPr>
              <a:t>   </a:t>
            </a:r>
            <a:r>
              <a:rPr lang="en-US" altLang="zh-CN" sz="1400" b="1" dirty="0">
                <a:solidFill>
                  <a:schemeClr val="accent6">
                    <a:lumMod val="75000"/>
                  </a:schemeClr>
                </a:solidFill>
                <a:latin typeface="微软雅黑" panose="020B0503020204020204" pitchFamily="34" charset="-122"/>
                <a:ea typeface="微软雅黑" panose="020B0503020204020204" pitchFamily="34" charset="-122"/>
              </a:rPr>
              <a:t>266</a:t>
            </a:r>
            <a:r>
              <a:rPr lang="zh-CN" altLang="en-US" sz="1400" b="1" dirty="0">
                <a:solidFill>
                  <a:schemeClr val="accent6">
                    <a:lumMod val="75000"/>
                  </a:schemeClr>
                </a:solidFill>
                <a:latin typeface="微软雅黑" panose="020B0503020204020204" pitchFamily="34" charset="-122"/>
                <a:ea typeface="微软雅黑" panose="020B0503020204020204" pitchFamily="34" charset="-122"/>
              </a:rPr>
              <a:t>条合金样本依据成分、热处理工艺、试验条件和微观结构属性最终被划为</a:t>
            </a:r>
            <a:r>
              <a:rPr lang="en-US" altLang="zh-CN" sz="1400" b="1" dirty="0">
                <a:solidFill>
                  <a:schemeClr val="accent6">
                    <a:lumMod val="75000"/>
                  </a:schemeClr>
                </a:solidFill>
                <a:latin typeface="微软雅黑" panose="020B0503020204020204" pitchFamily="34" charset="-122"/>
                <a:ea typeface="微软雅黑" panose="020B0503020204020204" pitchFamily="34" charset="-122"/>
              </a:rPr>
              <a:t>8</a:t>
            </a:r>
            <a:r>
              <a:rPr lang="zh-CN" altLang="en-US" sz="1400" b="1" dirty="0">
                <a:solidFill>
                  <a:schemeClr val="accent6">
                    <a:lumMod val="75000"/>
                  </a:schemeClr>
                </a:solidFill>
                <a:latin typeface="微软雅黑" panose="020B0503020204020204" pitchFamily="34" charset="-122"/>
                <a:ea typeface="微软雅黑" panose="020B0503020204020204" pitchFamily="34" charset="-122"/>
              </a:rPr>
              <a:t>个具有不同蠕变机制的合金簇</a:t>
            </a:r>
          </a:p>
        </p:txBody>
      </p:sp>
      <p:pic>
        <p:nvPicPr>
          <p:cNvPr id="5" name="图片 4">
            <a:extLst>
              <a:ext uri="{FF2B5EF4-FFF2-40B4-BE49-F238E27FC236}">
                <a16:creationId xmlns:a16="http://schemas.microsoft.com/office/drawing/2014/main" id="{F500601E-2D2E-4DC8-B7D2-9ED68DA21982}"/>
              </a:ext>
            </a:extLst>
          </p:cNvPr>
          <p:cNvPicPr>
            <a:picLocks noChangeAspect="1"/>
          </p:cNvPicPr>
          <p:nvPr/>
        </p:nvPicPr>
        <p:blipFill>
          <a:blip r:embed="rId4"/>
          <a:stretch>
            <a:fillRect/>
          </a:stretch>
        </p:blipFill>
        <p:spPr>
          <a:xfrm>
            <a:off x="397814" y="1182546"/>
            <a:ext cx="3625309" cy="2564942"/>
          </a:xfrm>
          <a:prstGeom prst="rect">
            <a:avLst/>
          </a:prstGeom>
        </p:spPr>
      </p:pic>
    </p:spTree>
    <p:extLst>
      <p:ext uri="{BB962C8B-B14F-4D97-AF65-F5344CB8AC3E}">
        <p14:creationId xmlns:p14="http://schemas.microsoft.com/office/powerpoint/2010/main" val="35021085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AB8D66-5E0D-40E5-BA72-F20B6E09AAE1}"/>
              </a:ext>
            </a:extLst>
          </p:cNvPr>
          <p:cNvSpPr>
            <a:spLocks noGrp="1"/>
          </p:cNvSpPr>
          <p:nvPr>
            <p:ph type="title"/>
          </p:nvPr>
        </p:nvSpPr>
        <p:spPr>
          <a:xfrm>
            <a:off x="914400" y="26741"/>
            <a:ext cx="8229600" cy="673453"/>
          </a:xfrm>
        </p:spPr>
        <p:txBody>
          <a:bodyPr>
            <a:normAutofit fontScale="90000"/>
          </a:bodyPr>
          <a:lstStyle/>
          <a:p>
            <a:r>
              <a:rPr lang="zh-CN" altLang="en-US" sz="2400" dirty="0">
                <a:solidFill>
                  <a:srgbClr val="FF0000"/>
                </a:solidFill>
              </a:rPr>
              <a:t>结合材料多尺度属性的分而治之的机器学习方法</a:t>
            </a:r>
            <a:br>
              <a:rPr lang="en-US" altLang="zh-CN" sz="2400" dirty="0">
                <a:solidFill>
                  <a:srgbClr val="FF0000"/>
                </a:solidFill>
              </a:rPr>
            </a:br>
            <a:r>
              <a:rPr lang="en-US" altLang="zh-CN" sz="2400" dirty="0">
                <a:solidFill>
                  <a:srgbClr val="FF0000"/>
                </a:solidFill>
              </a:rPr>
              <a:t>—</a:t>
            </a:r>
            <a:r>
              <a:rPr lang="zh-CN" altLang="en-US" sz="2400" dirty="0">
                <a:solidFill>
                  <a:srgbClr val="FF0000"/>
                </a:solidFill>
              </a:rPr>
              <a:t>蠕变断裂寿命预测结果与讨论</a:t>
            </a:r>
          </a:p>
        </p:txBody>
      </p:sp>
      <p:sp>
        <p:nvSpPr>
          <p:cNvPr id="3" name="文本框 2">
            <a:extLst>
              <a:ext uri="{FF2B5EF4-FFF2-40B4-BE49-F238E27FC236}">
                <a16:creationId xmlns:a16="http://schemas.microsoft.com/office/drawing/2014/main" id="{5D4C2031-4D39-43F3-8981-4EFEB7267428}"/>
              </a:ext>
            </a:extLst>
          </p:cNvPr>
          <p:cNvSpPr txBox="1"/>
          <p:nvPr/>
        </p:nvSpPr>
        <p:spPr>
          <a:xfrm>
            <a:off x="350974" y="729036"/>
            <a:ext cx="5517169" cy="400110"/>
          </a:xfrm>
          <a:prstGeom prst="rect">
            <a:avLst/>
          </a:prstGeom>
          <a:noFill/>
        </p:spPr>
        <p:txBody>
          <a:bodyPr wrap="square" rtlCol="0">
            <a:spAutoFit/>
          </a:bodyPr>
          <a:lstStyle/>
          <a:p>
            <a:pPr marL="342900" indent="-342900">
              <a:buFont typeface="Wingdings" panose="05000000000000000000" pitchFamily="2" charset="2"/>
              <a:buChar char="n"/>
            </a:pPr>
            <a:r>
              <a:rPr lang="zh-CN" altLang="en-US" sz="2000" b="1" dirty="0">
                <a:solidFill>
                  <a:srgbClr val="FF0000"/>
                </a:solidFill>
                <a:latin typeface="微软雅黑" panose="020B0503020204020204" pitchFamily="34" charset="-122"/>
                <a:ea typeface="微软雅黑" panose="020B0503020204020204" pitchFamily="34" charset="-122"/>
              </a:rPr>
              <a:t>不同回归模型预测结果的分析与比较</a:t>
            </a:r>
          </a:p>
        </p:txBody>
      </p:sp>
      <p:sp>
        <p:nvSpPr>
          <p:cNvPr id="14" name="矩形 13">
            <a:extLst>
              <a:ext uri="{FF2B5EF4-FFF2-40B4-BE49-F238E27FC236}">
                <a16:creationId xmlns:a16="http://schemas.microsoft.com/office/drawing/2014/main" id="{9D6EF789-72FA-4AD9-AFFC-33DB5A0CFBBA}"/>
              </a:ext>
            </a:extLst>
          </p:cNvPr>
          <p:cNvSpPr/>
          <p:nvPr/>
        </p:nvSpPr>
        <p:spPr>
          <a:xfrm>
            <a:off x="179512" y="1044326"/>
            <a:ext cx="8875948" cy="1015663"/>
          </a:xfrm>
          <a:prstGeom prst="rect">
            <a:avLst/>
          </a:prstGeom>
        </p:spPr>
        <p:txBody>
          <a:bodyPr wrap="square">
            <a:spAutoFit/>
          </a:bodyPr>
          <a:lstStyle/>
          <a:p>
            <a:r>
              <a:rPr lang="en-US" altLang="zh-CN" sz="2000" kern="100" spc="-20" dirty="0">
                <a:solidFill>
                  <a:srgbClr val="000000"/>
                </a:solidFill>
                <a:latin typeface="微软雅黑" panose="020B0503020204020204" pitchFamily="34" charset="-122"/>
                <a:ea typeface="微软雅黑" panose="020B0503020204020204" pitchFamily="34" charset="-122"/>
              </a:rPr>
              <a:t>         </a:t>
            </a:r>
            <a:r>
              <a:rPr lang="en-US" altLang="zh-CN" sz="2000" kern="100" spc="-2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(Random Forest) RF</a:t>
            </a:r>
            <a:r>
              <a:rPr lang="zh-CN" altLang="zh-CN" sz="2000" kern="100" spc="-2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kern="100" spc="-2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(Support Vector Regression) SVR</a:t>
            </a:r>
            <a:r>
              <a:rPr lang="zh-CN" altLang="zh-CN" sz="2000" kern="100" spc="-2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kern="100" spc="-2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(Gaussian Process Regression)</a:t>
            </a:r>
            <a:r>
              <a:rPr lang="zh-CN" altLang="en-US" sz="2000" kern="100" spc="-2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kern="100" spc="-2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GPR</a:t>
            </a:r>
            <a:r>
              <a:rPr lang="zh-CN" altLang="zh-CN" sz="2000" kern="100" spc="-2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kern="100" spc="-2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(Back Propagation Neural Network)BPNN</a:t>
            </a:r>
            <a:r>
              <a:rPr lang="zh-CN" altLang="en-US" sz="2000" kern="100" spc="-2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kern="100" spc="-2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MLR(Multiple liner Regression)</a:t>
            </a:r>
            <a:r>
              <a:rPr lang="zh-CN" altLang="en-US" sz="2000" kern="100" spc="-20" dirty="0">
                <a:solidFill>
                  <a:srgbClr val="000000"/>
                </a:solidFill>
                <a:latin typeface="微软雅黑" panose="020B0503020204020204" pitchFamily="34" charset="-122"/>
                <a:ea typeface="微软雅黑" panose="020B0503020204020204" pitchFamily="34" charset="-122"/>
              </a:rPr>
              <a:t> </a:t>
            </a:r>
            <a:r>
              <a:rPr lang="zh-CN" altLang="zh-CN" sz="2000" kern="100" spc="-2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和我们的模型</a:t>
            </a:r>
            <a:r>
              <a:rPr lang="en-US" altLang="zh-CN" sz="2000" kern="100" spc="-2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DCSA</a:t>
            </a:r>
            <a:r>
              <a:rPr lang="zh-CN" altLang="en-US" sz="2000" kern="100" spc="-20" dirty="0">
                <a:solidFill>
                  <a:srgbClr val="000000"/>
                </a:solidFill>
                <a:latin typeface="微软雅黑" panose="020B0503020204020204" pitchFamily="34" charset="-122"/>
                <a:ea typeface="微软雅黑" panose="020B0503020204020204" pitchFamily="34" charset="-122"/>
              </a:rPr>
              <a:t>分别用</a:t>
            </a:r>
            <a:r>
              <a:rPr lang="zh-CN" altLang="zh-CN" sz="2000" kern="100" spc="-2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来预测</a:t>
            </a:r>
            <a:r>
              <a:rPr lang="zh-CN" altLang="en-US" sz="2000" kern="100" spc="-2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合金的</a:t>
            </a:r>
            <a:r>
              <a:rPr lang="zh-CN" altLang="zh-CN" sz="2000" kern="100" spc="-2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蠕变断裂寿命。</a:t>
            </a:r>
            <a:endParaRPr lang="zh-CN" altLang="en-US" sz="2000" dirty="0">
              <a:latin typeface="微软雅黑" panose="020B0503020204020204" pitchFamily="34" charset="-122"/>
              <a:ea typeface="微软雅黑" panose="020B0503020204020204" pitchFamily="34" charset="-122"/>
            </a:endParaRPr>
          </a:p>
        </p:txBody>
      </p:sp>
      <p:graphicFrame>
        <p:nvGraphicFramePr>
          <p:cNvPr id="11" name="表格 10">
            <a:extLst>
              <a:ext uri="{FF2B5EF4-FFF2-40B4-BE49-F238E27FC236}">
                <a16:creationId xmlns:a16="http://schemas.microsoft.com/office/drawing/2014/main" id="{547B869A-859F-4C14-BC57-1598CE744198}"/>
              </a:ext>
            </a:extLst>
          </p:cNvPr>
          <p:cNvGraphicFramePr>
            <a:graphicFrameLocks noGrp="1"/>
          </p:cNvGraphicFramePr>
          <p:nvPr>
            <p:extLst>
              <p:ext uri="{D42A27DB-BD31-4B8C-83A1-F6EECF244321}">
                <p14:modId xmlns:p14="http://schemas.microsoft.com/office/powerpoint/2010/main" val="1899496868"/>
              </p:ext>
            </p:extLst>
          </p:nvPr>
        </p:nvGraphicFramePr>
        <p:xfrm>
          <a:off x="32139" y="2773711"/>
          <a:ext cx="8966920" cy="3319585"/>
        </p:xfrm>
        <a:graphic>
          <a:graphicData uri="http://schemas.openxmlformats.org/drawingml/2006/table">
            <a:tbl>
              <a:tblPr firstRow="1" firstCol="1" bandRow="1"/>
              <a:tblGrid>
                <a:gridCol w="2987536">
                  <a:extLst>
                    <a:ext uri="{9D8B030D-6E8A-4147-A177-3AD203B41FA5}">
                      <a16:colId xmlns:a16="http://schemas.microsoft.com/office/drawing/2014/main" val="2268683379"/>
                    </a:ext>
                  </a:extLst>
                </a:gridCol>
                <a:gridCol w="746613">
                  <a:extLst>
                    <a:ext uri="{9D8B030D-6E8A-4147-A177-3AD203B41FA5}">
                      <a16:colId xmlns:a16="http://schemas.microsoft.com/office/drawing/2014/main" val="15977626"/>
                    </a:ext>
                  </a:extLst>
                </a:gridCol>
                <a:gridCol w="746613">
                  <a:extLst>
                    <a:ext uri="{9D8B030D-6E8A-4147-A177-3AD203B41FA5}">
                      <a16:colId xmlns:a16="http://schemas.microsoft.com/office/drawing/2014/main" val="1177475291"/>
                    </a:ext>
                  </a:extLst>
                </a:gridCol>
                <a:gridCol w="747693">
                  <a:extLst>
                    <a:ext uri="{9D8B030D-6E8A-4147-A177-3AD203B41FA5}">
                      <a16:colId xmlns:a16="http://schemas.microsoft.com/office/drawing/2014/main" val="3079579806"/>
                    </a:ext>
                  </a:extLst>
                </a:gridCol>
                <a:gridCol w="747693">
                  <a:extLst>
                    <a:ext uri="{9D8B030D-6E8A-4147-A177-3AD203B41FA5}">
                      <a16:colId xmlns:a16="http://schemas.microsoft.com/office/drawing/2014/main" val="252448522"/>
                    </a:ext>
                  </a:extLst>
                </a:gridCol>
                <a:gridCol w="747693">
                  <a:extLst>
                    <a:ext uri="{9D8B030D-6E8A-4147-A177-3AD203B41FA5}">
                      <a16:colId xmlns:a16="http://schemas.microsoft.com/office/drawing/2014/main" val="1408823648"/>
                    </a:ext>
                  </a:extLst>
                </a:gridCol>
                <a:gridCol w="747693">
                  <a:extLst>
                    <a:ext uri="{9D8B030D-6E8A-4147-A177-3AD203B41FA5}">
                      <a16:colId xmlns:a16="http://schemas.microsoft.com/office/drawing/2014/main" val="4184185269"/>
                    </a:ext>
                  </a:extLst>
                </a:gridCol>
                <a:gridCol w="747693">
                  <a:extLst>
                    <a:ext uri="{9D8B030D-6E8A-4147-A177-3AD203B41FA5}">
                      <a16:colId xmlns:a16="http://schemas.microsoft.com/office/drawing/2014/main" val="1716449404"/>
                    </a:ext>
                  </a:extLst>
                </a:gridCol>
                <a:gridCol w="747693">
                  <a:extLst>
                    <a:ext uri="{9D8B030D-6E8A-4147-A177-3AD203B41FA5}">
                      <a16:colId xmlns:a16="http://schemas.microsoft.com/office/drawing/2014/main" val="1991024265"/>
                    </a:ext>
                  </a:extLst>
                </a:gridCol>
              </a:tblGrid>
              <a:tr h="368843">
                <a:tc rowSpan="2">
                  <a:txBody>
                    <a:bodyPr/>
                    <a:lstStyle/>
                    <a:p>
                      <a:pPr algn="ctr">
                        <a:spcAft>
                          <a:spcPts val="0"/>
                        </a:spcAft>
                      </a:pPr>
                      <a:r>
                        <a:rPr lang="zh-CN" sz="1700" kern="100">
                          <a:effectLst/>
                          <a:latin typeface="等线" panose="02010600030101010101" pitchFamily="2" charset="-122"/>
                          <a:ea typeface="等线" panose="02010600030101010101" pitchFamily="2" charset="-122"/>
                          <a:cs typeface="Times New Roman" panose="02020603050405020304" pitchFamily="18" charset="0"/>
                        </a:rPr>
                        <a:t>回归模型</a:t>
                      </a:r>
                    </a:p>
                  </a:txBody>
                  <a:tcPr marL="68580" marR="68580" marT="0" marB="0">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gridSpan="4">
                  <a:txBody>
                    <a:bodyPr/>
                    <a:lstStyle/>
                    <a:p>
                      <a:pPr algn="ctr">
                        <a:spcAft>
                          <a:spcPts val="0"/>
                        </a:spcAft>
                      </a:pPr>
                      <a:r>
                        <a:rPr lang="en-US" sz="1700" i="1" kern="100">
                          <a:effectLst/>
                          <a:latin typeface="Times New Roman" panose="02020603050405020304" pitchFamily="18" charset="0"/>
                          <a:ea typeface="等线" panose="02010600030101010101" pitchFamily="2" charset="-122"/>
                          <a:cs typeface="Times New Roman" panose="02020603050405020304" pitchFamily="18" charset="0"/>
                        </a:rPr>
                        <a:t>RMSE</a:t>
                      </a:r>
                      <a:endParaRPr lang="zh-CN" sz="17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a:spcAft>
                          <a:spcPts val="0"/>
                        </a:spcAft>
                      </a:pPr>
                      <a:r>
                        <a:rPr lang="en-US" sz="1700" i="1" kern="100">
                          <a:effectLst/>
                          <a:latin typeface="Times New Roman" panose="02020603050405020304" pitchFamily="18" charset="0"/>
                          <a:ea typeface="等线" panose="02010600030101010101" pitchFamily="2" charset="-122"/>
                          <a:cs typeface="Times New Roman" panose="02020603050405020304" pitchFamily="18" charset="0"/>
                        </a:rPr>
                        <a:t>MAPE</a:t>
                      </a:r>
                      <a:endParaRPr lang="zh-CN" sz="17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874945349"/>
                  </a:ext>
                </a:extLst>
              </a:tr>
              <a:tr h="368843">
                <a:tc vMerge="1">
                  <a:txBody>
                    <a:bodyPr/>
                    <a:lstStyle/>
                    <a:p>
                      <a:endParaRPr lang="zh-CN" altLang="en-US"/>
                    </a:p>
                  </a:txBody>
                  <a:tcPr/>
                </a:tc>
                <a:tc>
                  <a:txBody>
                    <a:bodyPr/>
                    <a:lstStyle/>
                    <a:p>
                      <a:pPr algn="just">
                        <a:spcAft>
                          <a:spcPts val="0"/>
                        </a:spcAft>
                      </a:pPr>
                      <a:r>
                        <a:rPr lang="en-US" sz="1700" kern="100">
                          <a:effectLst/>
                          <a:latin typeface="Times New Roman" panose="02020603050405020304" pitchFamily="18" charset="0"/>
                          <a:ea typeface="等线" panose="02010600030101010101" pitchFamily="2" charset="-122"/>
                          <a:cs typeface="Times New Roman" panose="02020603050405020304" pitchFamily="18" charset="0"/>
                        </a:rPr>
                        <a:t>Ave</a:t>
                      </a:r>
                      <a:endParaRPr lang="zh-CN" sz="17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just">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Dev</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just">
                        <a:spcAft>
                          <a:spcPts val="0"/>
                        </a:spcAft>
                      </a:pPr>
                      <a:r>
                        <a:rPr lang="en-US" sz="1700" kern="100">
                          <a:effectLst/>
                          <a:latin typeface="Times New Roman" panose="02020603050405020304" pitchFamily="18" charset="0"/>
                          <a:ea typeface="等线" panose="02010600030101010101" pitchFamily="2" charset="-122"/>
                          <a:cs typeface="Times New Roman" panose="02020603050405020304" pitchFamily="18" charset="0"/>
                        </a:rPr>
                        <a:t>Max</a:t>
                      </a:r>
                      <a:endParaRPr lang="zh-CN" sz="17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just">
                        <a:spcAft>
                          <a:spcPts val="0"/>
                        </a:spcAft>
                      </a:pPr>
                      <a:r>
                        <a:rPr lang="en-US" sz="1700" kern="100">
                          <a:effectLst/>
                          <a:latin typeface="Times New Roman" panose="02020603050405020304" pitchFamily="18" charset="0"/>
                          <a:ea typeface="等线" panose="02010600030101010101" pitchFamily="2" charset="-122"/>
                          <a:cs typeface="Times New Roman" panose="02020603050405020304" pitchFamily="18" charset="0"/>
                        </a:rPr>
                        <a:t>Min</a:t>
                      </a:r>
                      <a:endParaRPr lang="zh-CN" sz="17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just">
                        <a:spcAft>
                          <a:spcPts val="0"/>
                        </a:spcAft>
                      </a:pPr>
                      <a:r>
                        <a:rPr lang="en-US" sz="1700" kern="100">
                          <a:effectLst/>
                          <a:latin typeface="Times New Roman" panose="02020603050405020304" pitchFamily="18" charset="0"/>
                          <a:ea typeface="等线" panose="02010600030101010101" pitchFamily="2" charset="-122"/>
                          <a:cs typeface="Times New Roman" panose="02020603050405020304" pitchFamily="18" charset="0"/>
                        </a:rPr>
                        <a:t>Ave</a:t>
                      </a:r>
                      <a:endParaRPr lang="zh-CN" sz="17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just">
                        <a:spcAft>
                          <a:spcPts val="0"/>
                        </a:spcAft>
                      </a:pPr>
                      <a:r>
                        <a:rPr lang="en-US" sz="1700" kern="100">
                          <a:effectLst/>
                          <a:latin typeface="Times New Roman" panose="02020603050405020304" pitchFamily="18" charset="0"/>
                          <a:ea typeface="等线" panose="02010600030101010101" pitchFamily="2" charset="-122"/>
                          <a:cs typeface="Times New Roman" panose="02020603050405020304" pitchFamily="18" charset="0"/>
                        </a:rPr>
                        <a:t>Dev</a:t>
                      </a:r>
                      <a:endParaRPr lang="zh-CN" sz="17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just">
                        <a:spcAft>
                          <a:spcPts val="0"/>
                        </a:spcAft>
                      </a:pPr>
                      <a:r>
                        <a:rPr lang="en-US" sz="1700" kern="100">
                          <a:effectLst/>
                          <a:latin typeface="Times New Roman" panose="02020603050405020304" pitchFamily="18" charset="0"/>
                          <a:ea typeface="等线" panose="02010600030101010101" pitchFamily="2" charset="-122"/>
                          <a:cs typeface="Times New Roman" panose="02020603050405020304" pitchFamily="18" charset="0"/>
                        </a:rPr>
                        <a:t>Max</a:t>
                      </a:r>
                      <a:endParaRPr lang="zh-CN" sz="17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just">
                        <a:spcAft>
                          <a:spcPts val="0"/>
                        </a:spcAft>
                      </a:pPr>
                      <a:r>
                        <a:rPr lang="en-US" sz="1700" kern="100">
                          <a:effectLst/>
                          <a:latin typeface="Times New Roman" panose="02020603050405020304" pitchFamily="18" charset="0"/>
                          <a:ea typeface="等线" panose="02010600030101010101" pitchFamily="2" charset="-122"/>
                          <a:cs typeface="Times New Roman" panose="02020603050405020304" pitchFamily="18" charset="0"/>
                        </a:rPr>
                        <a:t>Min</a:t>
                      </a:r>
                      <a:endParaRPr lang="zh-CN" sz="17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0008352"/>
                  </a:ext>
                </a:extLst>
              </a:tr>
              <a:tr h="368843">
                <a:tc>
                  <a:txBody>
                    <a:bodyPr/>
                    <a:lstStyle/>
                    <a:p>
                      <a:pPr algn="ctr">
                        <a:spcAft>
                          <a:spcPts val="0"/>
                        </a:spcAft>
                      </a:pPr>
                      <a:r>
                        <a:rPr lang="zh-CN" sz="1700" kern="100" dirty="0">
                          <a:effectLst/>
                          <a:latin typeface="等线" panose="02010600030101010101" pitchFamily="2" charset="-122"/>
                          <a:ea typeface="等线" panose="02010600030101010101" pitchFamily="2" charset="-122"/>
                          <a:cs typeface="Times New Roman" panose="02020603050405020304" pitchFamily="18" charset="0"/>
                        </a:rPr>
                        <a:t>随机森林回归</a:t>
                      </a:r>
                      <a:r>
                        <a:rPr lang="en-US" sz="1700" kern="100" dirty="0">
                          <a:effectLst/>
                          <a:latin typeface="等线" panose="02010600030101010101" pitchFamily="2" charset="-122"/>
                          <a:ea typeface="等线" panose="02010600030101010101" pitchFamily="2" charset="-122"/>
                          <a:cs typeface="Times New Roman" panose="02020603050405020304" pitchFamily="18" charset="0"/>
                        </a:rPr>
                        <a:t>(RF)</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700"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0.0731</a:t>
                      </a:r>
                      <a:endParaRPr lang="zh-CN" sz="17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0.0050</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0.0785</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0.0684</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700"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0.0631</a:t>
                      </a:r>
                      <a:endParaRPr lang="zh-CN" sz="17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0.0049</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0.0685</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0.0584</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968065748"/>
                  </a:ext>
                </a:extLst>
              </a:tr>
              <a:tr h="368843">
                <a:tc>
                  <a:txBody>
                    <a:bodyPr/>
                    <a:lstStyle/>
                    <a:p>
                      <a:pPr algn="ctr">
                        <a:spcAft>
                          <a:spcPts val="0"/>
                        </a:spcAft>
                      </a:pPr>
                      <a:r>
                        <a:rPr lang="zh-CN" sz="1700" kern="100">
                          <a:effectLst/>
                          <a:latin typeface="等线" panose="02010600030101010101" pitchFamily="2" charset="-122"/>
                          <a:ea typeface="等线" panose="02010600030101010101" pitchFamily="2" charset="-122"/>
                          <a:cs typeface="Times New Roman" panose="02020603050405020304" pitchFamily="18" charset="0"/>
                        </a:rPr>
                        <a:t>支持向量回归</a:t>
                      </a:r>
                      <a:r>
                        <a:rPr lang="en-US" sz="1700" kern="100">
                          <a:effectLst/>
                          <a:latin typeface="等线" panose="02010600030101010101" pitchFamily="2" charset="-122"/>
                          <a:ea typeface="等线" panose="02010600030101010101" pitchFamily="2" charset="-122"/>
                          <a:cs typeface="Times New Roman" panose="02020603050405020304" pitchFamily="18" charset="0"/>
                        </a:rPr>
                        <a:t>(SVR)</a:t>
                      </a:r>
                      <a:endParaRPr lang="zh-CN" sz="17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0.0732</a:t>
                      </a:r>
                      <a:endParaRPr lang="zh-CN" sz="17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0.0061</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0.0792</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0.0662</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0.0632</a:t>
                      </a:r>
                      <a:endParaRPr lang="zh-CN" sz="17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0.0060</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0.0691</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0.0571</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830287778"/>
                  </a:ext>
                </a:extLst>
              </a:tr>
              <a:tr h="368843">
                <a:tc>
                  <a:txBody>
                    <a:bodyPr/>
                    <a:lstStyle/>
                    <a:p>
                      <a:pPr algn="ctr">
                        <a:spcAft>
                          <a:spcPts val="0"/>
                        </a:spcAft>
                      </a:pPr>
                      <a:r>
                        <a:rPr lang="zh-CN" sz="1700" kern="100" dirty="0">
                          <a:effectLst/>
                          <a:latin typeface="等线" panose="02010600030101010101" pitchFamily="2" charset="-122"/>
                          <a:ea typeface="等线" panose="02010600030101010101" pitchFamily="2" charset="-122"/>
                          <a:cs typeface="Times New Roman" panose="02020603050405020304" pitchFamily="18" charset="0"/>
                        </a:rPr>
                        <a:t>高斯过程回归</a:t>
                      </a:r>
                      <a:r>
                        <a:rPr lang="en-US" sz="1700" kern="100" dirty="0">
                          <a:effectLst/>
                          <a:latin typeface="等线" panose="02010600030101010101" pitchFamily="2" charset="-122"/>
                          <a:ea typeface="等线" panose="02010600030101010101" pitchFamily="2" charset="-122"/>
                          <a:cs typeface="Times New Roman" panose="02020603050405020304" pitchFamily="18" charset="0"/>
                        </a:rPr>
                        <a:t>(GPR)</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0.0749</a:t>
                      </a:r>
                      <a:endParaRPr lang="zh-CN" sz="17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0.0063</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0.0801</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0.0692</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0.0641</a:t>
                      </a:r>
                      <a:endParaRPr lang="zh-CN" sz="17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0.0063</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0.0705</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0.0592</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062348896"/>
                  </a:ext>
                </a:extLst>
              </a:tr>
              <a:tr h="368843">
                <a:tc>
                  <a:txBody>
                    <a:bodyPr/>
                    <a:lstStyle/>
                    <a:p>
                      <a:pPr algn="ctr">
                        <a:spcAft>
                          <a:spcPts val="0"/>
                        </a:spcAft>
                      </a:pPr>
                      <a:r>
                        <a:rPr lang="en-US" sz="1700" kern="100">
                          <a:effectLst/>
                          <a:latin typeface="等线" panose="02010600030101010101" pitchFamily="2" charset="-122"/>
                          <a:ea typeface="等线" panose="02010600030101010101" pitchFamily="2" charset="-122"/>
                          <a:cs typeface="Times New Roman" panose="02020603050405020304" pitchFamily="18" charset="0"/>
                        </a:rPr>
                        <a:t>BP</a:t>
                      </a:r>
                      <a:r>
                        <a:rPr lang="zh-CN" sz="1700" kern="100">
                          <a:effectLst/>
                          <a:latin typeface="等线" panose="02010600030101010101" pitchFamily="2" charset="-122"/>
                          <a:ea typeface="等线" panose="02010600030101010101" pitchFamily="2" charset="-122"/>
                          <a:cs typeface="Times New Roman" panose="02020603050405020304" pitchFamily="18" charset="0"/>
                        </a:rPr>
                        <a:t>神经网络回归</a:t>
                      </a:r>
                      <a:r>
                        <a:rPr lang="en-US" sz="1700" kern="100">
                          <a:effectLst/>
                          <a:latin typeface="等线" panose="02010600030101010101" pitchFamily="2" charset="-122"/>
                          <a:ea typeface="等线" panose="02010600030101010101" pitchFamily="2" charset="-122"/>
                          <a:cs typeface="Times New Roman" panose="02020603050405020304" pitchFamily="18" charset="0"/>
                        </a:rPr>
                        <a:t>(BPNN)</a:t>
                      </a:r>
                      <a:endParaRPr lang="zh-CN" sz="17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0.0699</a:t>
                      </a:r>
                      <a:endParaRPr lang="zh-CN" sz="17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0.0052</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0.0745</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0.0640</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0.0591</a:t>
                      </a:r>
                      <a:endParaRPr lang="zh-CN" sz="17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0.0051</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0.0642</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0.0541</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943540925"/>
                  </a:ext>
                </a:extLst>
              </a:tr>
              <a:tr h="368843">
                <a:tc>
                  <a:txBody>
                    <a:bodyPr/>
                    <a:lstStyle/>
                    <a:p>
                      <a:pPr algn="ctr">
                        <a:spcAft>
                          <a:spcPts val="0"/>
                        </a:spcAft>
                      </a:pPr>
                      <a:r>
                        <a:rPr lang="zh-CN" sz="1700" kern="100" dirty="0">
                          <a:effectLst/>
                          <a:latin typeface="等线" panose="02010600030101010101" pitchFamily="2" charset="-122"/>
                          <a:ea typeface="等线" panose="02010600030101010101" pitchFamily="2" charset="-122"/>
                          <a:cs typeface="Times New Roman" panose="02020603050405020304" pitchFamily="18" charset="0"/>
                        </a:rPr>
                        <a:t>多元线性回归</a:t>
                      </a:r>
                      <a:r>
                        <a:rPr lang="en-US" sz="1700" kern="100" dirty="0">
                          <a:effectLst/>
                          <a:latin typeface="等线" panose="02010600030101010101" pitchFamily="2" charset="-122"/>
                          <a:ea typeface="等线" panose="02010600030101010101" pitchFamily="2" charset="-122"/>
                          <a:cs typeface="Times New Roman" panose="02020603050405020304" pitchFamily="18" charset="0"/>
                        </a:rPr>
                        <a:t>(MLR)</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altLang="zh-CN" sz="1700"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0.0832</a:t>
                      </a:r>
                      <a:endParaRPr lang="zh-CN" sz="17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0.0071</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0.0911</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0.0763</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0.0733</a:t>
                      </a:r>
                      <a:endParaRPr lang="zh-CN" sz="17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0.0070</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0.0802</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0.0663</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749140848"/>
                  </a:ext>
                </a:extLst>
              </a:tr>
              <a:tr h="737684">
                <a:tc>
                  <a:txBody>
                    <a:bodyPr/>
                    <a:lstStyle/>
                    <a:p>
                      <a:pPr algn="ctr">
                        <a:spcAft>
                          <a:spcPts val="0"/>
                        </a:spcAft>
                      </a:pPr>
                      <a:r>
                        <a:rPr lang="zh-CN" sz="1700" kern="100" dirty="0">
                          <a:effectLst/>
                          <a:latin typeface="等线" panose="02010600030101010101" pitchFamily="2" charset="-122"/>
                          <a:ea typeface="等线" panose="02010600030101010101" pitchFamily="2" charset="-122"/>
                          <a:cs typeface="Times New Roman" panose="02020603050405020304" pitchFamily="18" charset="0"/>
                        </a:rPr>
                        <a:t>我们的模型</a:t>
                      </a:r>
                      <a:r>
                        <a:rPr lang="en-US" sz="1700" kern="100" dirty="0">
                          <a:effectLst/>
                          <a:latin typeface="等线" panose="02010600030101010101" pitchFamily="2" charset="-122"/>
                          <a:ea typeface="等线" panose="02010600030101010101" pitchFamily="2" charset="-122"/>
                          <a:cs typeface="Times New Roman" panose="02020603050405020304" pitchFamily="18" charset="0"/>
                        </a:rPr>
                        <a:t>(DCSA)</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w="28575" cap="flat" cmpd="sng" algn="ctr">
                      <a:solidFill>
                        <a:srgbClr val="000000"/>
                      </a:solidFill>
                      <a:prstDash val="solid"/>
                      <a:round/>
                      <a:headEnd type="none" w="med" len="med"/>
                      <a:tailEnd type="none" w="med" len="med"/>
                    </a:lnB>
                  </a:tcPr>
                </a:tc>
                <a:tc>
                  <a:txBody>
                    <a:bodyPr/>
                    <a:lstStyle/>
                    <a:p>
                      <a:pPr algn="ctr">
                        <a:spcAft>
                          <a:spcPts val="0"/>
                        </a:spcAft>
                      </a:pPr>
                      <a:r>
                        <a:rPr lang="en-US" sz="1700"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0.0359</a:t>
                      </a:r>
                      <a:endParaRPr lang="zh-CN" sz="17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w="28575" cap="flat" cmpd="sng" algn="ctr">
                      <a:solidFill>
                        <a:srgbClr val="000000"/>
                      </a:solidFill>
                      <a:prstDash val="solid"/>
                      <a:round/>
                      <a:headEnd type="none" w="med" len="med"/>
                      <a:tailEnd type="none" w="med" len="med"/>
                    </a:lnB>
                  </a:tcPr>
                </a:tc>
                <a:tc>
                  <a:txBody>
                    <a:bodyPr/>
                    <a:lstStyle/>
                    <a:p>
                      <a:pPr algn="ctr">
                        <a:spcAft>
                          <a:spcPts val="0"/>
                        </a:spcAft>
                      </a:pPr>
                      <a:r>
                        <a:rPr lang="en-US" sz="1700" kern="100" dirty="0">
                          <a:solidFill>
                            <a:schemeClr val="accent6">
                              <a:lumMod val="75000"/>
                            </a:schemeClr>
                          </a:solidFill>
                          <a:effectLst/>
                          <a:latin typeface="Times New Roman" panose="02020603050405020304" pitchFamily="18" charset="0"/>
                          <a:ea typeface="等线" panose="02010600030101010101" pitchFamily="2" charset="-122"/>
                          <a:cs typeface="Times New Roman" panose="02020603050405020304" pitchFamily="18" charset="0"/>
                        </a:rPr>
                        <a:t>0.0023</a:t>
                      </a:r>
                      <a:endParaRPr lang="zh-CN" sz="1700" kern="100" dirty="0">
                        <a:solidFill>
                          <a:schemeClr val="accent6">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w="28575" cap="flat" cmpd="sng" algn="ctr">
                      <a:solidFill>
                        <a:srgbClr val="000000"/>
                      </a:solidFill>
                      <a:prstDash val="solid"/>
                      <a:round/>
                      <a:headEnd type="none" w="med" len="med"/>
                      <a:tailEnd type="none" w="med" len="med"/>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0.0375</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w="28575" cap="flat" cmpd="sng" algn="ctr">
                      <a:solidFill>
                        <a:srgbClr val="000000"/>
                      </a:solidFill>
                      <a:prstDash val="solid"/>
                      <a:round/>
                      <a:headEnd type="none" w="med" len="med"/>
                      <a:tailEnd type="none" w="med" len="med"/>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0.0340</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w="28575" cap="flat" cmpd="sng" algn="ctr">
                      <a:solidFill>
                        <a:srgbClr val="000000"/>
                      </a:solidFill>
                      <a:prstDash val="solid"/>
                      <a:round/>
                      <a:headEnd type="none" w="med" len="med"/>
                      <a:tailEnd type="none" w="med" len="med"/>
                    </a:lnB>
                  </a:tcPr>
                </a:tc>
                <a:tc>
                  <a:txBody>
                    <a:bodyPr/>
                    <a:lstStyle/>
                    <a:p>
                      <a:pPr algn="ctr">
                        <a:spcAft>
                          <a:spcPts val="0"/>
                        </a:spcAft>
                      </a:pPr>
                      <a:r>
                        <a:rPr lang="en-US" sz="1700"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0.0304</a:t>
                      </a:r>
                      <a:endParaRPr lang="zh-CN" sz="17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w="28575" cap="flat" cmpd="sng" algn="ctr">
                      <a:solidFill>
                        <a:srgbClr val="000000"/>
                      </a:solidFill>
                      <a:prstDash val="solid"/>
                      <a:round/>
                      <a:headEnd type="none" w="med" len="med"/>
                      <a:tailEnd type="none" w="med" len="med"/>
                    </a:lnB>
                  </a:tcPr>
                </a:tc>
                <a:tc>
                  <a:txBody>
                    <a:bodyPr/>
                    <a:lstStyle/>
                    <a:p>
                      <a:pPr algn="ctr">
                        <a:spcAft>
                          <a:spcPts val="0"/>
                        </a:spcAft>
                      </a:pPr>
                      <a:r>
                        <a:rPr lang="en-US" sz="1700" kern="100" dirty="0">
                          <a:solidFill>
                            <a:schemeClr val="accent6">
                              <a:lumMod val="75000"/>
                            </a:schemeClr>
                          </a:solidFill>
                          <a:effectLst/>
                          <a:latin typeface="Times New Roman" panose="02020603050405020304" pitchFamily="18" charset="0"/>
                          <a:ea typeface="等线" panose="02010600030101010101" pitchFamily="2" charset="-122"/>
                          <a:cs typeface="Times New Roman" panose="02020603050405020304" pitchFamily="18" charset="0"/>
                        </a:rPr>
                        <a:t>0.0017</a:t>
                      </a:r>
                      <a:endParaRPr lang="zh-CN" sz="1700" kern="100" dirty="0">
                        <a:solidFill>
                          <a:schemeClr val="accent6">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w="28575" cap="flat" cmpd="sng" algn="ctr">
                      <a:solidFill>
                        <a:srgbClr val="000000"/>
                      </a:solidFill>
                      <a:prstDash val="solid"/>
                      <a:round/>
                      <a:headEnd type="none" w="med" len="med"/>
                      <a:tailEnd type="none" w="med" len="med"/>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0.0315</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w="28575" cap="flat" cmpd="sng" algn="ctr">
                      <a:solidFill>
                        <a:srgbClr val="000000"/>
                      </a:solidFill>
                      <a:prstDash val="solid"/>
                      <a:round/>
                      <a:headEnd type="none" w="med" len="med"/>
                      <a:tailEnd type="none" w="med" len="med"/>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0.0291</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81567515"/>
                  </a:ext>
                </a:extLst>
              </a:tr>
            </a:tbl>
          </a:graphicData>
        </a:graphic>
      </p:graphicFrame>
      <p:sp>
        <p:nvSpPr>
          <p:cNvPr id="12" name="矩形 11">
            <a:extLst>
              <a:ext uri="{FF2B5EF4-FFF2-40B4-BE49-F238E27FC236}">
                <a16:creationId xmlns:a16="http://schemas.microsoft.com/office/drawing/2014/main" id="{053E79E4-0995-475A-9CC0-AEF6281CBDCB}"/>
              </a:ext>
            </a:extLst>
          </p:cNvPr>
          <p:cNvSpPr/>
          <p:nvPr/>
        </p:nvSpPr>
        <p:spPr>
          <a:xfrm>
            <a:off x="94344" y="6444254"/>
            <a:ext cx="7972942" cy="369332"/>
          </a:xfrm>
          <a:prstGeom prst="rect">
            <a:avLst/>
          </a:prstGeom>
        </p:spPr>
        <p:txBody>
          <a:bodyPr wrap="square">
            <a:spAutoFit/>
          </a:bodyPr>
          <a:lstStyle/>
          <a:p>
            <a:pPr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*Ave</a:t>
            </a:r>
            <a:r>
              <a:rPr lang="zh-CN" altLang="zh-CN" kern="100" dirty="0">
                <a:latin typeface="等线" panose="02010600030101010101" pitchFamily="2" charset="-122"/>
                <a:ea typeface="等线" panose="02010600030101010101" pitchFamily="2" charset="-122"/>
                <a:cs typeface="Times New Roman" panose="02020603050405020304" pitchFamily="18" charset="0"/>
              </a:rPr>
              <a:t>表示平均值</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en-US" kern="100" dirty="0">
                <a:latin typeface="等线" panose="02010600030101010101" pitchFamily="2" charset="-122"/>
                <a:ea typeface="等线" panose="02010600030101010101" pitchFamily="2" charset="-122"/>
                <a:cs typeface="Times New Roman" panose="02020603050405020304" pitchFamily="18" charset="0"/>
              </a:rPr>
              <a:t>期望</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*Dev</a:t>
            </a:r>
            <a:r>
              <a:rPr lang="zh-CN" altLang="zh-CN" kern="100" dirty="0">
                <a:latin typeface="等线" panose="02010600030101010101" pitchFamily="2" charset="-122"/>
                <a:ea typeface="等线" panose="02010600030101010101" pitchFamily="2" charset="-122"/>
                <a:cs typeface="Times New Roman" panose="02020603050405020304" pitchFamily="18" charset="0"/>
              </a:rPr>
              <a:t>表示标准差；</a:t>
            </a:r>
            <a:r>
              <a:rPr lang="en-US" altLang="zh-CN" kern="100" dirty="0">
                <a:latin typeface="等线" panose="02010600030101010101" pitchFamily="2" charset="-122"/>
                <a:ea typeface="等线" panose="02010600030101010101" pitchFamily="2" charset="-122"/>
                <a:cs typeface="Times New Roman" panose="02020603050405020304" pitchFamily="18" charset="0"/>
              </a:rPr>
              <a:t>*Max</a:t>
            </a:r>
            <a:r>
              <a:rPr lang="zh-CN" altLang="zh-CN" kern="100" dirty="0">
                <a:latin typeface="等线" panose="02010600030101010101" pitchFamily="2" charset="-122"/>
                <a:ea typeface="等线" panose="02010600030101010101" pitchFamily="2" charset="-122"/>
                <a:cs typeface="Times New Roman" panose="02020603050405020304" pitchFamily="18" charset="0"/>
              </a:rPr>
              <a:t>表示最大值；</a:t>
            </a:r>
            <a:r>
              <a:rPr lang="en-US" altLang="zh-CN" kern="100" dirty="0">
                <a:latin typeface="等线" panose="02010600030101010101" pitchFamily="2" charset="-122"/>
                <a:ea typeface="等线" panose="02010600030101010101" pitchFamily="2" charset="-122"/>
                <a:cs typeface="Times New Roman" panose="02020603050405020304" pitchFamily="18" charset="0"/>
              </a:rPr>
              <a:t>*Min</a:t>
            </a:r>
            <a:r>
              <a:rPr lang="zh-CN" altLang="zh-CN" kern="100" dirty="0">
                <a:latin typeface="等线" panose="02010600030101010101" pitchFamily="2" charset="-122"/>
                <a:ea typeface="等线" panose="02010600030101010101" pitchFamily="2" charset="-122"/>
                <a:cs typeface="Times New Roman" panose="02020603050405020304" pitchFamily="18" charset="0"/>
              </a:rPr>
              <a:t>表示最小值</a:t>
            </a:r>
          </a:p>
        </p:txBody>
      </p:sp>
      <p:sp>
        <p:nvSpPr>
          <p:cNvPr id="13" name="文本框 12">
            <a:extLst>
              <a:ext uri="{FF2B5EF4-FFF2-40B4-BE49-F238E27FC236}">
                <a16:creationId xmlns:a16="http://schemas.microsoft.com/office/drawing/2014/main" id="{8C5BA8C4-E387-42B2-A22F-73792C0FF2A2}"/>
              </a:ext>
            </a:extLst>
          </p:cNvPr>
          <p:cNvSpPr txBox="1"/>
          <p:nvPr/>
        </p:nvSpPr>
        <p:spPr>
          <a:xfrm>
            <a:off x="88540" y="1988840"/>
            <a:ext cx="8966920" cy="707886"/>
          </a:xfrm>
          <a:prstGeom prst="rect">
            <a:avLst/>
          </a:prstGeom>
          <a:no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rPr>
              <a:t>      6</a:t>
            </a:r>
            <a:r>
              <a:rPr lang="zh-CN" altLang="en-US" sz="2000" b="1" dirty="0">
                <a:latin typeface="微软雅黑" panose="020B0503020204020204" pitchFamily="34" charset="-122"/>
                <a:ea typeface="微软雅黑" panose="020B0503020204020204" pitchFamily="34" charset="-122"/>
              </a:rPr>
              <a:t>种模型的交叉验证实验结果</a:t>
            </a:r>
            <a:r>
              <a:rPr lang="en-US" altLang="zh-CN" sz="2000" b="1" dirty="0">
                <a:latin typeface="微软雅黑" panose="020B0503020204020204" pitchFamily="34" charset="-122"/>
                <a:ea typeface="微软雅黑" panose="020B0503020204020204" pitchFamily="34" charset="-122"/>
              </a:rPr>
              <a:t>(100</a:t>
            </a:r>
            <a:r>
              <a:rPr lang="zh-CN" altLang="en-US" sz="2000" b="1" dirty="0">
                <a:latin typeface="微软雅黑" panose="020B0503020204020204" pitchFamily="34" charset="-122"/>
                <a:ea typeface="微软雅黑" panose="020B0503020204020204" pitchFamily="34" charset="-122"/>
              </a:rPr>
              <a:t>次</a:t>
            </a:r>
            <a:r>
              <a:rPr lang="en-US" altLang="zh-CN" sz="2000" b="1" dirty="0">
                <a:latin typeface="微软雅黑" panose="020B0503020204020204" pitchFamily="34" charset="-122"/>
                <a:ea typeface="微软雅黑" panose="020B0503020204020204" pitchFamily="34" charset="-122"/>
              </a:rPr>
              <a:t>Hold-out</a:t>
            </a:r>
            <a:r>
              <a:rPr lang="zh-CN" altLang="en-US" sz="2000" b="1" dirty="0">
                <a:latin typeface="微软雅黑" panose="020B0503020204020204" pitchFamily="34" charset="-122"/>
                <a:ea typeface="微软雅黑" panose="020B0503020204020204" pitchFamily="34" charset="-122"/>
              </a:rPr>
              <a:t>，每次训练集</a:t>
            </a:r>
            <a:r>
              <a:rPr lang="en-US" altLang="zh-CN" sz="2000" b="1" dirty="0">
                <a:latin typeface="微软雅黑" panose="020B0503020204020204" pitchFamily="34" charset="-122"/>
                <a:ea typeface="微软雅黑" panose="020B0503020204020204" pitchFamily="34" charset="-122"/>
              </a:rPr>
              <a:t>(Training set)</a:t>
            </a:r>
            <a:r>
              <a:rPr lang="zh-CN" altLang="en-US" sz="2000" b="1" dirty="0">
                <a:latin typeface="微软雅黑" panose="020B0503020204020204" pitchFamily="34" charset="-122"/>
                <a:ea typeface="微软雅黑" panose="020B0503020204020204" pitchFamily="34" charset="-122"/>
              </a:rPr>
              <a:t>和测试集</a:t>
            </a:r>
            <a:r>
              <a:rPr lang="en-US" altLang="zh-CN" sz="2000" b="1" dirty="0">
                <a:latin typeface="微软雅黑" panose="020B0503020204020204" pitchFamily="34" charset="-122"/>
                <a:ea typeface="微软雅黑" panose="020B0503020204020204" pitchFamily="34" charset="-122"/>
              </a:rPr>
              <a:t>(Testing set</a:t>
            </a:r>
            <a:r>
              <a:rPr lang="zh-CN" altLang="en-US" sz="2000" b="1" dirty="0">
                <a:latin typeface="微软雅黑" panose="020B0503020204020204" pitchFamily="34" charset="-122"/>
                <a:ea typeface="微软雅黑" panose="020B0503020204020204" pitchFamily="34" charset="-122"/>
              </a:rPr>
              <a:t>样本数目的比例为</a:t>
            </a:r>
            <a:r>
              <a:rPr lang="en-US" altLang="zh-CN" sz="2000" b="1" dirty="0">
                <a:latin typeface="微软雅黑" panose="020B0503020204020204" pitchFamily="34" charset="-122"/>
                <a:ea typeface="微软雅黑" panose="020B0503020204020204" pitchFamily="34" charset="-122"/>
              </a:rPr>
              <a:t>7:3)</a:t>
            </a:r>
            <a:endParaRPr lang="zh-CN" altLang="en-US" sz="2000" b="1" dirty="0">
              <a:latin typeface="微软雅黑" panose="020B0503020204020204" pitchFamily="34" charset="-122"/>
              <a:ea typeface="微软雅黑" panose="020B0503020204020204" pitchFamily="34" charset="-122"/>
            </a:endParaRPr>
          </a:p>
        </p:txBody>
      </p:sp>
      <p:sp>
        <p:nvSpPr>
          <p:cNvPr id="20" name="矩形: 圆角 19">
            <a:extLst>
              <a:ext uri="{FF2B5EF4-FFF2-40B4-BE49-F238E27FC236}">
                <a16:creationId xmlns:a16="http://schemas.microsoft.com/office/drawing/2014/main" id="{6490B4CA-2E43-4A07-B8A4-B1C8164F8C3F}"/>
              </a:ext>
            </a:extLst>
          </p:cNvPr>
          <p:cNvSpPr/>
          <p:nvPr/>
        </p:nvSpPr>
        <p:spPr>
          <a:xfrm>
            <a:off x="2987824" y="3501008"/>
            <a:ext cx="720080" cy="2219574"/>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圆角 35">
            <a:extLst>
              <a:ext uri="{FF2B5EF4-FFF2-40B4-BE49-F238E27FC236}">
                <a16:creationId xmlns:a16="http://schemas.microsoft.com/office/drawing/2014/main" id="{31259A95-E554-4745-A21E-E1FDC24E24AC}"/>
              </a:ext>
            </a:extLst>
          </p:cNvPr>
          <p:cNvSpPr/>
          <p:nvPr/>
        </p:nvSpPr>
        <p:spPr>
          <a:xfrm>
            <a:off x="5993441" y="3501008"/>
            <a:ext cx="720080" cy="2219574"/>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99EC37A4-619E-4498-9BE4-4552E0A7E966}"/>
              </a:ext>
            </a:extLst>
          </p:cNvPr>
          <p:cNvSpPr txBox="1"/>
          <p:nvPr/>
        </p:nvSpPr>
        <p:spPr>
          <a:xfrm>
            <a:off x="3229000" y="6149104"/>
            <a:ext cx="3600400" cy="369332"/>
          </a:xfrm>
          <a:prstGeom prst="rect">
            <a:avLst/>
          </a:prstGeom>
          <a:solidFill>
            <a:schemeClr val="accent1">
              <a:lumMod val="20000"/>
              <a:lumOff val="80000"/>
            </a:schemeClr>
          </a:solidFill>
        </p:spPr>
        <p:txBody>
          <a:bodyPr wrap="square" rtlCol="0">
            <a:spAutoFit/>
          </a:bodyPr>
          <a:lstStyle/>
          <a:p>
            <a:pPr algn="ctr"/>
            <a:r>
              <a:rPr lang="zh-CN" altLang="en-US" dirty="0"/>
              <a:t>值越小，模型预测效果越好</a:t>
            </a:r>
          </a:p>
        </p:txBody>
      </p:sp>
      <p:cxnSp>
        <p:nvCxnSpPr>
          <p:cNvPr id="29" name="直接箭头连接符 28">
            <a:extLst>
              <a:ext uri="{FF2B5EF4-FFF2-40B4-BE49-F238E27FC236}">
                <a16:creationId xmlns:a16="http://schemas.microsoft.com/office/drawing/2014/main" id="{1F79F941-BF8F-492A-ACBC-4D7738888C45}"/>
              </a:ext>
            </a:extLst>
          </p:cNvPr>
          <p:cNvCxnSpPr>
            <a:cxnSpLocks/>
            <a:stCxn id="20" idx="2"/>
            <a:endCxn id="27" idx="0"/>
          </p:cNvCxnSpPr>
          <p:nvPr/>
        </p:nvCxnSpPr>
        <p:spPr>
          <a:xfrm>
            <a:off x="3347864" y="5720582"/>
            <a:ext cx="1681336" cy="4285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422BE564-D7D4-40F9-AC11-6AD183814EBC}"/>
              </a:ext>
            </a:extLst>
          </p:cNvPr>
          <p:cNvCxnSpPr>
            <a:cxnSpLocks/>
            <a:stCxn id="36" idx="2"/>
            <a:endCxn id="27" idx="0"/>
          </p:cNvCxnSpPr>
          <p:nvPr/>
        </p:nvCxnSpPr>
        <p:spPr>
          <a:xfrm flipH="1">
            <a:off x="5029200" y="5720582"/>
            <a:ext cx="1324281" cy="4285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2" name="矩形: 圆角 31">
            <a:extLst>
              <a:ext uri="{FF2B5EF4-FFF2-40B4-BE49-F238E27FC236}">
                <a16:creationId xmlns:a16="http://schemas.microsoft.com/office/drawing/2014/main" id="{FE3D59DD-6A17-4F92-9BB8-84556C158959}"/>
              </a:ext>
            </a:extLst>
          </p:cNvPr>
          <p:cNvSpPr/>
          <p:nvPr/>
        </p:nvSpPr>
        <p:spPr>
          <a:xfrm>
            <a:off x="3798631" y="3501008"/>
            <a:ext cx="701361" cy="2219574"/>
          </a:xfrm>
          <a:prstGeom prst="roundRect">
            <a:avLst/>
          </a:prstGeom>
          <a:noFill/>
          <a:ln>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圆角 41">
            <a:extLst>
              <a:ext uri="{FF2B5EF4-FFF2-40B4-BE49-F238E27FC236}">
                <a16:creationId xmlns:a16="http://schemas.microsoft.com/office/drawing/2014/main" id="{DCCC6CAC-F000-4A61-9796-B4F7C3F17849}"/>
              </a:ext>
            </a:extLst>
          </p:cNvPr>
          <p:cNvSpPr/>
          <p:nvPr/>
        </p:nvSpPr>
        <p:spPr>
          <a:xfrm>
            <a:off x="6794888" y="3501008"/>
            <a:ext cx="701361" cy="2219574"/>
          </a:xfrm>
          <a:prstGeom prst="roundRect">
            <a:avLst/>
          </a:prstGeom>
          <a:noFill/>
          <a:ln>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10C05D0B-6457-4155-A7CD-7E1D85F5BC98}"/>
              </a:ext>
            </a:extLst>
          </p:cNvPr>
          <p:cNvSpPr txBox="1"/>
          <p:nvPr/>
        </p:nvSpPr>
        <p:spPr>
          <a:xfrm>
            <a:off x="5390174" y="2327394"/>
            <a:ext cx="3600400" cy="369332"/>
          </a:xfrm>
          <a:prstGeom prst="rect">
            <a:avLst/>
          </a:prstGeom>
          <a:solidFill>
            <a:srgbClr val="FFC000"/>
          </a:solidFill>
        </p:spPr>
        <p:txBody>
          <a:bodyPr wrap="square" rtlCol="0">
            <a:spAutoFit/>
          </a:bodyPr>
          <a:lstStyle/>
          <a:p>
            <a:pPr algn="ctr"/>
            <a:r>
              <a:rPr lang="zh-CN" altLang="en-US" dirty="0"/>
              <a:t>值越小，模型的性能越稳定</a:t>
            </a:r>
          </a:p>
        </p:txBody>
      </p:sp>
      <p:cxnSp>
        <p:nvCxnSpPr>
          <p:cNvPr id="40" name="直接箭头连接符 39">
            <a:extLst>
              <a:ext uri="{FF2B5EF4-FFF2-40B4-BE49-F238E27FC236}">
                <a16:creationId xmlns:a16="http://schemas.microsoft.com/office/drawing/2014/main" id="{BC24138F-A8A3-4843-8F42-51E19070F22A}"/>
              </a:ext>
            </a:extLst>
          </p:cNvPr>
          <p:cNvCxnSpPr>
            <a:cxnSpLocks/>
            <a:stCxn id="32" idx="0"/>
          </p:cNvCxnSpPr>
          <p:nvPr/>
        </p:nvCxnSpPr>
        <p:spPr>
          <a:xfrm flipV="1">
            <a:off x="4149312" y="2696726"/>
            <a:ext cx="2366904" cy="804282"/>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4F51AFBF-C65F-4739-9798-333167222DE0}"/>
              </a:ext>
            </a:extLst>
          </p:cNvPr>
          <p:cNvCxnSpPr>
            <a:cxnSpLocks/>
            <a:stCxn id="42" idx="0"/>
          </p:cNvCxnSpPr>
          <p:nvPr/>
        </p:nvCxnSpPr>
        <p:spPr>
          <a:xfrm flipH="1" flipV="1">
            <a:off x="6516216" y="2696726"/>
            <a:ext cx="629353" cy="804282"/>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4481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AB8D66-5E0D-40E5-BA72-F20B6E09AAE1}"/>
              </a:ext>
            </a:extLst>
          </p:cNvPr>
          <p:cNvSpPr>
            <a:spLocks noGrp="1"/>
          </p:cNvSpPr>
          <p:nvPr>
            <p:ph type="title"/>
          </p:nvPr>
        </p:nvSpPr>
        <p:spPr>
          <a:xfrm>
            <a:off x="914400" y="26741"/>
            <a:ext cx="8229600" cy="673453"/>
          </a:xfrm>
        </p:spPr>
        <p:txBody>
          <a:bodyPr>
            <a:normAutofit fontScale="90000"/>
          </a:bodyPr>
          <a:lstStyle/>
          <a:p>
            <a:r>
              <a:rPr lang="zh-CN" altLang="en-US" sz="2400" dirty="0">
                <a:solidFill>
                  <a:srgbClr val="FF0000"/>
                </a:solidFill>
              </a:rPr>
              <a:t>结合材料多尺度属性的分而治之的机器学习方法</a:t>
            </a:r>
            <a:br>
              <a:rPr lang="en-US" altLang="zh-CN" sz="2400" dirty="0">
                <a:solidFill>
                  <a:srgbClr val="FF0000"/>
                </a:solidFill>
              </a:rPr>
            </a:br>
            <a:r>
              <a:rPr lang="en-US" altLang="zh-CN" sz="2400" dirty="0">
                <a:solidFill>
                  <a:srgbClr val="FF0000"/>
                </a:solidFill>
              </a:rPr>
              <a:t>—</a:t>
            </a:r>
            <a:r>
              <a:rPr lang="zh-CN" altLang="en-US" sz="2400" dirty="0">
                <a:solidFill>
                  <a:srgbClr val="FF0000"/>
                </a:solidFill>
              </a:rPr>
              <a:t>蠕变断裂寿命预测结果与讨论</a:t>
            </a:r>
          </a:p>
        </p:txBody>
      </p:sp>
      <p:sp>
        <p:nvSpPr>
          <p:cNvPr id="3" name="矩形 2">
            <a:extLst>
              <a:ext uri="{FF2B5EF4-FFF2-40B4-BE49-F238E27FC236}">
                <a16:creationId xmlns:a16="http://schemas.microsoft.com/office/drawing/2014/main" id="{5A0332B8-692D-42A5-B119-02FCF50A2AA3}"/>
              </a:ext>
            </a:extLst>
          </p:cNvPr>
          <p:cNvSpPr/>
          <p:nvPr/>
        </p:nvSpPr>
        <p:spPr>
          <a:xfrm>
            <a:off x="10999" y="6138240"/>
            <a:ext cx="885029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b="0" i="0" u="none" strike="noStrike" kern="100" cap="none" spc="-20" normalizeH="0" baseline="0" noProof="0" dirty="0">
                <a:ln>
                  <a:noFill/>
                </a:ln>
                <a:solidFill>
                  <a:srgbClr val="000000"/>
                </a:solidFill>
                <a:effectLst/>
                <a:uLnTx/>
                <a:uFillTx/>
                <a:latin typeface="Times New Roman" panose="02020603050405020304" pitchFamily="18" charset="0"/>
                <a:ea typeface="仿宋_GB2312"/>
                <a:cs typeface="Times New Roman" panose="02020603050405020304" pitchFamily="18" charset="0"/>
              </a:rPr>
              <a:t>        </a:t>
            </a:r>
            <a:r>
              <a:rPr kumimoji="0" lang="zh-CN" altLang="zh-CN" b="0" i="0" u="none" strike="noStrike" kern="100" cap="none" spc="-20" normalizeH="0" baseline="0" noProof="0" dirty="0">
                <a:ln>
                  <a:noFill/>
                </a:ln>
                <a:solidFill>
                  <a:srgbClr val="000000"/>
                </a:solidFill>
                <a:effectLst/>
                <a:uLnTx/>
                <a:uFillTx/>
                <a:latin typeface="Times New Roman" panose="02020603050405020304" pitchFamily="18" charset="0"/>
                <a:ea typeface="仿宋_GB2312"/>
                <a:cs typeface="Times New Roman" panose="02020603050405020304" pitchFamily="18" charset="0"/>
              </a:rPr>
              <a:t>模型训练性能如</a:t>
            </a:r>
            <a:r>
              <a:rPr lang="zh-CN" altLang="en-US" kern="100" spc="-20" dirty="0">
                <a:solidFill>
                  <a:srgbClr val="000000"/>
                </a:solidFill>
                <a:latin typeface="Times New Roman" panose="02020603050405020304" pitchFamily="18" charset="0"/>
                <a:ea typeface="仿宋_GB2312"/>
                <a:cs typeface="Times New Roman" panose="02020603050405020304" pitchFamily="18" charset="0"/>
              </a:rPr>
              <a:t>左</a:t>
            </a:r>
            <a:r>
              <a:rPr kumimoji="0" lang="zh-CN" altLang="en-US" b="0" i="0" u="none" strike="noStrike" kern="100" cap="none" spc="-20" normalizeH="0" baseline="0" noProof="0" dirty="0">
                <a:ln>
                  <a:noFill/>
                </a:ln>
                <a:solidFill>
                  <a:srgbClr val="000000"/>
                </a:solidFill>
                <a:effectLst/>
                <a:uLnTx/>
                <a:uFillTx/>
                <a:latin typeface="Times New Roman" panose="02020603050405020304" pitchFamily="18" charset="0"/>
                <a:ea typeface="仿宋_GB2312"/>
                <a:cs typeface="Times New Roman" panose="02020603050405020304" pitchFamily="18" charset="0"/>
              </a:rPr>
              <a:t>图所示</a:t>
            </a:r>
            <a:r>
              <a:rPr kumimoji="0" lang="zh-CN" altLang="zh-CN" b="0" i="0" u="none" strike="noStrike" kern="100" cap="none" spc="-20" normalizeH="0" baseline="0" noProof="0" dirty="0">
                <a:ln>
                  <a:noFill/>
                </a:ln>
                <a:solidFill>
                  <a:srgbClr val="000000"/>
                </a:solidFill>
                <a:effectLst/>
                <a:uLnTx/>
                <a:uFillTx/>
                <a:latin typeface="Times New Roman" panose="02020603050405020304" pitchFamily="18" charset="0"/>
                <a:ea typeface="仿宋_GB2312"/>
                <a:cs typeface="Times New Roman" panose="02020603050405020304" pitchFamily="18" charset="0"/>
              </a:rPr>
              <a:t>，横轴为实测蠕变断裂寿命</a:t>
            </a:r>
            <a:r>
              <a:rPr kumimoji="0" lang="en-US" altLang="zh-CN" b="0" i="0" u="none" strike="noStrike" kern="100" cap="none" spc="-20" normalizeH="0" baseline="0" noProof="0" dirty="0">
                <a:ln>
                  <a:noFill/>
                </a:ln>
                <a:solidFill>
                  <a:srgbClr val="000000"/>
                </a:solidFill>
                <a:effectLst/>
                <a:uLnTx/>
                <a:uFillTx/>
                <a:latin typeface="Times New Roman" panose="02020603050405020304" pitchFamily="18" charset="0"/>
                <a:ea typeface="仿宋_GB2312"/>
                <a:cs typeface="+mn-cs"/>
              </a:rPr>
              <a:t>(</a:t>
            </a:r>
            <a:r>
              <a:rPr kumimoji="0" lang="zh-CN" altLang="zh-CN" b="0" i="0" u="none" strike="noStrike" kern="100" cap="none" spc="-20" normalizeH="0" baseline="0" noProof="0" dirty="0">
                <a:ln>
                  <a:noFill/>
                </a:ln>
                <a:solidFill>
                  <a:srgbClr val="000000"/>
                </a:solidFill>
                <a:effectLst/>
                <a:uLnTx/>
                <a:uFillTx/>
                <a:latin typeface="Times New Roman" panose="02020603050405020304" pitchFamily="18" charset="0"/>
                <a:ea typeface="仿宋_GB2312"/>
                <a:cs typeface="Times New Roman" panose="02020603050405020304" pitchFamily="18" charset="0"/>
              </a:rPr>
              <a:t>实测值</a:t>
            </a:r>
            <a:r>
              <a:rPr kumimoji="0" lang="en-US" altLang="zh-CN" b="0" i="0" u="none" strike="noStrike" kern="100" cap="none" spc="-20" normalizeH="0" baseline="0" noProof="0" dirty="0">
                <a:ln>
                  <a:noFill/>
                </a:ln>
                <a:solidFill>
                  <a:srgbClr val="000000"/>
                </a:solidFill>
                <a:effectLst/>
                <a:uLnTx/>
                <a:uFillTx/>
                <a:latin typeface="Times New Roman" panose="02020603050405020304" pitchFamily="18" charset="0"/>
                <a:ea typeface="仿宋_GB2312"/>
                <a:cs typeface="+mn-cs"/>
              </a:rPr>
              <a:t>)</a:t>
            </a:r>
            <a:r>
              <a:rPr kumimoji="0" lang="zh-CN" altLang="zh-CN" b="0" i="0" u="none" strike="noStrike" kern="100" cap="none" spc="-20" normalizeH="0" baseline="0" noProof="0" dirty="0">
                <a:ln>
                  <a:noFill/>
                </a:ln>
                <a:solidFill>
                  <a:srgbClr val="000000"/>
                </a:solidFill>
                <a:effectLst/>
                <a:uLnTx/>
                <a:uFillTx/>
                <a:latin typeface="Times New Roman" panose="02020603050405020304" pitchFamily="18" charset="0"/>
                <a:ea typeface="仿宋_GB2312"/>
                <a:cs typeface="Times New Roman" panose="02020603050405020304" pitchFamily="18" charset="0"/>
              </a:rPr>
              <a:t>，纵轴为预测蠕变断裂寿命</a:t>
            </a:r>
            <a:r>
              <a:rPr kumimoji="0" lang="en-US" altLang="zh-CN" b="0" i="0" u="none" strike="noStrike" kern="100" cap="none" spc="-20" normalizeH="0" baseline="0" noProof="0" dirty="0">
                <a:ln>
                  <a:noFill/>
                </a:ln>
                <a:solidFill>
                  <a:srgbClr val="000000"/>
                </a:solidFill>
                <a:effectLst/>
                <a:uLnTx/>
                <a:uFillTx/>
                <a:latin typeface="Times New Roman" panose="02020603050405020304" pitchFamily="18" charset="0"/>
                <a:ea typeface="仿宋_GB2312"/>
                <a:cs typeface="+mn-cs"/>
              </a:rPr>
              <a:t>(</a:t>
            </a:r>
            <a:r>
              <a:rPr kumimoji="0" lang="zh-CN" altLang="zh-CN" b="0" i="0" u="none" strike="noStrike" kern="100" cap="none" spc="-20" normalizeH="0" baseline="0" noProof="0" dirty="0">
                <a:ln>
                  <a:noFill/>
                </a:ln>
                <a:solidFill>
                  <a:srgbClr val="000000"/>
                </a:solidFill>
                <a:effectLst/>
                <a:uLnTx/>
                <a:uFillTx/>
                <a:latin typeface="Times New Roman" panose="02020603050405020304" pitchFamily="18" charset="0"/>
                <a:ea typeface="仿宋_GB2312"/>
                <a:cs typeface="Times New Roman" panose="02020603050405020304" pitchFamily="18" charset="0"/>
              </a:rPr>
              <a:t>预测值</a:t>
            </a:r>
            <a:r>
              <a:rPr kumimoji="0" lang="en-US" altLang="zh-CN" b="0" i="0" u="none" strike="noStrike" kern="100" cap="none" spc="-20" normalizeH="0" baseline="0" noProof="0" dirty="0">
                <a:ln>
                  <a:noFill/>
                </a:ln>
                <a:solidFill>
                  <a:srgbClr val="000000"/>
                </a:solidFill>
                <a:effectLst/>
                <a:uLnTx/>
                <a:uFillTx/>
                <a:latin typeface="Times New Roman" panose="02020603050405020304" pitchFamily="18" charset="0"/>
                <a:ea typeface="仿宋_GB2312"/>
                <a:cs typeface="+mn-cs"/>
              </a:rPr>
              <a:t>)</a:t>
            </a:r>
            <a:r>
              <a:rPr kumimoji="0" lang="zh-CN" altLang="zh-CN" b="0" i="0" u="none" strike="noStrike" kern="100" cap="none" spc="-20" normalizeH="0" baseline="0" noProof="0" dirty="0">
                <a:ln>
                  <a:noFill/>
                </a:ln>
                <a:solidFill>
                  <a:srgbClr val="000000"/>
                </a:solidFill>
                <a:effectLst/>
                <a:uLnTx/>
                <a:uFillTx/>
                <a:latin typeface="Times New Roman" panose="02020603050405020304" pitchFamily="18" charset="0"/>
                <a:ea typeface="仿宋_GB2312"/>
                <a:cs typeface="Times New Roman" panose="02020603050405020304" pitchFamily="18" charset="0"/>
              </a:rPr>
              <a:t>。</a:t>
            </a:r>
            <a:endParaRPr kumimoji="0" lang="en-US" altLang="zh-CN" b="0" i="0" u="none" strike="noStrike" kern="100" cap="none" spc="-20" normalizeH="0" baseline="0" noProof="0" dirty="0">
              <a:ln>
                <a:noFill/>
              </a:ln>
              <a:solidFill>
                <a:srgbClr val="000000"/>
              </a:solidFill>
              <a:effectLst/>
              <a:uLnTx/>
              <a:uFillTx/>
              <a:latin typeface="Times New Roman" panose="02020603050405020304" pitchFamily="18" charset="0"/>
              <a:ea typeface="仿宋_GB2312"/>
              <a:cs typeface="Times New Roman" panose="02020603050405020304" pitchFamily="18" charset="0"/>
            </a:endParaRPr>
          </a:p>
        </p:txBody>
      </p:sp>
      <p:pic>
        <p:nvPicPr>
          <p:cNvPr id="14" name="图片 13">
            <a:extLst>
              <a:ext uri="{FF2B5EF4-FFF2-40B4-BE49-F238E27FC236}">
                <a16:creationId xmlns:a16="http://schemas.microsoft.com/office/drawing/2014/main" id="{05E74717-23D6-4117-A1A1-B8857719A9D0}"/>
              </a:ext>
            </a:extLst>
          </p:cNvPr>
          <p:cNvPicPr>
            <a:picLocks noChangeAspect="1"/>
          </p:cNvPicPr>
          <p:nvPr/>
        </p:nvPicPr>
        <p:blipFill>
          <a:blip r:embed="rId3"/>
          <a:stretch>
            <a:fillRect/>
          </a:stretch>
        </p:blipFill>
        <p:spPr>
          <a:xfrm>
            <a:off x="10999" y="1333510"/>
            <a:ext cx="8666021" cy="4804730"/>
          </a:xfrm>
          <a:prstGeom prst="rect">
            <a:avLst/>
          </a:prstGeom>
        </p:spPr>
      </p:pic>
      <p:sp>
        <p:nvSpPr>
          <p:cNvPr id="7" name="文本框 6">
            <a:extLst>
              <a:ext uri="{FF2B5EF4-FFF2-40B4-BE49-F238E27FC236}">
                <a16:creationId xmlns:a16="http://schemas.microsoft.com/office/drawing/2014/main" id="{1233CB40-67FF-44B1-94E3-BD6DAF3BE2D8}"/>
              </a:ext>
            </a:extLst>
          </p:cNvPr>
          <p:cNvSpPr txBox="1"/>
          <p:nvPr/>
        </p:nvSpPr>
        <p:spPr>
          <a:xfrm>
            <a:off x="539552" y="816797"/>
            <a:ext cx="5517169" cy="400110"/>
          </a:xfrm>
          <a:prstGeom prst="rect">
            <a:avLst/>
          </a:prstGeom>
          <a:noFill/>
        </p:spPr>
        <p:txBody>
          <a:bodyPr wrap="square" rtlCol="0">
            <a:spAutoFit/>
          </a:bodyPr>
          <a:lstStyle/>
          <a:p>
            <a:pPr marL="342900" indent="-342900">
              <a:buFont typeface="Wingdings" panose="05000000000000000000" pitchFamily="2" charset="2"/>
              <a:buChar char="n"/>
            </a:pPr>
            <a:r>
              <a:rPr lang="zh-CN" altLang="en-US" sz="2000" b="1" dirty="0">
                <a:solidFill>
                  <a:srgbClr val="FF0000"/>
                </a:solidFill>
                <a:latin typeface="微软雅黑" panose="020B0503020204020204" pitchFamily="34" charset="-122"/>
                <a:ea typeface="微软雅黑" panose="020B0503020204020204" pitchFamily="34" charset="-122"/>
              </a:rPr>
              <a:t>不同回归模型预测结果的分析与比较</a:t>
            </a:r>
          </a:p>
        </p:txBody>
      </p:sp>
    </p:spTree>
    <p:extLst>
      <p:ext uri="{BB962C8B-B14F-4D97-AF65-F5344CB8AC3E}">
        <p14:creationId xmlns:p14="http://schemas.microsoft.com/office/powerpoint/2010/main" val="3624875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AB8D66-5E0D-40E5-BA72-F20B6E09AAE1}"/>
              </a:ext>
            </a:extLst>
          </p:cNvPr>
          <p:cNvSpPr>
            <a:spLocks noGrp="1"/>
          </p:cNvSpPr>
          <p:nvPr>
            <p:ph type="title"/>
          </p:nvPr>
        </p:nvSpPr>
        <p:spPr>
          <a:xfrm>
            <a:off x="914400" y="26741"/>
            <a:ext cx="8229600" cy="673453"/>
          </a:xfrm>
        </p:spPr>
        <p:txBody>
          <a:bodyPr>
            <a:normAutofit fontScale="90000"/>
          </a:bodyPr>
          <a:lstStyle/>
          <a:p>
            <a:r>
              <a:rPr lang="zh-CN" altLang="en-US" sz="2400" dirty="0">
                <a:solidFill>
                  <a:srgbClr val="FF0000"/>
                </a:solidFill>
              </a:rPr>
              <a:t>结合材料多尺度属性的分而治之的机器学习方法</a:t>
            </a:r>
            <a:br>
              <a:rPr lang="en-US" altLang="zh-CN" sz="2400" dirty="0">
                <a:solidFill>
                  <a:srgbClr val="FF0000"/>
                </a:solidFill>
              </a:rPr>
            </a:br>
            <a:r>
              <a:rPr lang="en-US" altLang="zh-CN" sz="2400" dirty="0">
                <a:solidFill>
                  <a:srgbClr val="FF0000"/>
                </a:solidFill>
              </a:rPr>
              <a:t>—</a:t>
            </a:r>
            <a:r>
              <a:rPr lang="zh-CN" altLang="en-US" sz="2400" dirty="0">
                <a:solidFill>
                  <a:srgbClr val="FF0000"/>
                </a:solidFill>
              </a:rPr>
              <a:t>蠕变断裂寿命预测结果与讨论</a:t>
            </a:r>
          </a:p>
        </p:txBody>
      </p:sp>
      <p:sp>
        <p:nvSpPr>
          <p:cNvPr id="4" name="文本框 3">
            <a:extLst>
              <a:ext uri="{FF2B5EF4-FFF2-40B4-BE49-F238E27FC236}">
                <a16:creationId xmlns:a16="http://schemas.microsoft.com/office/drawing/2014/main" id="{7EF98790-9B2C-4B06-9898-D5305419E036}"/>
              </a:ext>
            </a:extLst>
          </p:cNvPr>
          <p:cNvSpPr txBox="1"/>
          <p:nvPr/>
        </p:nvSpPr>
        <p:spPr>
          <a:xfrm>
            <a:off x="228600" y="5011485"/>
            <a:ext cx="8915400" cy="166199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1" i="0" u="none" strike="noStrike" kern="100" cap="none" spc="-2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结果分析与讨论</a:t>
            </a:r>
            <a:endParaRPr kumimoji="0" lang="en-US" altLang="zh-CN" sz="2200" b="1" i="0" u="none" strike="noStrike" kern="100" cap="none" spc="-2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00" cap="none" spc="-2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0" i="0" u="none" strike="noStrike" kern="100" cap="none" spc="-2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6</a:t>
            </a:r>
            <a:r>
              <a:rPr kumimoji="0" lang="zh-CN" altLang="en-US" sz="2000" b="0" i="0" u="none" strike="noStrike" kern="100" cap="none" spc="-2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个回归模型的平均</a:t>
            </a:r>
            <a:r>
              <a:rPr kumimoji="0" lang="en-US" altLang="zh-CN" sz="2000" b="0" i="1" u="none" strike="noStrike" kern="100" cap="none" spc="-2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MAPE</a:t>
            </a:r>
            <a:r>
              <a:rPr kumimoji="0" lang="zh-CN" altLang="en-US" sz="2000" b="0" i="0" u="none" strike="noStrike" kern="100" cap="none" spc="-2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和</a:t>
            </a:r>
            <a:r>
              <a:rPr kumimoji="0" lang="en-US" altLang="zh-CN" sz="2000" b="0" i="1" u="none" strike="noStrike" kern="100" cap="none" spc="-2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RMSE</a:t>
            </a:r>
            <a:r>
              <a:rPr kumimoji="0" lang="zh-CN" altLang="en-US" sz="2000" b="0" i="0" u="none" strike="noStrike" kern="100" cap="none" spc="-2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值如左图所示，其中蓝色条形表示</a:t>
            </a:r>
            <a:r>
              <a:rPr kumimoji="0" lang="en-US" altLang="zh-CN" sz="2000" b="0" i="1" u="none" strike="noStrike" kern="100" cap="none" spc="-2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MAPE</a:t>
            </a:r>
            <a:r>
              <a:rPr kumimoji="0" lang="zh-CN" altLang="en-US" sz="2000" b="0" i="0" u="none" strike="noStrike" kern="100" cap="none" spc="-2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，绿色条形表示</a:t>
            </a:r>
            <a:r>
              <a:rPr kumimoji="0" lang="en-US" altLang="zh-CN" sz="2000" b="0" i="1" u="none" strike="noStrike" kern="100" cap="none" spc="-2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RMSE</a:t>
            </a:r>
            <a:r>
              <a:rPr kumimoji="0" lang="zh-CN" altLang="en-US" sz="2000" b="0" i="0" u="none" strike="noStrike" kern="100" cap="none" spc="-2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。可以看出，与其他</a:t>
            </a:r>
            <a:r>
              <a:rPr kumimoji="0" lang="en-US" altLang="zh-CN" sz="2000" b="0" i="0" u="none" strike="noStrike" kern="100" cap="none" spc="-2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5</a:t>
            </a:r>
            <a:r>
              <a:rPr kumimoji="0" lang="zh-CN" altLang="en-US" sz="2000" b="0" i="0" u="none" strike="noStrike" kern="100" cap="none" spc="-2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个基线模型相比，我们的</a:t>
            </a:r>
            <a:r>
              <a:rPr kumimoji="0" lang="en-US" altLang="zh-CN" sz="2000" b="0" i="0" u="none" strike="noStrike" kern="100" cap="none" spc="-2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DCSA</a:t>
            </a:r>
            <a:r>
              <a:rPr kumimoji="0" lang="zh-CN" altLang="en-US" sz="2000" b="0" i="0" u="none" strike="noStrike" kern="100" cap="none" spc="-2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模型的</a:t>
            </a:r>
            <a:r>
              <a:rPr kumimoji="0" lang="en-US" altLang="zh-CN" sz="2000" b="0" i="1" u="none" strike="noStrike" kern="100" cap="none" spc="-2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RMSE</a:t>
            </a:r>
            <a:r>
              <a:rPr kumimoji="0" lang="zh-CN" altLang="en-US" sz="2000" b="0" i="0" u="none" strike="noStrike" kern="100" cap="none" spc="-2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和</a:t>
            </a:r>
            <a:r>
              <a:rPr kumimoji="0" lang="en-US" altLang="zh-CN" sz="2000" b="0" i="1" u="none" strike="noStrike" kern="100" cap="none" spc="-2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MAPE</a:t>
            </a:r>
            <a:r>
              <a:rPr kumimoji="0" lang="zh-CN" altLang="en-US" sz="2000" b="0" i="0" u="none" strike="noStrike" kern="100" cap="none" spc="-2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值最低，分别为</a:t>
            </a:r>
            <a:r>
              <a:rPr kumimoji="0" lang="en-US" altLang="zh-CN" sz="2000" b="0" i="0" u="none" strike="noStrike" kern="100" cap="none" spc="-2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0.0359</a:t>
            </a:r>
            <a:r>
              <a:rPr kumimoji="0" lang="zh-CN" altLang="en-US" sz="2000" b="0" i="0" u="none" strike="noStrike" kern="100" cap="none" spc="-2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和</a:t>
            </a:r>
            <a:r>
              <a:rPr kumimoji="0" lang="en-US" altLang="zh-CN" sz="2000" b="0" i="0" u="none" strike="noStrike" kern="100" cap="none" spc="-2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0.0304</a:t>
            </a:r>
            <a:r>
              <a:rPr kumimoji="0" lang="zh-CN" altLang="en-US" sz="2000" b="0" i="0" u="none" strike="noStrike" kern="100" cap="none" spc="-2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，表明该模型具有较好的预测性能。</a:t>
            </a:r>
          </a:p>
        </p:txBody>
      </p:sp>
      <p:sp>
        <p:nvSpPr>
          <p:cNvPr id="5" name="文本框 4">
            <a:extLst>
              <a:ext uri="{FF2B5EF4-FFF2-40B4-BE49-F238E27FC236}">
                <a16:creationId xmlns:a16="http://schemas.microsoft.com/office/drawing/2014/main" id="{2850D1B4-39EE-4F13-A4F8-17C5F1B4B656}"/>
              </a:ext>
            </a:extLst>
          </p:cNvPr>
          <p:cNvSpPr txBox="1"/>
          <p:nvPr/>
        </p:nvSpPr>
        <p:spPr>
          <a:xfrm>
            <a:off x="539552" y="816797"/>
            <a:ext cx="5517169" cy="400110"/>
          </a:xfrm>
          <a:prstGeom prst="rect">
            <a:avLst/>
          </a:prstGeom>
          <a:noFill/>
        </p:spPr>
        <p:txBody>
          <a:bodyPr wrap="square" rtlCol="0">
            <a:spAutoFit/>
          </a:bodyPr>
          <a:lstStyle/>
          <a:p>
            <a:pPr marL="342900" indent="-342900">
              <a:buFont typeface="Wingdings" panose="05000000000000000000" pitchFamily="2" charset="2"/>
              <a:buChar char="n"/>
            </a:pPr>
            <a:r>
              <a:rPr lang="zh-CN" altLang="en-US" sz="2000" b="1" dirty="0">
                <a:solidFill>
                  <a:srgbClr val="FF0000"/>
                </a:solidFill>
                <a:latin typeface="微软雅黑" panose="020B0503020204020204" pitchFamily="34" charset="-122"/>
                <a:ea typeface="微软雅黑" panose="020B0503020204020204" pitchFamily="34" charset="-122"/>
              </a:rPr>
              <a:t>不同回归模型预测结果的分析与比较</a:t>
            </a:r>
          </a:p>
        </p:txBody>
      </p:sp>
      <p:pic>
        <p:nvPicPr>
          <p:cNvPr id="3" name="图片 2">
            <a:extLst>
              <a:ext uri="{FF2B5EF4-FFF2-40B4-BE49-F238E27FC236}">
                <a16:creationId xmlns:a16="http://schemas.microsoft.com/office/drawing/2014/main" id="{12D36904-9970-4287-9012-9E5F8873D6BB}"/>
              </a:ext>
            </a:extLst>
          </p:cNvPr>
          <p:cNvPicPr>
            <a:picLocks noChangeAspect="1"/>
          </p:cNvPicPr>
          <p:nvPr/>
        </p:nvPicPr>
        <p:blipFill>
          <a:blip r:embed="rId3"/>
          <a:stretch>
            <a:fillRect/>
          </a:stretch>
        </p:blipFill>
        <p:spPr>
          <a:xfrm>
            <a:off x="1593038" y="1216907"/>
            <a:ext cx="5553438" cy="3794578"/>
          </a:xfrm>
          <a:prstGeom prst="rect">
            <a:avLst/>
          </a:prstGeom>
        </p:spPr>
      </p:pic>
    </p:spTree>
    <p:extLst>
      <p:ext uri="{BB962C8B-B14F-4D97-AF65-F5344CB8AC3E}">
        <p14:creationId xmlns:p14="http://schemas.microsoft.com/office/powerpoint/2010/main" val="4026345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4133411267"/>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35667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74A02C7D-0A6C-4935-B599-B57CB5D11BA8}"/>
              </a:ext>
            </a:extLst>
          </p:cNvPr>
          <p:cNvPicPr>
            <a:picLocks noChangeAspect="1"/>
          </p:cNvPicPr>
          <p:nvPr/>
        </p:nvPicPr>
        <p:blipFill>
          <a:blip r:embed="rId3"/>
          <a:stretch>
            <a:fillRect/>
          </a:stretch>
        </p:blipFill>
        <p:spPr>
          <a:xfrm>
            <a:off x="-31147" y="2838200"/>
            <a:ext cx="4236330" cy="3166131"/>
          </a:xfrm>
          <a:prstGeom prst="rect">
            <a:avLst/>
          </a:prstGeom>
        </p:spPr>
      </p:pic>
      <p:sp>
        <p:nvSpPr>
          <p:cNvPr id="2" name="标题 1">
            <a:extLst>
              <a:ext uri="{FF2B5EF4-FFF2-40B4-BE49-F238E27FC236}">
                <a16:creationId xmlns:a16="http://schemas.microsoft.com/office/drawing/2014/main" id="{50AB8D66-5E0D-40E5-BA72-F20B6E09AAE1}"/>
              </a:ext>
            </a:extLst>
          </p:cNvPr>
          <p:cNvSpPr>
            <a:spLocks noGrp="1"/>
          </p:cNvSpPr>
          <p:nvPr>
            <p:ph type="title"/>
          </p:nvPr>
        </p:nvSpPr>
        <p:spPr>
          <a:xfrm>
            <a:off x="914400" y="26741"/>
            <a:ext cx="8229600" cy="673453"/>
          </a:xfrm>
        </p:spPr>
        <p:txBody>
          <a:bodyPr>
            <a:normAutofit fontScale="90000"/>
          </a:bodyPr>
          <a:lstStyle/>
          <a:p>
            <a:r>
              <a:rPr lang="zh-CN" altLang="en-US" sz="2200" dirty="0">
                <a:solidFill>
                  <a:srgbClr val="FF0000"/>
                </a:solidFill>
              </a:rPr>
              <a:t>结合材料多尺度属性的分而治之的机器学习方法</a:t>
            </a:r>
            <a:br>
              <a:rPr lang="en-US" altLang="zh-CN" sz="2200" dirty="0">
                <a:solidFill>
                  <a:srgbClr val="FF0000"/>
                </a:solidFill>
              </a:rPr>
            </a:br>
            <a:r>
              <a:rPr lang="en-US" altLang="zh-CN" sz="2200" dirty="0">
                <a:solidFill>
                  <a:srgbClr val="FF0000"/>
                </a:solidFill>
              </a:rPr>
              <a:t>                                   —</a:t>
            </a:r>
            <a:r>
              <a:rPr lang="zh-CN" altLang="en-US" sz="2200" dirty="0">
                <a:solidFill>
                  <a:srgbClr val="FF0000"/>
                </a:solidFill>
              </a:rPr>
              <a:t>新设计合金的蠕变断裂寿命预测</a:t>
            </a:r>
            <a:endParaRPr lang="zh-CN" altLang="en-US" sz="2400" dirty="0">
              <a:solidFill>
                <a:srgbClr val="FF0000"/>
              </a:solidFill>
            </a:endParaRPr>
          </a:p>
        </p:txBody>
      </p:sp>
      <p:graphicFrame>
        <p:nvGraphicFramePr>
          <p:cNvPr id="7" name="表格 6">
            <a:extLst>
              <a:ext uri="{FF2B5EF4-FFF2-40B4-BE49-F238E27FC236}">
                <a16:creationId xmlns:a16="http://schemas.microsoft.com/office/drawing/2014/main" id="{0BCEA7B3-8C0F-4D5F-8A63-968ADCDD5D83}"/>
              </a:ext>
            </a:extLst>
          </p:cNvPr>
          <p:cNvGraphicFramePr>
            <a:graphicFrameLocks noGrp="1"/>
          </p:cNvGraphicFramePr>
          <p:nvPr>
            <p:extLst>
              <p:ext uri="{D42A27DB-BD31-4B8C-83A1-F6EECF244321}">
                <p14:modId xmlns:p14="http://schemas.microsoft.com/office/powerpoint/2010/main" val="1678871151"/>
              </p:ext>
            </p:extLst>
          </p:nvPr>
        </p:nvGraphicFramePr>
        <p:xfrm>
          <a:off x="146276" y="1189455"/>
          <a:ext cx="8912671" cy="1767729"/>
        </p:xfrm>
        <a:graphic>
          <a:graphicData uri="http://schemas.openxmlformats.org/drawingml/2006/table">
            <a:tbl>
              <a:tblPr firstRow="1" firstCol="1" bandRow="1">
                <a:tableStyleId>{3B4B98B0-60AC-42C2-AFA5-B58CD77FA1E5}</a:tableStyleId>
              </a:tblPr>
              <a:tblGrid>
                <a:gridCol w="1495847">
                  <a:extLst>
                    <a:ext uri="{9D8B030D-6E8A-4147-A177-3AD203B41FA5}">
                      <a16:colId xmlns:a16="http://schemas.microsoft.com/office/drawing/2014/main" val="3199431881"/>
                    </a:ext>
                  </a:extLst>
                </a:gridCol>
                <a:gridCol w="902683">
                  <a:extLst>
                    <a:ext uri="{9D8B030D-6E8A-4147-A177-3AD203B41FA5}">
                      <a16:colId xmlns:a16="http://schemas.microsoft.com/office/drawing/2014/main" val="622466631"/>
                    </a:ext>
                  </a:extLst>
                </a:gridCol>
                <a:gridCol w="1559331">
                  <a:extLst>
                    <a:ext uri="{9D8B030D-6E8A-4147-A177-3AD203B41FA5}">
                      <a16:colId xmlns:a16="http://schemas.microsoft.com/office/drawing/2014/main" val="1578419292"/>
                    </a:ext>
                  </a:extLst>
                </a:gridCol>
                <a:gridCol w="1219645">
                  <a:extLst>
                    <a:ext uri="{9D8B030D-6E8A-4147-A177-3AD203B41FA5}">
                      <a16:colId xmlns:a16="http://schemas.microsoft.com/office/drawing/2014/main" val="373096275"/>
                    </a:ext>
                  </a:extLst>
                </a:gridCol>
                <a:gridCol w="1295874">
                  <a:extLst>
                    <a:ext uri="{9D8B030D-6E8A-4147-A177-3AD203B41FA5}">
                      <a16:colId xmlns:a16="http://schemas.microsoft.com/office/drawing/2014/main" val="2081186005"/>
                    </a:ext>
                  </a:extLst>
                </a:gridCol>
                <a:gridCol w="1219645">
                  <a:extLst>
                    <a:ext uri="{9D8B030D-6E8A-4147-A177-3AD203B41FA5}">
                      <a16:colId xmlns:a16="http://schemas.microsoft.com/office/drawing/2014/main" val="988346454"/>
                    </a:ext>
                  </a:extLst>
                </a:gridCol>
                <a:gridCol w="1219646">
                  <a:extLst>
                    <a:ext uri="{9D8B030D-6E8A-4147-A177-3AD203B41FA5}">
                      <a16:colId xmlns:a16="http://schemas.microsoft.com/office/drawing/2014/main" val="2817870524"/>
                    </a:ext>
                  </a:extLst>
                </a:gridCol>
              </a:tblGrid>
              <a:tr h="577217">
                <a:tc>
                  <a:txBody>
                    <a:bodyPr/>
                    <a:lstStyle/>
                    <a:p>
                      <a:pPr indent="266700" algn="ctr">
                        <a:spcAft>
                          <a:spcPts val="0"/>
                        </a:spcAft>
                      </a:pPr>
                      <a:r>
                        <a:rPr lang="en-GB" sz="1800" kern="100" dirty="0">
                          <a:effectLst/>
                        </a:rPr>
                        <a:t>Instance</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fontAlgn="ctr"/>
                      <a:r>
                        <a:rPr lang="en-US" sz="1800" u="none" strike="noStrike" dirty="0">
                          <a:effectLst/>
                        </a:rPr>
                        <a:t>Ni</a:t>
                      </a:r>
                      <a:endParaRPr lang="en-US" sz="1800" b="1"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tc>
                  <a:txBody>
                    <a:bodyPr/>
                    <a:lstStyle/>
                    <a:p>
                      <a:pPr algn="ctr" fontAlgn="ctr"/>
                      <a:r>
                        <a:rPr lang="en-US" sz="1800" u="none" strike="noStrike" dirty="0">
                          <a:effectLst/>
                        </a:rPr>
                        <a:t>Re</a:t>
                      </a:r>
                      <a:endParaRPr lang="en-US" sz="1800" b="1"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tc>
                  <a:txBody>
                    <a:bodyPr/>
                    <a:lstStyle/>
                    <a:p>
                      <a:pPr algn="ctr" fontAlgn="ctr"/>
                      <a:r>
                        <a:rPr lang="en-US" sz="1800" u="none" strike="noStrike" dirty="0">
                          <a:effectLst/>
                        </a:rPr>
                        <a:t>Co</a:t>
                      </a:r>
                      <a:endParaRPr lang="en-US" sz="1800" b="1"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tc>
                  <a:txBody>
                    <a:bodyPr/>
                    <a:lstStyle/>
                    <a:p>
                      <a:pPr algn="ctr" fontAlgn="ctr"/>
                      <a:r>
                        <a:rPr lang="en-US" sz="1800" u="none" strike="noStrike" dirty="0">
                          <a:effectLst/>
                        </a:rPr>
                        <a:t>Al</a:t>
                      </a:r>
                      <a:endParaRPr lang="en-US" sz="1800" b="1"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tc>
                  <a:txBody>
                    <a:bodyPr/>
                    <a:lstStyle/>
                    <a:p>
                      <a:pPr indent="267970" algn="ctr">
                        <a:spcAft>
                          <a:spcPts val="0"/>
                        </a:spcAft>
                      </a:pPr>
                      <a:r>
                        <a:rPr lang="en-US" altLang="zh-CN" sz="1800" kern="100" dirty="0">
                          <a:effectLst/>
                        </a:rPr>
                        <a:t>…</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spcAft>
                          <a:spcPts val="0"/>
                        </a:spcAft>
                      </a:pPr>
                      <a:r>
                        <a:rPr lang="zh-CN" altLang="en-US" sz="1800" kern="100" dirty="0">
                          <a:effectLst/>
                        </a:rPr>
                        <a:t>蠕变断裂寿命</a:t>
                      </a:r>
                      <a:r>
                        <a:rPr lang="en-US" altLang="zh-CN" sz="1800" kern="100" dirty="0">
                          <a:effectLst/>
                        </a:rPr>
                        <a:t>(h)</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02651647"/>
                  </a:ext>
                </a:extLst>
              </a:tr>
              <a:tr h="297628">
                <a:tc>
                  <a:txBody>
                    <a:bodyPr/>
                    <a:lstStyle/>
                    <a:p>
                      <a:pPr indent="266700" algn="ctr">
                        <a:spcAft>
                          <a:spcPts val="0"/>
                        </a:spcAft>
                      </a:pPr>
                      <a:r>
                        <a:rPr lang="en-GB" sz="1800" kern="100" dirty="0">
                          <a:effectLst/>
                        </a:rPr>
                        <a:t>#1 [1]</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fontAlgn="b"/>
                      <a:r>
                        <a:rPr lang="en-US" altLang="zh-CN" sz="1800" u="none" strike="noStrike" dirty="0">
                          <a:effectLst/>
                        </a:rPr>
                        <a:t>65.89</a:t>
                      </a:r>
                      <a:endParaRPr lang="en-US" altLang="zh-CN" sz="18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b"/>
                </a:tc>
                <a:tc>
                  <a:txBody>
                    <a:bodyPr/>
                    <a:lstStyle/>
                    <a:p>
                      <a:pPr algn="ctr" fontAlgn="b"/>
                      <a:r>
                        <a:rPr lang="en-US" altLang="zh-CN" sz="1800" u="none" strike="noStrike" dirty="0">
                          <a:effectLst/>
                        </a:rPr>
                        <a:t>5.61</a:t>
                      </a:r>
                      <a:endParaRPr lang="en-US" altLang="zh-CN" sz="18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b"/>
                </a:tc>
                <a:tc>
                  <a:txBody>
                    <a:bodyPr/>
                    <a:lstStyle/>
                    <a:p>
                      <a:pPr algn="ctr" fontAlgn="b"/>
                      <a:r>
                        <a:rPr lang="en-US" altLang="zh-CN" sz="1800" u="none" strike="noStrike" dirty="0">
                          <a:effectLst/>
                        </a:rPr>
                        <a:t>0.99</a:t>
                      </a:r>
                      <a:endParaRPr lang="en-US" altLang="zh-CN" sz="18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b"/>
                </a:tc>
                <a:tc>
                  <a:txBody>
                    <a:bodyPr/>
                    <a:lstStyle/>
                    <a:p>
                      <a:pPr algn="ctr" fontAlgn="b"/>
                      <a:r>
                        <a:rPr lang="en-US" altLang="zh-CN" sz="1800" u="none" strike="noStrike" dirty="0">
                          <a:effectLst/>
                        </a:rPr>
                        <a:t>5.2</a:t>
                      </a:r>
                      <a:endParaRPr lang="en-US" altLang="zh-CN" sz="18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b"/>
                </a:tc>
                <a:tc>
                  <a:txBody>
                    <a:bodyPr/>
                    <a:lstStyle/>
                    <a:p>
                      <a:pPr indent="266700" algn="ctr">
                        <a:spcAft>
                          <a:spcPts val="0"/>
                        </a:spcAft>
                      </a:pPr>
                      <a:r>
                        <a:rPr lang="en-US" altLang="zh-CN" sz="1800" kern="100" dirty="0">
                          <a:effectLst/>
                        </a:rPr>
                        <a:t>…</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spcAft>
                          <a:spcPts val="0"/>
                        </a:spcAft>
                      </a:pPr>
                      <a:r>
                        <a:rPr lang="en-US" sz="1800" kern="100" dirty="0">
                          <a:effectLst/>
                        </a:rPr>
                        <a:t>454.3</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717786291"/>
                  </a:ext>
                </a:extLst>
              </a:tr>
              <a:tr h="297628">
                <a:tc>
                  <a:txBody>
                    <a:bodyPr/>
                    <a:lstStyle/>
                    <a:p>
                      <a:pPr indent="266700" algn="ctr">
                        <a:spcAft>
                          <a:spcPts val="0"/>
                        </a:spcAft>
                      </a:pPr>
                      <a:r>
                        <a:rPr lang="en-GB" sz="1800" kern="100" dirty="0">
                          <a:effectLst/>
                        </a:rPr>
                        <a:t>#2 [1]</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fontAlgn="b"/>
                      <a:r>
                        <a:rPr lang="en-US" altLang="zh-CN" sz="1800" u="none" strike="noStrike" dirty="0">
                          <a:effectLst/>
                        </a:rPr>
                        <a:t>58.832</a:t>
                      </a:r>
                      <a:endParaRPr lang="en-US" altLang="zh-CN" sz="18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b"/>
                </a:tc>
                <a:tc>
                  <a:txBody>
                    <a:bodyPr/>
                    <a:lstStyle/>
                    <a:p>
                      <a:pPr algn="ctr" fontAlgn="b"/>
                      <a:r>
                        <a:rPr lang="en-US" altLang="zh-CN" sz="1800" u="none" strike="noStrike" dirty="0">
                          <a:effectLst/>
                        </a:rPr>
                        <a:t>1.26</a:t>
                      </a:r>
                      <a:endParaRPr lang="en-US" altLang="zh-CN" sz="18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b"/>
                </a:tc>
                <a:tc>
                  <a:txBody>
                    <a:bodyPr/>
                    <a:lstStyle/>
                    <a:p>
                      <a:pPr algn="ctr" fontAlgn="b"/>
                      <a:r>
                        <a:rPr lang="en-US" altLang="zh-CN" sz="1800" u="none" strike="noStrike" dirty="0">
                          <a:effectLst/>
                        </a:rPr>
                        <a:t>12.4</a:t>
                      </a:r>
                      <a:endParaRPr lang="en-US" altLang="zh-CN" sz="18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b"/>
                </a:tc>
                <a:tc>
                  <a:txBody>
                    <a:bodyPr/>
                    <a:lstStyle/>
                    <a:p>
                      <a:pPr algn="ctr" fontAlgn="b"/>
                      <a:r>
                        <a:rPr lang="en-US" altLang="zh-CN" sz="1800" u="none" strike="noStrike" dirty="0">
                          <a:effectLst/>
                        </a:rPr>
                        <a:t>4.35</a:t>
                      </a:r>
                      <a:endParaRPr lang="en-US" altLang="zh-CN" sz="18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b"/>
                </a:tc>
                <a:tc>
                  <a:txBody>
                    <a:bodyPr/>
                    <a:lstStyle/>
                    <a:p>
                      <a:pPr indent="266700" algn="ctr">
                        <a:spcAft>
                          <a:spcPts val="0"/>
                        </a:spcAft>
                      </a:pPr>
                      <a:r>
                        <a:rPr lang="en-US" altLang="zh-CN" sz="1800" kern="100" dirty="0">
                          <a:effectLst/>
                        </a:rPr>
                        <a:t>…</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spcAft>
                          <a:spcPts val="0"/>
                        </a:spcAft>
                      </a:pPr>
                      <a:r>
                        <a:rPr lang="en-US" sz="1800" kern="100" dirty="0">
                          <a:effectLst/>
                        </a:rPr>
                        <a:t>211.1</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167951573"/>
                  </a:ext>
                </a:extLst>
              </a:tr>
              <a:tr h="297628">
                <a:tc>
                  <a:txBody>
                    <a:bodyPr/>
                    <a:lstStyle/>
                    <a:p>
                      <a:pPr indent="266700" algn="ctr">
                        <a:spcAft>
                          <a:spcPts val="0"/>
                        </a:spcAft>
                      </a:pPr>
                      <a:r>
                        <a:rPr lang="en-GB" sz="1800" kern="100" dirty="0">
                          <a:effectLst/>
                        </a:rPr>
                        <a:t>#3 [2]</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fontAlgn="b"/>
                      <a:r>
                        <a:rPr lang="en-US" altLang="zh-CN" sz="1800" u="none" strike="noStrike">
                          <a:effectLst/>
                        </a:rPr>
                        <a:t>64.53</a:t>
                      </a:r>
                      <a:endParaRPr lang="en-US" altLang="zh-CN" sz="1800" b="0" i="0" u="none" strike="noStrike">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b"/>
                </a:tc>
                <a:tc>
                  <a:txBody>
                    <a:bodyPr/>
                    <a:lstStyle/>
                    <a:p>
                      <a:pPr algn="ctr" fontAlgn="b"/>
                      <a:r>
                        <a:rPr lang="en-US" altLang="zh-CN" sz="1800" u="none" strike="noStrike" dirty="0">
                          <a:effectLst/>
                        </a:rPr>
                        <a:t>0</a:t>
                      </a:r>
                      <a:endParaRPr lang="en-US" altLang="zh-CN" sz="18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b"/>
                </a:tc>
                <a:tc>
                  <a:txBody>
                    <a:bodyPr/>
                    <a:lstStyle/>
                    <a:p>
                      <a:pPr algn="ctr" fontAlgn="b"/>
                      <a:r>
                        <a:rPr lang="en-US" altLang="zh-CN" sz="1800" u="none" strike="noStrike" dirty="0">
                          <a:effectLst/>
                        </a:rPr>
                        <a:t>5</a:t>
                      </a:r>
                      <a:endParaRPr lang="en-US" altLang="zh-CN" sz="18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b"/>
                </a:tc>
                <a:tc>
                  <a:txBody>
                    <a:bodyPr/>
                    <a:lstStyle/>
                    <a:p>
                      <a:pPr algn="ctr" fontAlgn="b"/>
                      <a:r>
                        <a:rPr lang="en-US" altLang="zh-CN" sz="1800" u="none" strike="noStrike" dirty="0">
                          <a:effectLst/>
                        </a:rPr>
                        <a:t>4.15</a:t>
                      </a:r>
                      <a:endParaRPr lang="en-US" altLang="zh-CN" sz="18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b"/>
                </a:tc>
                <a:tc>
                  <a:txBody>
                    <a:bodyPr/>
                    <a:lstStyle/>
                    <a:p>
                      <a:pPr indent="266700" algn="ctr">
                        <a:spcAft>
                          <a:spcPts val="0"/>
                        </a:spcAft>
                      </a:pPr>
                      <a:r>
                        <a:rPr lang="en-US" altLang="zh-CN" sz="1800" kern="100" dirty="0">
                          <a:effectLst/>
                        </a:rPr>
                        <a:t>…</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spcAft>
                          <a:spcPts val="0"/>
                        </a:spcAft>
                      </a:pPr>
                      <a:r>
                        <a:rPr lang="en-US" sz="1800" kern="100" dirty="0">
                          <a:effectLst/>
                        </a:rPr>
                        <a:t>256.2</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326138504"/>
                  </a:ext>
                </a:extLst>
              </a:tr>
              <a:tr h="297628">
                <a:tc>
                  <a:txBody>
                    <a:bodyPr/>
                    <a:lstStyle/>
                    <a:p>
                      <a:pPr indent="266700" algn="ctr">
                        <a:spcAft>
                          <a:spcPts val="0"/>
                        </a:spcAft>
                      </a:pPr>
                      <a:r>
                        <a:rPr lang="en-GB" sz="1800" kern="100" dirty="0">
                          <a:effectLst/>
                        </a:rPr>
                        <a:t>#4 [2]</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fontAlgn="b"/>
                      <a:r>
                        <a:rPr lang="en-US" altLang="zh-CN" sz="1800" u="none" strike="noStrike">
                          <a:effectLst/>
                        </a:rPr>
                        <a:t>64.73</a:t>
                      </a:r>
                      <a:endParaRPr lang="en-US" altLang="zh-CN" sz="1800" b="0" i="0" u="none" strike="noStrike">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b"/>
                </a:tc>
                <a:tc>
                  <a:txBody>
                    <a:bodyPr/>
                    <a:lstStyle/>
                    <a:p>
                      <a:pPr algn="ctr" fontAlgn="b"/>
                      <a:r>
                        <a:rPr lang="en-US" altLang="zh-CN" sz="1800" u="none" strike="noStrike">
                          <a:effectLst/>
                        </a:rPr>
                        <a:t>0</a:t>
                      </a:r>
                      <a:endParaRPr lang="en-US" altLang="zh-CN" sz="1800" b="0" i="0" u="none" strike="noStrike">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b"/>
                </a:tc>
                <a:tc>
                  <a:txBody>
                    <a:bodyPr/>
                    <a:lstStyle/>
                    <a:p>
                      <a:pPr algn="ctr" fontAlgn="b"/>
                      <a:r>
                        <a:rPr lang="en-US" altLang="zh-CN" sz="1800" u="none" strike="noStrike" dirty="0">
                          <a:effectLst/>
                        </a:rPr>
                        <a:t>5</a:t>
                      </a:r>
                      <a:endParaRPr lang="en-US" altLang="zh-CN" sz="18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b"/>
                </a:tc>
                <a:tc>
                  <a:txBody>
                    <a:bodyPr/>
                    <a:lstStyle/>
                    <a:p>
                      <a:pPr algn="ctr" fontAlgn="b"/>
                      <a:r>
                        <a:rPr lang="en-US" altLang="zh-CN" sz="1800" u="none" strike="noStrike" dirty="0">
                          <a:effectLst/>
                        </a:rPr>
                        <a:t>4.15</a:t>
                      </a:r>
                      <a:endParaRPr lang="en-US" altLang="zh-CN" sz="18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b"/>
                </a:tc>
                <a:tc>
                  <a:txBody>
                    <a:bodyPr/>
                    <a:lstStyle/>
                    <a:p>
                      <a:pPr indent="266700" algn="ctr">
                        <a:spcAft>
                          <a:spcPts val="0"/>
                        </a:spcAft>
                      </a:pPr>
                      <a:r>
                        <a:rPr lang="en-US" altLang="zh-CN" sz="1800" kern="100" dirty="0">
                          <a:effectLst/>
                        </a:rPr>
                        <a:t>…</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spcAft>
                          <a:spcPts val="0"/>
                        </a:spcAft>
                      </a:pPr>
                      <a:r>
                        <a:rPr lang="en-US" sz="1800" kern="100" dirty="0">
                          <a:effectLst/>
                        </a:rPr>
                        <a:t>277.1</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122244812"/>
                  </a:ext>
                </a:extLst>
              </a:tr>
            </a:tbl>
          </a:graphicData>
        </a:graphic>
      </p:graphicFrame>
      <p:sp>
        <p:nvSpPr>
          <p:cNvPr id="11" name="矩形 10">
            <a:extLst>
              <a:ext uri="{FF2B5EF4-FFF2-40B4-BE49-F238E27FC236}">
                <a16:creationId xmlns:a16="http://schemas.microsoft.com/office/drawing/2014/main" id="{31DBA6FA-6700-41C3-97AF-BA3315CB1470}"/>
              </a:ext>
            </a:extLst>
          </p:cNvPr>
          <p:cNvSpPr/>
          <p:nvPr/>
        </p:nvSpPr>
        <p:spPr>
          <a:xfrm>
            <a:off x="227154" y="5982379"/>
            <a:ext cx="8893140" cy="830997"/>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 Tamaki H, Yoshinari A, Okayama A, et al. High strength Ni-base superalloy for directionally solidified castings: U.S. Patent 6,051,083[P]. 2000-4-18. </a:t>
            </a:r>
            <a:endParaRPr kumimoji="0" lang="zh-CN" altLang="zh-CN" sz="16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altLang="zh-CN" sz="16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[2] Naik S K. High strength nickel base single crystal alloys: U.S. Patent 4,885,216[P]. 1989-12-5. </a:t>
            </a:r>
            <a:endParaRPr kumimoji="0" lang="zh-CN" altLang="zh-CN" sz="16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endParaRPr>
          </a:p>
        </p:txBody>
      </p:sp>
      <p:pic>
        <p:nvPicPr>
          <p:cNvPr id="6147" name="Picture 3">
            <a:extLst>
              <a:ext uri="{FF2B5EF4-FFF2-40B4-BE49-F238E27FC236}">
                <a16:creationId xmlns:a16="http://schemas.microsoft.com/office/drawing/2014/main" id="{171326F6-5BD3-45D9-B742-D6591F9FF8F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123825" cy="14287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059BD809-1677-4E0E-84EC-D6BD09B32D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61925" cy="161925"/>
          </a:xfrm>
          <a:prstGeom prst="rect">
            <a:avLst/>
          </a:prstGeom>
          <a:noFill/>
          <a:extLst>
            <a:ext uri="{909E8E84-426E-40DD-AFC4-6F175D3DCCD1}">
              <a14:hiddenFill xmlns:a14="http://schemas.microsoft.com/office/drawing/2010/main">
                <a:solidFill>
                  <a:srgbClr val="FFFFFF"/>
                </a:solidFill>
              </a14:hiddenFill>
            </a:ext>
          </a:extLst>
        </p:spPr>
      </p:pic>
      <p:pic>
        <p:nvPicPr>
          <p:cNvPr id="6145" name="Picture 1">
            <a:extLst>
              <a:ext uri="{FF2B5EF4-FFF2-40B4-BE49-F238E27FC236}">
                <a16:creationId xmlns:a16="http://schemas.microsoft.com/office/drawing/2014/main" id="{97144ACB-ABF5-4DC0-AF4C-7466CDEEE1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0"/>
            <a:ext cx="257175" cy="1619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表格 2">
            <a:extLst>
              <a:ext uri="{FF2B5EF4-FFF2-40B4-BE49-F238E27FC236}">
                <a16:creationId xmlns:a16="http://schemas.microsoft.com/office/drawing/2014/main" id="{422C12BC-86E2-4D45-8D92-D3FFC9363917}"/>
              </a:ext>
            </a:extLst>
          </p:cNvPr>
          <p:cNvGraphicFramePr>
            <a:graphicFrameLocks noGrp="1"/>
          </p:cNvGraphicFramePr>
          <p:nvPr>
            <p:extLst>
              <p:ext uri="{D42A27DB-BD31-4B8C-83A1-F6EECF244321}">
                <p14:modId xmlns:p14="http://schemas.microsoft.com/office/powerpoint/2010/main" val="2427967008"/>
              </p:ext>
            </p:extLst>
          </p:nvPr>
        </p:nvGraphicFramePr>
        <p:xfrm>
          <a:off x="4106650" y="3260583"/>
          <a:ext cx="5013644" cy="2363681"/>
        </p:xfrm>
        <a:graphic>
          <a:graphicData uri="http://schemas.openxmlformats.org/drawingml/2006/table">
            <a:tbl>
              <a:tblPr firstRow="1" firstCol="1" bandRow="1">
                <a:tableStyleId>{5FD0F851-EC5A-4D38-B0AD-8093EC10F338}</a:tableStyleId>
              </a:tblPr>
              <a:tblGrid>
                <a:gridCol w="1017299">
                  <a:extLst>
                    <a:ext uri="{9D8B030D-6E8A-4147-A177-3AD203B41FA5}">
                      <a16:colId xmlns:a16="http://schemas.microsoft.com/office/drawing/2014/main" val="76552134"/>
                    </a:ext>
                  </a:extLst>
                </a:gridCol>
                <a:gridCol w="1395266">
                  <a:extLst>
                    <a:ext uri="{9D8B030D-6E8A-4147-A177-3AD203B41FA5}">
                      <a16:colId xmlns:a16="http://schemas.microsoft.com/office/drawing/2014/main" val="3576715044"/>
                    </a:ext>
                  </a:extLst>
                </a:gridCol>
                <a:gridCol w="2601079">
                  <a:extLst>
                    <a:ext uri="{9D8B030D-6E8A-4147-A177-3AD203B41FA5}">
                      <a16:colId xmlns:a16="http://schemas.microsoft.com/office/drawing/2014/main" val="132036995"/>
                    </a:ext>
                  </a:extLst>
                </a:gridCol>
              </a:tblGrid>
              <a:tr h="787897">
                <a:tc>
                  <a:txBody>
                    <a:bodyPr/>
                    <a:lstStyle/>
                    <a:p>
                      <a:pPr algn="ctr">
                        <a:spcAft>
                          <a:spcPts val="0"/>
                        </a:spcAft>
                      </a:pPr>
                      <a:r>
                        <a:rPr lang="en-GB" sz="1800" kern="100" dirty="0">
                          <a:effectLst/>
                        </a:rPr>
                        <a:t>Instance</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800" kern="100" dirty="0">
                          <a:effectLst/>
                        </a:rPr>
                        <a:t>Alloy cluster</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800" kern="100" dirty="0">
                          <a:effectLst/>
                        </a:rPr>
                        <a:t>Selected </a:t>
                      </a:r>
                      <a:r>
                        <a:rPr lang="en-US" altLang="zh-CN" sz="1800" kern="100" dirty="0">
                          <a:effectLst/>
                        </a:rPr>
                        <a:t>optimal </a:t>
                      </a:r>
                      <a:r>
                        <a:rPr lang="en-GB" sz="1800" kern="100" dirty="0">
                          <a:effectLst/>
                        </a:rPr>
                        <a:t>predictive model</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5286938"/>
                  </a:ext>
                </a:extLst>
              </a:tr>
              <a:tr h="393946">
                <a:tc>
                  <a:txBody>
                    <a:bodyPr/>
                    <a:lstStyle/>
                    <a:p>
                      <a:pPr algn="ctr">
                        <a:spcAft>
                          <a:spcPts val="0"/>
                        </a:spcAft>
                      </a:pPr>
                      <a:r>
                        <a:rPr lang="en-GB" sz="1800" kern="100" dirty="0">
                          <a:effectLst/>
                        </a:rPr>
                        <a:t>#1</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800" kern="100">
                          <a:effectLst/>
                        </a:rPr>
                        <a:t>Cluster 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800" kern="100" dirty="0">
                          <a:effectLst/>
                        </a:rPr>
                        <a:t>GPR</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62330940"/>
                  </a:ext>
                </a:extLst>
              </a:tr>
              <a:tr h="393946">
                <a:tc>
                  <a:txBody>
                    <a:bodyPr/>
                    <a:lstStyle/>
                    <a:p>
                      <a:pPr algn="ctr">
                        <a:spcAft>
                          <a:spcPts val="0"/>
                        </a:spcAft>
                      </a:pPr>
                      <a:r>
                        <a:rPr lang="en-GB" sz="1800" kern="100">
                          <a:effectLst/>
                        </a:rPr>
                        <a:t>#2</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800" kern="100" dirty="0">
                          <a:effectLst/>
                        </a:rPr>
                        <a:t>Cluster 2</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800" kern="100" dirty="0">
                          <a:effectLst/>
                        </a:rPr>
                        <a:t>GPR</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53228209"/>
                  </a:ext>
                </a:extLst>
              </a:tr>
              <a:tr h="393946">
                <a:tc>
                  <a:txBody>
                    <a:bodyPr/>
                    <a:lstStyle/>
                    <a:p>
                      <a:pPr algn="ctr">
                        <a:spcAft>
                          <a:spcPts val="0"/>
                        </a:spcAft>
                      </a:pPr>
                      <a:r>
                        <a:rPr lang="en-GB" sz="1800" kern="100" dirty="0">
                          <a:effectLst/>
                        </a:rPr>
                        <a:t>#3</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800" kern="100">
                          <a:effectLst/>
                        </a:rPr>
                        <a:t>Cluster 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800" kern="100" dirty="0">
                          <a:effectLst/>
                        </a:rPr>
                        <a:t>RF</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96642790"/>
                  </a:ext>
                </a:extLst>
              </a:tr>
              <a:tr h="393946">
                <a:tc>
                  <a:txBody>
                    <a:bodyPr/>
                    <a:lstStyle/>
                    <a:p>
                      <a:pPr algn="ctr">
                        <a:spcAft>
                          <a:spcPts val="0"/>
                        </a:spcAft>
                      </a:pPr>
                      <a:r>
                        <a:rPr lang="en-GB" sz="1800" kern="100" dirty="0">
                          <a:effectLst/>
                        </a:rPr>
                        <a:t>#4</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800" kern="100">
                          <a:effectLst/>
                        </a:rPr>
                        <a:t>Cluster 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800" kern="100" dirty="0">
                          <a:effectLst/>
                        </a:rPr>
                        <a:t>RF</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40203088"/>
                  </a:ext>
                </a:extLst>
              </a:tr>
            </a:tbl>
          </a:graphicData>
        </a:graphic>
      </p:graphicFrame>
      <p:sp>
        <p:nvSpPr>
          <p:cNvPr id="48" name="文本框 47">
            <a:extLst>
              <a:ext uri="{FF2B5EF4-FFF2-40B4-BE49-F238E27FC236}">
                <a16:creationId xmlns:a16="http://schemas.microsoft.com/office/drawing/2014/main" id="{B6D0AED5-7C61-46D8-B645-61C297265C6D}"/>
              </a:ext>
            </a:extLst>
          </p:cNvPr>
          <p:cNvSpPr txBox="1"/>
          <p:nvPr/>
        </p:nvSpPr>
        <p:spPr>
          <a:xfrm>
            <a:off x="257175" y="764704"/>
            <a:ext cx="6331049" cy="400110"/>
          </a:xfrm>
          <a:prstGeom prst="rect">
            <a:avLst/>
          </a:prstGeom>
          <a:noFill/>
        </p:spPr>
        <p:txBody>
          <a:bodyPr wrap="square" rtlCol="0">
            <a:spAutoFit/>
          </a:bodyPr>
          <a:lstStyle/>
          <a:p>
            <a:pPr marL="342900" indent="-342900">
              <a:buFont typeface="Wingdings" panose="05000000000000000000" pitchFamily="2" charset="2"/>
              <a:buChar char="n"/>
            </a:pPr>
            <a:r>
              <a:rPr lang="zh-CN" altLang="en-US" sz="2000" b="1" dirty="0">
                <a:solidFill>
                  <a:srgbClr val="FF0000"/>
                </a:solidFill>
              </a:rPr>
              <a:t>模型应用：新设计的</a:t>
            </a:r>
            <a:r>
              <a:rPr lang="en-US" altLang="zh-CN" sz="2000" b="1" dirty="0">
                <a:solidFill>
                  <a:srgbClr val="FF0000"/>
                </a:solidFill>
              </a:rPr>
              <a:t>4</a:t>
            </a:r>
            <a:r>
              <a:rPr lang="zh-CN" altLang="en-US" sz="2000" b="1" dirty="0">
                <a:solidFill>
                  <a:srgbClr val="FF0000"/>
                </a:solidFill>
              </a:rPr>
              <a:t>种合金的蠕变断裂寿命预测</a:t>
            </a:r>
          </a:p>
        </p:txBody>
      </p:sp>
      <p:sp>
        <p:nvSpPr>
          <p:cNvPr id="4" name="箭头: 右 3">
            <a:extLst>
              <a:ext uri="{FF2B5EF4-FFF2-40B4-BE49-F238E27FC236}">
                <a16:creationId xmlns:a16="http://schemas.microsoft.com/office/drawing/2014/main" id="{BAECC1B4-4DD0-4DA8-8CD2-A4A74D7022FD}"/>
              </a:ext>
            </a:extLst>
          </p:cNvPr>
          <p:cNvSpPr/>
          <p:nvPr/>
        </p:nvSpPr>
        <p:spPr>
          <a:xfrm>
            <a:off x="3851920" y="4633768"/>
            <a:ext cx="254730" cy="539566"/>
          </a:xfrm>
          <a:prstGeom prst="rightArrow">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3C0A1C16-D0E5-4803-AC94-E3D2FB0E6C3E}"/>
              </a:ext>
            </a:extLst>
          </p:cNvPr>
          <p:cNvPicPr>
            <a:picLocks noChangeAspect="1"/>
          </p:cNvPicPr>
          <p:nvPr/>
        </p:nvPicPr>
        <p:blipFill>
          <a:blip r:embed="rId7"/>
          <a:stretch>
            <a:fillRect/>
          </a:stretch>
        </p:blipFill>
        <p:spPr>
          <a:xfrm>
            <a:off x="2078149" y="2606898"/>
            <a:ext cx="4584589" cy="2755631"/>
          </a:xfrm>
          <a:prstGeom prst="rect">
            <a:avLst/>
          </a:prstGeom>
        </p:spPr>
      </p:pic>
    </p:spTree>
    <p:extLst>
      <p:ext uri="{BB962C8B-B14F-4D97-AF65-F5344CB8AC3E}">
        <p14:creationId xmlns:p14="http://schemas.microsoft.com/office/powerpoint/2010/main" val="406393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AB8D66-5E0D-40E5-BA72-F20B6E09AAE1}"/>
              </a:ext>
            </a:extLst>
          </p:cNvPr>
          <p:cNvSpPr>
            <a:spLocks noGrp="1"/>
          </p:cNvSpPr>
          <p:nvPr>
            <p:ph type="title"/>
          </p:nvPr>
        </p:nvSpPr>
        <p:spPr>
          <a:xfrm>
            <a:off x="914400" y="26741"/>
            <a:ext cx="8229600" cy="673453"/>
          </a:xfrm>
        </p:spPr>
        <p:txBody>
          <a:bodyPr>
            <a:normAutofit/>
          </a:bodyPr>
          <a:lstStyle/>
          <a:p>
            <a:r>
              <a:rPr lang="zh-CN" altLang="en-US" sz="2400" dirty="0">
                <a:solidFill>
                  <a:srgbClr val="FF0000"/>
                </a:solidFill>
              </a:rPr>
              <a:t>待发表的成果二</a:t>
            </a:r>
          </a:p>
        </p:txBody>
      </p:sp>
      <p:pic>
        <p:nvPicPr>
          <p:cNvPr id="3" name="图片 2">
            <a:extLst>
              <a:ext uri="{FF2B5EF4-FFF2-40B4-BE49-F238E27FC236}">
                <a16:creationId xmlns:a16="http://schemas.microsoft.com/office/drawing/2014/main" id="{B34E9091-9FC6-4593-B020-565336B4DA68}"/>
              </a:ext>
            </a:extLst>
          </p:cNvPr>
          <p:cNvPicPr>
            <a:picLocks noChangeAspect="1"/>
          </p:cNvPicPr>
          <p:nvPr/>
        </p:nvPicPr>
        <p:blipFill>
          <a:blip r:embed="rId3"/>
          <a:stretch>
            <a:fillRect/>
          </a:stretch>
        </p:blipFill>
        <p:spPr>
          <a:xfrm>
            <a:off x="201891" y="1226747"/>
            <a:ext cx="4228662" cy="5583620"/>
          </a:xfrm>
          <a:prstGeom prst="rect">
            <a:avLst/>
          </a:prstGeom>
        </p:spPr>
      </p:pic>
      <p:pic>
        <p:nvPicPr>
          <p:cNvPr id="4" name="图片 3">
            <a:extLst>
              <a:ext uri="{FF2B5EF4-FFF2-40B4-BE49-F238E27FC236}">
                <a16:creationId xmlns:a16="http://schemas.microsoft.com/office/drawing/2014/main" id="{177D6329-28D2-4B29-865A-34F1E36119B2}"/>
              </a:ext>
            </a:extLst>
          </p:cNvPr>
          <p:cNvPicPr>
            <a:picLocks noChangeAspect="1"/>
          </p:cNvPicPr>
          <p:nvPr/>
        </p:nvPicPr>
        <p:blipFill>
          <a:blip r:embed="rId4"/>
          <a:stretch>
            <a:fillRect/>
          </a:stretch>
        </p:blipFill>
        <p:spPr>
          <a:xfrm>
            <a:off x="4552190" y="3284984"/>
            <a:ext cx="4389919" cy="819662"/>
          </a:xfrm>
          <a:prstGeom prst="rect">
            <a:avLst/>
          </a:prstGeom>
        </p:spPr>
      </p:pic>
      <p:sp>
        <p:nvSpPr>
          <p:cNvPr id="5" name="文本框 4">
            <a:extLst>
              <a:ext uri="{FF2B5EF4-FFF2-40B4-BE49-F238E27FC236}">
                <a16:creationId xmlns:a16="http://schemas.microsoft.com/office/drawing/2014/main" id="{4B8C6885-3C35-4DEC-9218-E38BE67C684E}"/>
              </a:ext>
            </a:extLst>
          </p:cNvPr>
          <p:cNvSpPr txBox="1"/>
          <p:nvPr/>
        </p:nvSpPr>
        <p:spPr>
          <a:xfrm>
            <a:off x="17917" y="857415"/>
            <a:ext cx="1656184" cy="369332"/>
          </a:xfrm>
          <a:prstGeom prst="rect">
            <a:avLst/>
          </a:prstGeom>
          <a:noFill/>
        </p:spPr>
        <p:txBody>
          <a:bodyPr wrap="square" rtlCol="0">
            <a:spAutoFit/>
          </a:bodyPr>
          <a:lstStyle/>
          <a:p>
            <a:pPr algn="ctr"/>
            <a:r>
              <a:rPr lang="zh-CN" altLang="en-US" b="1" dirty="0">
                <a:solidFill>
                  <a:srgbClr val="FF0000"/>
                </a:solidFill>
              </a:rPr>
              <a:t>文章首页</a:t>
            </a:r>
          </a:p>
        </p:txBody>
      </p:sp>
      <p:sp>
        <p:nvSpPr>
          <p:cNvPr id="9" name="文本框 8">
            <a:extLst>
              <a:ext uri="{FF2B5EF4-FFF2-40B4-BE49-F238E27FC236}">
                <a16:creationId xmlns:a16="http://schemas.microsoft.com/office/drawing/2014/main" id="{8A727CCD-7C1E-471B-AD88-38062DD543AF}"/>
              </a:ext>
            </a:extLst>
          </p:cNvPr>
          <p:cNvSpPr txBox="1"/>
          <p:nvPr/>
        </p:nvSpPr>
        <p:spPr>
          <a:xfrm>
            <a:off x="4355976" y="2890224"/>
            <a:ext cx="1656184" cy="369332"/>
          </a:xfrm>
          <a:prstGeom prst="rect">
            <a:avLst/>
          </a:prstGeom>
          <a:noFill/>
        </p:spPr>
        <p:txBody>
          <a:bodyPr wrap="square" rtlCol="0">
            <a:spAutoFit/>
          </a:bodyPr>
          <a:lstStyle/>
          <a:p>
            <a:pPr algn="ctr"/>
            <a:r>
              <a:rPr lang="zh-CN" altLang="en-US" b="1" dirty="0">
                <a:solidFill>
                  <a:srgbClr val="FF0000"/>
                </a:solidFill>
              </a:rPr>
              <a:t>文章致谢页</a:t>
            </a:r>
          </a:p>
        </p:txBody>
      </p:sp>
      <p:sp>
        <p:nvSpPr>
          <p:cNvPr id="7" name="矩形: 圆角 6">
            <a:extLst>
              <a:ext uri="{FF2B5EF4-FFF2-40B4-BE49-F238E27FC236}">
                <a16:creationId xmlns:a16="http://schemas.microsoft.com/office/drawing/2014/main" id="{C50E486F-478D-41C9-B0D8-A79262BE7936}"/>
              </a:ext>
            </a:extLst>
          </p:cNvPr>
          <p:cNvSpPr/>
          <p:nvPr/>
        </p:nvSpPr>
        <p:spPr>
          <a:xfrm>
            <a:off x="2039820" y="2556925"/>
            <a:ext cx="5556516" cy="2312235"/>
          </a:xfrm>
          <a:prstGeom prst="roundRect">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tx1"/>
              </a:solidFill>
            </a:endParaRPr>
          </a:p>
          <a:p>
            <a:pPr algn="ctr"/>
            <a:r>
              <a:rPr lang="en-US" altLang="zh-CN" dirty="0">
                <a:solidFill>
                  <a:schemeClr val="tx1"/>
                </a:solidFill>
                <a:latin typeface="Times New Roman" panose="02020603050405020304" pitchFamily="18" charset="0"/>
                <a:cs typeface="Times New Roman" panose="02020603050405020304" pitchFamily="18" charset="0"/>
              </a:rPr>
              <a:t>Yue Liu, Junming Wu, Zhichao Wang, Xiaogang Lu, Siqi Shi, Chongyu Wang, Tao Yue. Predicting the creep rupture life of Ni-based single crystal superalloy using divide-and-conquer based machine learning combined with materials multi-category factors[J]. </a:t>
            </a:r>
            <a:r>
              <a:rPr lang="en-US" altLang="zh-CN" kern="100" dirty="0">
                <a:solidFill>
                  <a:srgbClr val="000000"/>
                </a:solidFill>
                <a:latin typeface="Times New Roman" panose="02020603050405020304" pitchFamily="18" charset="0"/>
              </a:rPr>
              <a:t>Acta Materialia</a:t>
            </a:r>
            <a:r>
              <a:rPr lang="en-US" altLang="zh-CN" dirty="0">
                <a:solidFill>
                  <a:schemeClr val="tx1"/>
                </a:solidFill>
                <a:latin typeface="Times New Roman" panose="02020603050405020304" pitchFamily="18" charset="0"/>
                <a:cs typeface="Times New Roman" panose="02020603050405020304" pitchFamily="18" charset="0"/>
              </a:rPr>
              <a:t>, 2019, 8</a:t>
            </a:r>
            <a:r>
              <a:rPr lang="en-AU" altLang="zh-CN"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a:t>
            </a:r>
            <a:r>
              <a:rPr lang="zh-CN" altLang="en-US" dirty="0">
                <a:solidFill>
                  <a:schemeClr val="tx1"/>
                </a:solidFill>
                <a:latin typeface="Times New Roman" panose="02020603050405020304" pitchFamily="18" charset="0"/>
                <a:cs typeface="Times New Roman" panose="02020603050405020304" pitchFamily="18" charset="0"/>
              </a:rPr>
              <a:t>待投稿</a:t>
            </a:r>
            <a:r>
              <a:rPr lang="en-US" altLang="zh-CN" dirty="0">
                <a:solidFill>
                  <a:schemeClr val="tx1"/>
                </a:solidFill>
                <a:latin typeface="Times New Roman" panose="02020603050405020304" pitchFamily="18" charset="0"/>
                <a:cs typeface="Times New Roman" panose="02020603050405020304" pitchFamily="18" charset="0"/>
              </a:rPr>
              <a:t>, </a:t>
            </a:r>
            <a:r>
              <a:rPr lang="en-US" altLang="zh-CN" b="1" dirty="0">
                <a:solidFill>
                  <a:schemeClr val="tx1"/>
                </a:solidFill>
                <a:latin typeface="Times New Roman" panose="02020603050405020304" pitchFamily="18" charset="0"/>
                <a:cs typeface="Times New Roman" panose="02020603050405020304" pitchFamily="18" charset="0"/>
              </a:rPr>
              <a:t>Acta Materialia</a:t>
            </a:r>
            <a:r>
              <a:rPr lang="en-US" altLang="zh-CN" dirty="0">
                <a:solidFill>
                  <a:schemeClr val="tx1"/>
                </a:solidFill>
                <a:latin typeface="Times New Roman" panose="02020603050405020304" pitchFamily="18" charset="0"/>
                <a:cs typeface="Times New Roman" panose="02020603050405020304" pitchFamily="18" charset="0"/>
              </a:rPr>
              <a:t>)</a:t>
            </a:r>
            <a:endParaRPr lang="zh-CN" altLang="zh-CN" dirty="0">
              <a:solidFill>
                <a:schemeClr val="tx1"/>
              </a:solidFill>
              <a:latin typeface="Times New Roman" panose="02020603050405020304" pitchFamily="18" charset="0"/>
              <a:cs typeface="Times New Roman" panose="02020603050405020304" pitchFamily="18" charset="0"/>
            </a:endParaRPr>
          </a:p>
          <a:p>
            <a:pPr algn="ctr"/>
            <a:endParaRPr lang="zh-CN" altLang="en-US" dirty="0">
              <a:solidFill>
                <a:schemeClr val="tx1"/>
              </a:solidFill>
            </a:endParaRPr>
          </a:p>
        </p:txBody>
      </p:sp>
    </p:spTree>
    <p:extLst>
      <p:ext uri="{BB962C8B-B14F-4D97-AF65-F5344CB8AC3E}">
        <p14:creationId xmlns:p14="http://schemas.microsoft.com/office/powerpoint/2010/main" val="132036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1590155805"/>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876237" y="2071152"/>
              <a:ext cx="1012876" cy="400110"/>
            </a:xfrm>
            <a:prstGeom prst="rect">
              <a:avLst/>
            </a:prstGeom>
            <a:noFill/>
          </p:spPr>
          <p:txBody>
            <a:bodyPr wrap="square" rtlCol="0">
              <a:spAutoFit/>
            </a:bodyPr>
            <a:lstStyle/>
            <a:p>
              <a:r>
                <a:rPr lang="zh-CN" altLang="en-US" sz="2000" b="1" dirty="0"/>
                <a:t>进展一</a:t>
              </a:r>
            </a:p>
          </p:txBody>
        </p:sp>
        <p:sp>
          <p:nvSpPr>
            <p:cNvPr id="11" name="TextBox 10"/>
            <p:cNvSpPr txBox="1"/>
            <p:nvPr/>
          </p:nvSpPr>
          <p:spPr>
            <a:xfrm>
              <a:off x="3203848" y="3719128"/>
              <a:ext cx="972232" cy="400110"/>
            </a:xfrm>
            <a:prstGeom prst="rect">
              <a:avLst/>
            </a:prstGeom>
            <a:noFill/>
          </p:spPr>
          <p:txBody>
            <a:bodyPr wrap="square" rtlCol="0">
              <a:spAutoFit/>
            </a:bodyPr>
            <a:lstStyle/>
            <a:p>
              <a:r>
                <a:rPr lang="zh-CN" altLang="en-US" sz="2000" b="1" dirty="0"/>
                <a:t>进展二</a:t>
              </a:r>
            </a:p>
          </p:txBody>
        </p:sp>
        <p:sp>
          <p:nvSpPr>
            <p:cNvPr id="12" name="TextBox 11"/>
            <p:cNvSpPr txBox="1"/>
            <p:nvPr/>
          </p:nvSpPr>
          <p:spPr>
            <a:xfrm>
              <a:off x="2843808" y="5444085"/>
              <a:ext cx="1077735" cy="400110"/>
            </a:xfrm>
            <a:prstGeom prst="rect">
              <a:avLst/>
            </a:prstGeom>
            <a:noFill/>
          </p:spPr>
          <p:txBody>
            <a:bodyPr wrap="square" rtlCol="0">
              <a:spAutoFit/>
            </a:bodyPr>
            <a:lstStyle/>
            <a:p>
              <a:r>
                <a:rPr lang="zh-CN" altLang="en-US" sz="2000" b="1" dirty="0"/>
                <a:t>进展三</a:t>
              </a:r>
            </a:p>
          </p:txBody>
        </p:sp>
      </p:grpSp>
    </p:spTree>
    <p:extLst>
      <p:ext uri="{BB962C8B-B14F-4D97-AF65-F5344CB8AC3E}">
        <p14:creationId xmlns:p14="http://schemas.microsoft.com/office/powerpoint/2010/main" val="6179209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65"/>
            <a:ext cx="8229600" cy="796950"/>
          </a:xfrm>
        </p:spPr>
        <p:txBody>
          <a:bodyPr/>
          <a:lstStyle/>
          <a:p>
            <a:r>
              <a:rPr lang="zh-Hans" altLang="en-US" dirty="0"/>
              <a:t>平台总体架构</a:t>
            </a:r>
            <a:endParaRPr lang="zh-CN" altLang="en-US" dirty="0"/>
          </a:p>
        </p:txBody>
      </p:sp>
      <p:sp>
        <p:nvSpPr>
          <p:cNvPr id="5" name="圆角矩形 4"/>
          <p:cNvSpPr/>
          <p:nvPr/>
        </p:nvSpPr>
        <p:spPr>
          <a:xfrm>
            <a:off x="179512" y="956912"/>
            <a:ext cx="8877672" cy="5544617"/>
          </a:xfrm>
          <a:prstGeom prst="roundRect">
            <a:avLst/>
          </a:prstGeom>
          <a:no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495142" y="1379309"/>
            <a:ext cx="4775029" cy="1298936"/>
          </a:xfrm>
          <a:prstGeom prst="rect">
            <a:avLst/>
          </a:prstGeom>
          <a:solidFill>
            <a:schemeClr val="bg2">
              <a:lumMod val="20000"/>
              <a:lumOff val="80000"/>
            </a:schemeClr>
          </a:solidFill>
          <a:ln w="28575">
            <a:noFill/>
          </a:ln>
          <a:effectLst>
            <a:outerShdw blurRad="50800" dist="38100" dir="2700000" algn="tl" rotWithShape="0">
              <a:prstClr val="black">
                <a:alpha val="40000"/>
              </a:prstClr>
            </a:outerShdw>
          </a:effectLst>
        </p:spPr>
        <p:txBody>
          <a:bodyPr wrap="square" rtlCol="0">
            <a:spAutoFit/>
          </a:bodyPr>
          <a:lstStyle/>
          <a:p>
            <a:endParaRPr lang="zh-CN" altLang="en-US" dirty="0"/>
          </a:p>
        </p:txBody>
      </p:sp>
      <p:sp>
        <p:nvSpPr>
          <p:cNvPr id="15" name="文本框 14"/>
          <p:cNvSpPr txBox="1"/>
          <p:nvPr/>
        </p:nvSpPr>
        <p:spPr>
          <a:xfrm>
            <a:off x="1445603" y="5450799"/>
            <a:ext cx="4787402" cy="606775"/>
          </a:xfrm>
          <a:prstGeom prst="rect">
            <a:avLst/>
          </a:prstGeom>
          <a:solidFill>
            <a:schemeClr val="accent2">
              <a:lumMod val="20000"/>
              <a:lumOff val="80000"/>
            </a:schemeClr>
          </a:solidFill>
          <a:ln>
            <a:noFill/>
          </a:ln>
          <a:effectLst>
            <a:outerShdw blurRad="50800" dist="38100" dir="2700000" algn="tl" rotWithShape="0">
              <a:prstClr val="black">
                <a:alpha val="40000"/>
              </a:prstClr>
            </a:outerShdw>
          </a:effectLst>
        </p:spPr>
        <p:txBody>
          <a:bodyPr wrap="square" rtlCol="0">
            <a:spAutoFit/>
          </a:bodyPr>
          <a:lstStyle/>
          <a:p>
            <a:endParaRPr lang="zh-CN" altLang="en-US" dirty="0"/>
          </a:p>
        </p:txBody>
      </p:sp>
      <p:sp>
        <p:nvSpPr>
          <p:cNvPr id="17" name="文本框 16"/>
          <p:cNvSpPr txBox="1"/>
          <p:nvPr/>
        </p:nvSpPr>
        <p:spPr>
          <a:xfrm>
            <a:off x="1456811" y="4704725"/>
            <a:ext cx="4800260" cy="658239"/>
          </a:xfrm>
          <a:prstGeom prst="rect">
            <a:avLst/>
          </a:prstGeom>
          <a:solidFill>
            <a:schemeClr val="bg2">
              <a:lumMod val="20000"/>
              <a:lumOff val="80000"/>
            </a:schemeClr>
          </a:solidFill>
          <a:ln>
            <a:noFill/>
          </a:ln>
          <a:effectLst>
            <a:outerShdw blurRad="50800" dist="38100" dir="2700000" algn="tl" rotWithShape="0">
              <a:prstClr val="black">
                <a:alpha val="40000"/>
              </a:prstClr>
            </a:outerShdw>
          </a:effectLst>
        </p:spPr>
        <p:txBody>
          <a:bodyPr wrap="square" rtlCol="0">
            <a:spAutoFit/>
          </a:bodyPr>
          <a:lstStyle/>
          <a:p>
            <a:endParaRPr lang="zh-CN" altLang="en-US" dirty="0"/>
          </a:p>
        </p:txBody>
      </p:sp>
      <p:sp>
        <p:nvSpPr>
          <p:cNvPr id="18" name="文本框 17"/>
          <p:cNvSpPr txBox="1"/>
          <p:nvPr/>
        </p:nvSpPr>
        <p:spPr>
          <a:xfrm>
            <a:off x="3309614" y="983789"/>
            <a:ext cx="2520280" cy="369332"/>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b="1" dirty="0"/>
              <a:t>高温合金机器学习平台</a:t>
            </a:r>
          </a:p>
        </p:txBody>
      </p:sp>
      <p:grpSp>
        <p:nvGrpSpPr>
          <p:cNvPr id="62" name="组合 61"/>
          <p:cNvGrpSpPr/>
          <p:nvPr/>
        </p:nvGrpSpPr>
        <p:grpSpPr>
          <a:xfrm>
            <a:off x="369450" y="1397438"/>
            <a:ext cx="782051" cy="4596605"/>
            <a:chOff x="587739" y="1371107"/>
            <a:chExt cx="837371" cy="4710281"/>
          </a:xfrm>
          <a:effectLst>
            <a:outerShdw blurRad="50800" dist="38100" dir="2700000" algn="tl" rotWithShape="0">
              <a:prstClr val="black">
                <a:alpha val="40000"/>
              </a:prstClr>
            </a:outerShdw>
          </a:effectLst>
        </p:grpSpPr>
        <p:sp>
          <p:nvSpPr>
            <p:cNvPr id="6" name="文本框 5"/>
            <p:cNvSpPr txBox="1"/>
            <p:nvPr/>
          </p:nvSpPr>
          <p:spPr>
            <a:xfrm>
              <a:off x="587739" y="1400868"/>
              <a:ext cx="815909" cy="4680520"/>
            </a:xfrm>
            <a:prstGeom prst="rect">
              <a:avLst/>
            </a:prstGeom>
            <a:solidFill>
              <a:schemeClr val="bg1"/>
            </a:solidFill>
            <a:ln w="28575">
              <a:solidFill>
                <a:schemeClr val="accent5"/>
              </a:solidFill>
            </a:ln>
          </p:spPr>
          <p:txBody>
            <a:bodyPr vert="eaVert" wrap="square" rtlCol="0">
              <a:spAutoFit/>
            </a:bodyPr>
            <a:lstStyle/>
            <a:p>
              <a:endParaRPr lang="zh-CN" altLang="en-US" dirty="0"/>
            </a:p>
          </p:txBody>
        </p:sp>
        <p:sp>
          <p:nvSpPr>
            <p:cNvPr id="20" name="文本框 19"/>
            <p:cNvSpPr txBox="1"/>
            <p:nvPr/>
          </p:nvSpPr>
          <p:spPr>
            <a:xfrm>
              <a:off x="705030" y="1371107"/>
              <a:ext cx="720080" cy="584775"/>
            </a:xfrm>
            <a:prstGeom prst="rect">
              <a:avLst/>
            </a:prstGeom>
            <a:noFill/>
          </p:spPr>
          <p:txBody>
            <a:bodyPr wrap="square" rtlCol="0">
              <a:spAutoFit/>
            </a:bodyPr>
            <a:lstStyle/>
            <a:p>
              <a:r>
                <a:rPr lang="zh-CN" altLang="en-US" sz="1600" b="1" dirty="0">
                  <a:solidFill>
                    <a:srgbClr val="00B0F0"/>
                  </a:solidFill>
                </a:rPr>
                <a:t>数据管理</a:t>
              </a:r>
            </a:p>
          </p:txBody>
        </p:sp>
        <p:sp>
          <p:nvSpPr>
            <p:cNvPr id="22" name="文本框 21"/>
            <p:cNvSpPr txBox="1"/>
            <p:nvPr/>
          </p:nvSpPr>
          <p:spPr>
            <a:xfrm>
              <a:off x="658898" y="1962660"/>
              <a:ext cx="677154" cy="830997"/>
            </a:xfrm>
            <a:prstGeom prst="rect">
              <a:avLst/>
            </a:prstGeom>
            <a:solidFill>
              <a:srgbClr val="00B0F0"/>
            </a:solidFill>
            <a:ln>
              <a:noFill/>
            </a:ln>
          </p:spPr>
          <p:txBody>
            <a:bodyPr wrap="square" rtlCol="0">
              <a:spAutoFit/>
            </a:bodyPr>
            <a:lstStyle/>
            <a:p>
              <a:r>
                <a:rPr lang="zh-CN" altLang="en-US" sz="1600" dirty="0"/>
                <a:t>基础数据管理</a:t>
              </a:r>
            </a:p>
          </p:txBody>
        </p:sp>
        <p:sp>
          <p:nvSpPr>
            <p:cNvPr id="23" name="文本框 22"/>
            <p:cNvSpPr txBox="1"/>
            <p:nvPr/>
          </p:nvSpPr>
          <p:spPr>
            <a:xfrm>
              <a:off x="657116" y="3154792"/>
              <a:ext cx="677154" cy="830997"/>
            </a:xfrm>
            <a:prstGeom prst="rect">
              <a:avLst/>
            </a:prstGeom>
            <a:solidFill>
              <a:srgbClr val="00B0F0"/>
            </a:solidFill>
          </p:spPr>
          <p:txBody>
            <a:bodyPr wrap="square" rtlCol="0">
              <a:spAutoFit/>
            </a:bodyPr>
            <a:lstStyle/>
            <a:p>
              <a:r>
                <a:rPr lang="zh-CN" altLang="en-US" sz="1600" dirty="0"/>
                <a:t>数据</a:t>
              </a:r>
              <a:endParaRPr lang="en-US" altLang="zh-CN" sz="1600" dirty="0"/>
            </a:p>
            <a:p>
              <a:r>
                <a:rPr lang="zh-CN" altLang="en-US" sz="1600" dirty="0"/>
                <a:t>质量管理</a:t>
              </a:r>
            </a:p>
          </p:txBody>
        </p:sp>
        <p:sp>
          <p:nvSpPr>
            <p:cNvPr id="24" name="文本框 23"/>
            <p:cNvSpPr txBox="1"/>
            <p:nvPr/>
          </p:nvSpPr>
          <p:spPr>
            <a:xfrm>
              <a:off x="646779" y="4425965"/>
              <a:ext cx="677154" cy="830997"/>
            </a:xfrm>
            <a:prstGeom prst="rect">
              <a:avLst/>
            </a:prstGeom>
            <a:solidFill>
              <a:srgbClr val="00B0F0"/>
            </a:solidFill>
            <a:ln>
              <a:solidFill>
                <a:srgbClr val="00B0F0"/>
              </a:solidFill>
            </a:ln>
          </p:spPr>
          <p:txBody>
            <a:bodyPr wrap="square" rtlCol="0">
              <a:spAutoFit/>
            </a:bodyPr>
            <a:lstStyle/>
            <a:p>
              <a:r>
                <a:rPr lang="zh-CN" altLang="en-US" sz="1600" dirty="0"/>
                <a:t>数据</a:t>
              </a:r>
              <a:endParaRPr lang="en-US" altLang="zh-CN" sz="1600" dirty="0"/>
            </a:p>
            <a:p>
              <a:r>
                <a:rPr lang="zh-CN" altLang="en-US" sz="1600" dirty="0"/>
                <a:t>权限管理</a:t>
              </a:r>
            </a:p>
          </p:txBody>
        </p:sp>
      </p:grpSp>
      <p:sp>
        <p:nvSpPr>
          <p:cNvPr id="25" name="文本框 24"/>
          <p:cNvSpPr txBox="1"/>
          <p:nvPr/>
        </p:nvSpPr>
        <p:spPr>
          <a:xfrm>
            <a:off x="1445603" y="5409268"/>
            <a:ext cx="750133"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1600" b="1" dirty="0">
                <a:solidFill>
                  <a:srgbClr val="00B0F0"/>
                </a:solidFill>
              </a:rPr>
              <a:t>数据采集</a:t>
            </a:r>
          </a:p>
        </p:txBody>
      </p:sp>
      <p:sp>
        <p:nvSpPr>
          <p:cNvPr id="26" name="流程图: 磁盘 25"/>
          <p:cNvSpPr/>
          <p:nvPr/>
        </p:nvSpPr>
        <p:spPr>
          <a:xfrm>
            <a:off x="2195735" y="5484425"/>
            <a:ext cx="835571" cy="485731"/>
          </a:xfrm>
          <a:prstGeom prst="flowChartMagneticDisk">
            <a:avLst/>
          </a:prstGeom>
          <a:solidFill>
            <a:schemeClr val="accent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49</a:t>
            </a:r>
            <a:r>
              <a:rPr lang="zh-CN" altLang="en-US" sz="1100" dirty="0">
                <a:solidFill>
                  <a:schemeClr val="tx1"/>
                </a:solidFill>
              </a:rPr>
              <a:t>篇文献数据</a:t>
            </a:r>
          </a:p>
        </p:txBody>
      </p:sp>
      <p:sp>
        <p:nvSpPr>
          <p:cNvPr id="29" name="流程图: 磁盘 28"/>
          <p:cNvSpPr/>
          <p:nvPr/>
        </p:nvSpPr>
        <p:spPr>
          <a:xfrm>
            <a:off x="3468543" y="5475962"/>
            <a:ext cx="835571" cy="485731"/>
          </a:xfrm>
          <a:prstGeom prst="flowChartMagneticDisk">
            <a:avLst/>
          </a:prstGeom>
          <a:solidFill>
            <a:schemeClr val="accent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蠕变性能数据数据</a:t>
            </a:r>
          </a:p>
        </p:txBody>
      </p:sp>
      <p:sp>
        <p:nvSpPr>
          <p:cNvPr id="30" name="流程图: 磁盘 29"/>
          <p:cNvSpPr/>
          <p:nvPr/>
        </p:nvSpPr>
        <p:spPr>
          <a:xfrm>
            <a:off x="4808347" y="5477937"/>
            <a:ext cx="835571" cy="485731"/>
          </a:xfrm>
          <a:prstGeom prst="flowChartMagneticDisk">
            <a:avLst/>
          </a:prstGeom>
          <a:solidFill>
            <a:schemeClr val="accent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扩散数据</a:t>
            </a:r>
          </a:p>
        </p:txBody>
      </p:sp>
      <p:sp>
        <p:nvSpPr>
          <p:cNvPr id="31" name="文本框 30"/>
          <p:cNvSpPr txBox="1"/>
          <p:nvPr/>
        </p:nvSpPr>
        <p:spPr>
          <a:xfrm>
            <a:off x="5626406" y="5594336"/>
            <a:ext cx="844966" cy="369332"/>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dirty="0"/>
              <a:t>...</a:t>
            </a:r>
            <a:endParaRPr lang="zh-CN" altLang="en-US" dirty="0"/>
          </a:p>
        </p:txBody>
      </p:sp>
      <p:sp>
        <p:nvSpPr>
          <p:cNvPr id="32" name="文本框 31"/>
          <p:cNvSpPr txBox="1"/>
          <p:nvPr/>
        </p:nvSpPr>
        <p:spPr>
          <a:xfrm>
            <a:off x="1445602" y="4800606"/>
            <a:ext cx="750133"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1600" b="1" dirty="0">
                <a:solidFill>
                  <a:srgbClr val="00B0F0"/>
                </a:solidFill>
              </a:rPr>
              <a:t>数据存储</a:t>
            </a:r>
          </a:p>
        </p:txBody>
      </p:sp>
      <p:sp>
        <p:nvSpPr>
          <p:cNvPr id="33" name="文本框 32"/>
          <p:cNvSpPr txBox="1"/>
          <p:nvPr/>
        </p:nvSpPr>
        <p:spPr>
          <a:xfrm>
            <a:off x="1997206" y="4943655"/>
            <a:ext cx="1152129" cy="276999"/>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200" dirty="0"/>
              <a:t>关系型数据库</a:t>
            </a:r>
          </a:p>
        </p:txBody>
      </p:sp>
      <p:sp>
        <p:nvSpPr>
          <p:cNvPr id="34" name="文本框 33"/>
          <p:cNvSpPr txBox="1"/>
          <p:nvPr/>
        </p:nvSpPr>
        <p:spPr>
          <a:xfrm>
            <a:off x="3200905" y="4941648"/>
            <a:ext cx="1332741" cy="276999"/>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200" dirty="0"/>
              <a:t>非关系型数据库</a:t>
            </a:r>
          </a:p>
        </p:txBody>
      </p:sp>
      <p:sp>
        <p:nvSpPr>
          <p:cNvPr id="35" name="文本框 34"/>
          <p:cNvSpPr txBox="1"/>
          <p:nvPr/>
        </p:nvSpPr>
        <p:spPr>
          <a:xfrm>
            <a:off x="4589528" y="4941648"/>
            <a:ext cx="1581661" cy="276999"/>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200" dirty="0"/>
              <a:t>分布式文件系统</a:t>
            </a:r>
            <a:r>
              <a:rPr lang="en-US" altLang="zh-CN" sz="1200" dirty="0"/>
              <a:t>HDFS</a:t>
            </a:r>
            <a:endParaRPr lang="zh-CN" altLang="en-US" sz="1200" dirty="0"/>
          </a:p>
        </p:txBody>
      </p:sp>
      <p:sp>
        <p:nvSpPr>
          <p:cNvPr id="63" name="左右箭头 62"/>
          <p:cNvSpPr/>
          <p:nvPr/>
        </p:nvSpPr>
        <p:spPr>
          <a:xfrm>
            <a:off x="1144404" y="2234747"/>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左右箭头 63"/>
          <p:cNvSpPr/>
          <p:nvPr/>
        </p:nvSpPr>
        <p:spPr>
          <a:xfrm>
            <a:off x="1153481" y="3731238"/>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左右箭头 64"/>
          <p:cNvSpPr/>
          <p:nvPr/>
        </p:nvSpPr>
        <p:spPr>
          <a:xfrm>
            <a:off x="1150142" y="5624707"/>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7" name="组合 66"/>
          <p:cNvGrpSpPr/>
          <p:nvPr/>
        </p:nvGrpSpPr>
        <p:grpSpPr>
          <a:xfrm>
            <a:off x="6834913" y="1610590"/>
            <a:ext cx="1980710" cy="4262085"/>
            <a:chOff x="6412494" y="1367798"/>
            <a:chExt cx="2108380" cy="4713590"/>
          </a:xfrm>
          <a:effectLst>
            <a:outerShdw blurRad="50800" dist="38100" dir="2700000" algn="tl" rotWithShape="0">
              <a:prstClr val="black">
                <a:alpha val="40000"/>
              </a:prstClr>
            </a:outerShdw>
          </a:effectLst>
        </p:grpSpPr>
        <p:sp>
          <p:nvSpPr>
            <p:cNvPr id="9" name="文本框 8"/>
            <p:cNvSpPr txBox="1"/>
            <p:nvPr/>
          </p:nvSpPr>
          <p:spPr>
            <a:xfrm>
              <a:off x="6412494" y="1400868"/>
              <a:ext cx="1111834" cy="4656706"/>
            </a:xfrm>
            <a:prstGeom prst="rect">
              <a:avLst/>
            </a:prstGeom>
            <a:noFill/>
            <a:ln>
              <a:solidFill>
                <a:schemeClr val="accent5"/>
              </a:solidFill>
            </a:ln>
          </p:spPr>
          <p:txBody>
            <a:bodyPr vert="eaVert" wrap="square" rtlCol="0">
              <a:spAutoFit/>
            </a:bodyPr>
            <a:lstStyle/>
            <a:p>
              <a:endParaRPr lang="zh-CN" altLang="en-US" dirty="0"/>
            </a:p>
          </p:txBody>
        </p:sp>
        <p:sp>
          <p:nvSpPr>
            <p:cNvPr id="10" name="文本框 9"/>
            <p:cNvSpPr txBox="1"/>
            <p:nvPr/>
          </p:nvSpPr>
          <p:spPr>
            <a:xfrm>
              <a:off x="7659414" y="1367799"/>
              <a:ext cx="861460" cy="4713589"/>
            </a:xfrm>
            <a:prstGeom prst="rect">
              <a:avLst/>
            </a:prstGeom>
            <a:noFill/>
            <a:ln>
              <a:solidFill>
                <a:schemeClr val="accent5"/>
              </a:solidFill>
            </a:ln>
          </p:spPr>
          <p:txBody>
            <a:bodyPr vert="eaVert" wrap="square" rtlCol="0">
              <a:spAutoFit/>
            </a:bodyPr>
            <a:lstStyle/>
            <a:p>
              <a:endParaRPr lang="zh-CN" altLang="en-US" dirty="0"/>
            </a:p>
          </p:txBody>
        </p:sp>
        <p:sp>
          <p:nvSpPr>
            <p:cNvPr id="56" name="文本框 55"/>
            <p:cNvSpPr txBox="1"/>
            <p:nvPr/>
          </p:nvSpPr>
          <p:spPr>
            <a:xfrm>
              <a:off x="6608371" y="1367798"/>
              <a:ext cx="720080" cy="584775"/>
            </a:xfrm>
            <a:prstGeom prst="rect">
              <a:avLst/>
            </a:prstGeom>
            <a:noFill/>
          </p:spPr>
          <p:txBody>
            <a:bodyPr wrap="square" rtlCol="0">
              <a:spAutoFit/>
            </a:bodyPr>
            <a:lstStyle/>
            <a:p>
              <a:r>
                <a:rPr lang="zh-CN" altLang="en-US" sz="1600" b="1" dirty="0">
                  <a:solidFill>
                    <a:srgbClr val="00B0F0"/>
                  </a:solidFill>
                </a:rPr>
                <a:t>用户管理</a:t>
              </a:r>
            </a:p>
          </p:txBody>
        </p:sp>
        <p:sp>
          <p:nvSpPr>
            <p:cNvPr id="57" name="文本框 56"/>
            <p:cNvSpPr txBox="1"/>
            <p:nvPr/>
          </p:nvSpPr>
          <p:spPr>
            <a:xfrm>
              <a:off x="6569668" y="2085770"/>
              <a:ext cx="706443" cy="646723"/>
            </a:xfrm>
            <a:prstGeom prst="rect">
              <a:avLst/>
            </a:prstGeom>
            <a:solidFill>
              <a:srgbClr val="00B0F0"/>
            </a:solidFill>
            <a:ln>
              <a:noFill/>
            </a:ln>
          </p:spPr>
          <p:txBody>
            <a:bodyPr wrap="square" rtlCol="0">
              <a:spAutoFit/>
            </a:bodyPr>
            <a:lstStyle/>
            <a:p>
              <a:r>
                <a:rPr lang="zh-CN" altLang="en-US" sz="1600" dirty="0"/>
                <a:t>权限管理</a:t>
              </a:r>
            </a:p>
          </p:txBody>
        </p:sp>
        <p:sp>
          <p:nvSpPr>
            <p:cNvPr id="58" name="文本框 57"/>
            <p:cNvSpPr txBox="1"/>
            <p:nvPr/>
          </p:nvSpPr>
          <p:spPr>
            <a:xfrm>
              <a:off x="7745235" y="1377885"/>
              <a:ext cx="720080" cy="584775"/>
            </a:xfrm>
            <a:prstGeom prst="rect">
              <a:avLst/>
            </a:prstGeom>
            <a:noFill/>
          </p:spPr>
          <p:txBody>
            <a:bodyPr wrap="square" rtlCol="0">
              <a:spAutoFit/>
            </a:bodyPr>
            <a:lstStyle/>
            <a:p>
              <a:r>
                <a:rPr lang="zh-CN" altLang="en-US" sz="1600" b="1" dirty="0">
                  <a:solidFill>
                    <a:srgbClr val="00B0F0"/>
                  </a:solidFill>
                </a:rPr>
                <a:t>安全管理</a:t>
              </a:r>
            </a:p>
          </p:txBody>
        </p:sp>
        <p:sp>
          <p:nvSpPr>
            <p:cNvPr id="59" name="文本框 58"/>
            <p:cNvSpPr txBox="1"/>
            <p:nvPr/>
          </p:nvSpPr>
          <p:spPr>
            <a:xfrm>
              <a:off x="7766698" y="2076589"/>
              <a:ext cx="677154" cy="584775"/>
            </a:xfrm>
            <a:prstGeom prst="rect">
              <a:avLst/>
            </a:prstGeom>
            <a:solidFill>
              <a:srgbClr val="00B0F0"/>
            </a:solidFill>
            <a:ln>
              <a:noFill/>
            </a:ln>
          </p:spPr>
          <p:txBody>
            <a:bodyPr wrap="square" rtlCol="0">
              <a:spAutoFit/>
            </a:bodyPr>
            <a:lstStyle/>
            <a:p>
              <a:r>
                <a:rPr lang="zh-CN" altLang="en-US" sz="1600" dirty="0"/>
                <a:t>存储安全</a:t>
              </a:r>
            </a:p>
          </p:txBody>
        </p:sp>
        <p:sp>
          <p:nvSpPr>
            <p:cNvPr id="60" name="文本框 59"/>
            <p:cNvSpPr txBox="1"/>
            <p:nvPr/>
          </p:nvSpPr>
          <p:spPr>
            <a:xfrm>
              <a:off x="7751566" y="3161647"/>
              <a:ext cx="677154" cy="584776"/>
            </a:xfrm>
            <a:prstGeom prst="rect">
              <a:avLst/>
            </a:prstGeom>
            <a:solidFill>
              <a:srgbClr val="00B0F0"/>
            </a:solidFill>
            <a:ln>
              <a:noFill/>
            </a:ln>
          </p:spPr>
          <p:txBody>
            <a:bodyPr wrap="square" rtlCol="0">
              <a:spAutoFit/>
            </a:bodyPr>
            <a:lstStyle/>
            <a:p>
              <a:r>
                <a:rPr lang="zh-CN" altLang="en-US" sz="1600" dirty="0"/>
                <a:t>权限控制</a:t>
              </a:r>
            </a:p>
          </p:txBody>
        </p:sp>
        <p:sp>
          <p:nvSpPr>
            <p:cNvPr id="61" name="文本框 60"/>
            <p:cNvSpPr txBox="1"/>
            <p:nvPr/>
          </p:nvSpPr>
          <p:spPr>
            <a:xfrm>
              <a:off x="7726643" y="4079639"/>
              <a:ext cx="677154" cy="646723"/>
            </a:xfrm>
            <a:prstGeom prst="rect">
              <a:avLst/>
            </a:prstGeom>
            <a:solidFill>
              <a:srgbClr val="00B0F0"/>
            </a:solidFill>
            <a:ln>
              <a:noFill/>
            </a:ln>
          </p:spPr>
          <p:txBody>
            <a:bodyPr wrap="square" rtlCol="0">
              <a:spAutoFit/>
            </a:bodyPr>
            <a:lstStyle/>
            <a:p>
              <a:r>
                <a:rPr lang="zh-CN" altLang="en-US" sz="1600" dirty="0"/>
                <a:t>数据加密</a:t>
              </a:r>
            </a:p>
          </p:txBody>
        </p:sp>
      </p:grpSp>
      <p:sp>
        <p:nvSpPr>
          <p:cNvPr id="68" name="左右箭头 67"/>
          <p:cNvSpPr/>
          <p:nvPr/>
        </p:nvSpPr>
        <p:spPr>
          <a:xfrm>
            <a:off x="6355892" y="2157931"/>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左右箭头 68"/>
          <p:cNvSpPr/>
          <p:nvPr/>
        </p:nvSpPr>
        <p:spPr>
          <a:xfrm>
            <a:off x="6340645" y="3720245"/>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左右箭头 69"/>
          <p:cNvSpPr/>
          <p:nvPr/>
        </p:nvSpPr>
        <p:spPr>
          <a:xfrm>
            <a:off x="6327395" y="5582449"/>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上下箭头 71"/>
          <p:cNvSpPr/>
          <p:nvPr/>
        </p:nvSpPr>
        <p:spPr>
          <a:xfrm>
            <a:off x="2670784" y="2722697"/>
            <a:ext cx="173024" cy="329581"/>
          </a:xfrm>
          <a:prstGeom prst="upDown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上下箭头 72"/>
          <p:cNvSpPr/>
          <p:nvPr/>
        </p:nvSpPr>
        <p:spPr>
          <a:xfrm>
            <a:off x="4905190" y="2689579"/>
            <a:ext cx="215450" cy="380192"/>
          </a:xfrm>
          <a:prstGeom prst="upDown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直接连接符 76"/>
          <p:cNvCxnSpPr/>
          <p:nvPr/>
        </p:nvCxnSpPr>
        <p:spPr>
          <a:xfrm flipV="1">
            <a:off x="1482043" y="1658983"/>
            <a:ext cx="4788128" cy="1128"/>
          </a:xfrm>
          <a:prstGeom prst="line">
            <a:avLst/>
          </a:prstGeom>
          <a:ln w="28575">
            <a:solidFill>
              <a:schemeClr val="bg1"/>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8" name="文本框 77"/>
          <p:cNvSpPr txBox="1"/>
          <p:nvPr/>
        </p:nvSpPr>
        <p:spPr>
          <a:xfrm>
            <a:off x="3039700" y="1362816"/>
            <a:ext cx="1599207" cy="307777"/>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1400" dirty="0"/>
              <a:t>平台服务</a:t>
            </a:r>
          </a:p>
        </p:txBody>
      </p:sp>
      <p:cxnSp>
        <p:nvCxnSpPr>
          <p:cNvPr id="82" name="直接连接符 81"/>
          <p:cNvCxnSpPr>
            <a:stCxn id="7" idx="1"/>
            <a:endCxn id="7" idx="3"/>
          </p:cNvCxnSpPr>
          <p:nvPr/>
        </p:nvCxnSpPr>
        <p:spPr>
          <a:xfrm>
            <a:off x="1495142" y="2028777"/>
            <a:ext cx="4775029" cy="0"/>
          </a:xfrm>
          <a:prstGeom prst="line">
            <a:avLst/>
          </a:prstGeom>
          <a:ln w="28575">
            <a:solidFill>
              <a:schemeClr val="bg1"/>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4196155" y="1644960"/>
            <a:ext cx="0" cy="415005"/>
          </a:xfrm>
          <a:prstGeom prst="line">
            <a:avLst/>
          </a:prstGeom>
          <a:ln w="28575">
            <a:solidFill>
              <a:schemeClr val="bg1"/>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8" name="文本框 87"/>
          <p:cNvSpPr txBox="1"/>
          <p:nvPr/>
        </p:nvSpPr>
        <p:spPr>
          <a:xfrm>
            <a:off x="1629248" y="1698575"/>
            <a:ext cx="1830717" cy="307777"/>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1400" dirty="0"/>
              <a:t>传统</a:t>
            </a:r>
            <a:r>
              <a:rPr lang="en-US" altLang="zh-CN" sz="1400" dirty="0"/>
              <a:t>B/S</a:t>
            </a:r>
            <a:r>
              <a:rPr lang="zh-CN" altLang="en-US" sz="1400" dirty="0"/>
              <a:t>架构</a:t>
            </a:r>
          </a:p>
        </p:txBody>
      </p:sp>
      <p:grpSp>
        <p:nvGrpSpPr>
          <p:cNvPr id="133" name="组合 132"/>
          <p:cNvGrpSpPr/>
          <p:nvPr/>
        </p:nvGrpSpPr>
        <p:grpSpPr>
          <a:xfrm>
            <a:off x="1445268" y="3064826"/>
            <a:ext cx="4806193" cy="1546119"/>
            <a:chOff x="1456811" y="3166652"/>
            <a:chExt cx="4806193" cy="1546119"/>
          </a:xfrm>
          <a:effectLst>
            <a:outerShdw blurRad="50800" dist="38100" dir="2700000" algn="tl" rotWithShape="0">
              <a:prstClr val="black">
                <a:alpha val="40000"/>
              </a:prstClr>
            </a:outerShdw>
          </a:effectLst>
        </p:grpSpPr>
        <p:sp>
          <p:nvSpPr>
            <p:cNvPr id="16" name="文本框 15"/>
            <p:cNvSpPr txBox="1"/>
            <p:nvPr/>
          </p:nvSpPr>
          <p:spPr>
            <a:xfrm>
              <a:off x="1456811" y="3166652"/>
              <a:ext cx="4806193" cy="1546119"/>
            </a:xfrm>
            <a:prstGeom prst="rect">
              <a:avLst/>
            </a:prstGeom>
            <a:solidFill>
              <a:schemeClr val="accent1">
                <a:lumMod val="20000"/>
                <a:lumOff val="80000"/>
              </a:schemeClr>
            </a:solidFill>
            <a:ln>
              <a:noFill/>
            </a:ln>
          </p:spPr>
          <p:txBody>
            <a:bodyPr wrap="square" rtlCol="0">
              <a:spAutoFit/>
            </a:bodyPr>
            <a:lstStyle/>
            <a:p>
              <a:endParaRPr lang="zh-CN" altLang="en-US" dirty="0"/>
            </a:p>
          </p:txBody>
        </p:sp>
        <p:sp>
          <p:nvSpPr>
            <p:cNvPr id="37" name="文本框 36"/>
            <p:cNvSpPr txBox="1"/>
            <p:nvPr/>
          </p:nvSpPr>
          <p:spPr>
            <a:xfrm>
              <a:off x="1515951" y="3496630"/>
              <a:ext cx="595750" cy="830997"/>
            </a:xfrm>
            <a:prstGeom prst="rect">
              <a:avLst/>
            </a:prstGeom>
            <a:noFill/>
          </p:spPr>
          <p:txBody>
            <a:bodyPr wrap="square" rtlCol="0">
              <a:spAutoFit/>
            </a:bodyPr>
            <a:lstStyle/>
            <a:p>
              <a:r>
                <a:rPr lang="zh-CN" altLang="en-US" sz="1600" b="1" dirty="0">
                  <a:solidFill>
                    <a:srgbClr val="00B0F0"/>
                  </a:solidFill>
                </a:rPr>
                <a:t>算</a:t>
              </a:r>
              <a:endParaRPr lang="en-US" altLang="zh-CN" sz="1600" b="1" dirty="0">
                <a:solidFill>
                  <a:srgbClr val="00B0F0"/>
                </a:solidFill>
              </a:endParaRPr>
            </a:p>
            <a:p>
              <a:r>
                <a:rPr lang="zh-CN" altLang="en-US" sz="1600" b="1" dirty="0">
                  <a:solidFill>
                    <a:srgbClr val="00B0F0"/>
                  </a:solidFill>
                </a:rPr>
                <a:t>法</a:t>
              </a:r>
              <a:endParaRPr lang="en-US" altLang="zh-CN" sz="1600" b="1" dirty="0">
                <a:solidFill>
                  <a:srgbClr val="00B0F0"/>
                </a:solidFill>
              </a:endParaRPr>
            </a:p>
            <a:p>
              <a:r>
                <a:rPr lang="zh-CN" altLang="en-US" sz="1600" b="1" dirty="0">
                  <a:solidFill>
                    <a:srgbClr val="00B0F0"/>
                  </a:solidFill>
                </a:rPr>
                <a:t>库</a:t>
              </a:r>
            </a:p>
          </p:txBody>
        </p:sp>
        <p:sp>
          <p:nvSpPr>
            <p:cNvPr id="40" name="圆角矩形 39"/>
            <p:cNvSpPr/>
            <p:nvPr/>
          </p:nvSpPr>
          <p:spPr>
            <a:xfrm>
              <a:off x="4496162" y="3287595"/>
              <a:ext cx="1695424" cy="1317877"/>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1907704" y="3299933"/>
              <a:ext cx="2525502" cy="1329964"/>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2449509" y="3276243"/>
              <a:ext cx="1285607" cy="276999"/>
            </a:xfrm>
            <a:prstGeom prst="rect">
              <a:avLst/>
            </a:prstGeom>
            <a:noFill/>
          </p:spPr>
          <p:txBody>
            <a:bodyPr wrap="square" rtlCol="0">
              <a:spAutoFit/>
            </a:bodyPr>
            <a:lstStyle/>
            <a:p>
              <a:pPr algn="ctr"/>
              <a:r>
                <a:rPr lang="zh-CN" altLang="en-US" sz="1200" dirty="0"/>
                <a:t>基本算法库</a:t>
              </a:r>
            </a:p>
          </p:txBody>
        </p:sp>
        <p:sp>
          <p:nvSpPr>
            <p:cNvPr id="43" name="矩形 42"/>
            <p:cNvSpPr/>
            <p:nvPr/>
          </p:nvSpPr>
          <p:spPr>
            <a:xfrm>
              <a:off x="2015015" y="3553387"/>
              <a:ext cx="516084" cy="94407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2603055" y="3544425"/>
              <a:ext cx="503928" cy="943193"/>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3174596" y="3543441"/>
              <a:ext cx="568495" cy="94016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1989005" y="3523062"/>
              <a:ext cx="617040" cy="276999"/>
            </a:xfrm>
            <a:prstGeom prst="rect">
              <a:avLst/>
            </a:prstGeom>
            <a:noFill/>
          </p:spPr>
          <p:txBody>
            <a:bodyPr wrap="square" rtlCol="0">
              <a:spAutoFit/>
            </a:bodyPr>
            <a:lstStyle/>
            <a:p>
              <a:r>
                <a:rPr lang="zh-CN" altLang="en-US" sz="1200" dirty="0"/>
                <a:t>分类</a:t>
              </a:r>
            </a:p>
          </p:txBody>
        </p:sp>
        <p:sp>
          <p:nvSpPr>
            <p:cNvPr id="47" name="文本框 46"/>
            <p:cNvSpPr txBox="1"/>
            <p:nvPr/>
          </p:nvSpPr>
          <p:spPr>
            <a:xfrm>
              <a:off x="2030049" y="3714044"/>
              <a:ext cx="446102" cy="253916"/>
            </a:xfrm>
            <a:prstGeom prst="rect">
              <a:avLst/>
            </a:prstGeom>
            <a:noFill/>
          </p:spPr>
          <p:txBody>
            <a:bodyPr wrap="square" rtlCol="0">
              <a:spAutoFit/>
            </a:bodyPr>
            <a:lstStyle/>
            <a:p>
              <a:r>
                <a:rPr lang="en-US" altLang="zh-CN" sz="1050" dirty="0"/>
                <a:t>SVM</a:t>
              </a:r>
              <a:endParaRPr lang="zh-CN" altLang="en-US" sz="1050" dirty="0"/>
            </a:p>
          </p:txBody>
        </p:sp>
        <p:sp>
          <p:nvSpPr>
            <p:cNvPr id="48" name="文本框 47"/>
            <p:cNvSpPr txBox="1"/>
            <p:nvPr/>
          </p:nvSpPr>
          <p:spPr>
            <a:xfrm>
              <a:off x="2034667" y="3866332"/>
              <a:ext cx="446102" cy="253916"/>
            </a:xfrm>
            <a:prstGeom prst="rect">
              <a:avLst/>
            </a:prstGeom>
            <a:noFill/>
          </p:spPr>
          <p:txBody>
            <a:bodyPr wrap="square" rtlCol="0">
              <a:spAutoFit/>
            </a:bodyPr>
            <a:lstStyle/>
            <a:p>
              <a:r>
                <a:rPr lang="en-US" altLang="zh-CN" sz="1050" dirty="0"/>
                <a:t>kNN</a:t>
              </a:r>
              <a:endParaRPr lang="zh-CN" altLang="en-US" sz="1050" dirty="0"/>
            </a:p>
          </p:txBody>
        </p:sp>
        <p:sp>
          <p:nvSpPr>
            <p:cNvPr id="49" name="文本框 48"/>
            <p:cNvSpPr txBox="1"/>
            <p:nvPr/>
          </p:nvSpPr>
          <p:spPr>
            <a:xfrm>
              <a:off x="2001493" y="4019374"/>
              <a:ext cx="592063" cy="415498"/>
            </a:xfrm>
            <a:prstGeom prst="rect">
              <a:avLst/>
            </a:prstGeom>
            <a:noFill/>
          </p:spPr>
          <p:txBody>
            <a:bodyPr wrap="square" rtlCol="0">
              <a:spAutoFit/>
            </a:bodyPr>
            <a:lstStyle/>
            <a:p>
              <a:r>
                <a:rPr lang="zh-CN" altLang="en-US" sz="1050" dirty="0"/>
                <a:t>决策树</a:t>
              </a:r>
              <a:endParaRPr lang="en-US" altLang="zh-CN" sz="1050" dirty="0"/>
            </a:p>
            <a:p>
              <a:r>
                <a:rPr lang="zh-CN" altLang="en-US" sz="1050" dirty="0"/>
                <a:t>贝叶斯</a:t>
              </a:r>
              <a:endParaRPr lang="en-US" altLang="zh-CN" sz="1050" dirty="0"/>
            </a:p>
          </p:txBody>
        </p:sp>
        <p:sp>
          <p:nvSpPr>
            <p:cNvPr id="50" name="文本框 49"/>
            <p:cNvSpPr txBox="1"/>
            <p:nvPr/>
          </p:nvSpPr>
          <p:spPr>
            <a:xfrm>
              <a:off x="2603055" y="3524945"/>
              <a:ext cx="624956" cy="276999"/>
            </a:xfrm>
            <a:prstGeom prst="rect">
              <a:avLst/>
            </a:prstGeom>
            <a:noFill/>
          </p:spPr>
          <p:txBody>
            <a:bodyPr wrap="square" rtlCol="0">
              <a:spAutoFit/>
            </a:bodyPr>
            <a:lstStyle/>
            <a:p>
              <a:r>
                <a:rPr lang="zh-CN" altLang="en-US" sz="1200" dirty="0"/>
                <a:t>回归</a:t>
              </a:r>
            </a:p>
          </p:txBody>
        </p:sp>
        <p:sp>
          <p:nvSpPr>
            <p:cNvPr id="51" name="文本框 50"/>
            <p:cNvSpPr txBox="1"/>
            <p:nvPr/>
          </p:nvSpPr>
          <p:spPr>
            <a:xfrm>
              <a:off x="2601532" y="3687499"/>
              <a:ext cx="595381" cy="900246"/>
            </a:xfrm>
            <a:prstGeom prst="rect">
              <a:avLst/>
            </a:prstGeom>
            <a:noFill/>
          </p:spPr>
          <p:txBody>
            <a:bodyPr wrap="square" rtlCol="0">
              <a:spAutoFit/>
            </a:bodyPr>
            <a:lstStyle/>
            <a:p>
              <a:r>
                <a:rPr lang="en-US" altLang="zh-CN" sz="1050" dirty="0"/>
                <a:t>Logistic</a:t>
              </a:r>
            </a:p>
            <a:p>
              <a:r>
                <a:rPr lang="en-US" altLang="zh-CN" sz="1050" dirty="0"/>
                <a:t>Lasso</a:t>
              </a:r>
            </a:p>
            <a:p>
              <a:r>
                <a:rPr lang="en-US" altLang="zh-CN" sz="1050" dirty="0"/>
                <a:t>Ridage</a:t>
              </a:r>
            </a:p>
            <a:p>
              <a:r>
                <a:rPr lang="en-US" altLang="zh-CN" sz="1050" dirty="0"/>
                <a:t>...</a:t>
              </a:r>
            </a:p>
            <a:p>
              <a:endParaRPr lang="zh-CN" altLang="en-US" sz="1050" dirty="0"/>
            </a:p>
          </p:txBody>
        </p:sp>
        <p:sp>
          <p:nvSpPr>
            <p:cNvPr id="53" name="文本框 52"/>
            <p:cNvSpPr txBox="1"/>
            <p:nvPr/>
          </p:nvSpPr>
          <p:spPr>
            <a:xfrm>
              <a:off x="3106722" y="3532978"/>
              <a:ext cx="778570" cy="923330"/>
            </a:xfrm>
            <a:prstGeom prst="rect">
              <a:avLst/>
            </a:prstGeom>
            <a:noFill/>
          </p:spPr>
          <p:txBody>
            <a:bodyPr wrap="square" rtlCol="0">
              <a:spAutoFit/>
            </a:bodyPr>
            <a:lstStyle/>
            <a:p>
              <a:r>
                <a:rPr lang="zh-CN" altLang="en-US" sz="1200" dirty="0"/>
                <a:t>聚类</a:t>
              </a:r>
              <a:endParaRPr lang="en-US" altLang="zh-CN" sz="1200" dirty="0"/>
            </a:p>
            <a:p>
              <a:r>
                <a:rPr lang="en-US" altLang="zh-CN" sz="1200" dirty="0"/>
                <a:t>Kmeans</a:t>
              </a:r>
            </a:p>
            <a:p>
              <a:r>
                <a:rPr lang="zh-CN" altLang="en-US" sz="1000" dirty="0"/>
                <a:t>层次聚类</a:t>
              </a:r>
              <a:endParaRPr lang="en-US" altLang="zh-CN" sz="1000" dirty="0"/>
            </a:p>
            <a:p>
              <a:r>
                <a:rPr lang="en-US" altLang="zh-CN" sz="1000" dirty="0"/>
                <a:t> Som</a:t>
              </a:r>
            </a:p>
            <a:p>
              <a:r>
                <a:rPr lang="en-US" altLang="zh-CN" sz="1000" dirty="0"/>
                <a:t> FCM</a:t>
              </a:r>
            </a:p>
          </p:txBody>
        </p:sp>
        <p:sp>
          <p:nvSpPr>
            <p:cNvPr id="54" name="文本框 53"/>
            <p:cNvSpPr txBox="1"/>
            <p:nvPr/>
          </p:nvSpPr>
          <p:spPr>
            <a:xfrm>
              <a:off x="4569754" y="3289912"/>
              <a:ext cx="1285607" cy="276999"/>
            </a:xfrm>
            <a:prstGeom prst="rect">
              <a:avLst/>
            </a:prstGeom>
            <a:noFill/>
          </p:spPr>
          <p:txBody>
            <a:bodyPr wrap="square" rtlCol="0">
              <a:spAutoFit/>
            </a:bodyPr>
            <a:lstStyle/>
            <a:p>
              <a:pPr algn="ctr"/>
              <a:r>
                <a:rPr lang="zh-CN" altLang="en-US" sz="1200" dirty="0"/>
                <a:t>第三方算法库</a:t>
              </a:r>
            </a:p>
          </p:txBody>
        </p:sp>
        <p:sp>
          <p:nvSpPr>
            <p:cNvPr id="55" name="文本框 54"/>
            <p:cNvSpPr txBox="1"/>
            <p:nvPr/>
          </p:nvSpPr>
          <p:spPr>
            <a:xfrm>
              <a:off x="4631996" y="3582735"/>
              <a:ext cx="635567" cy="830997"/>
            </a:xfrm>
            <a:prstGeom prst="rect">
              <a:avLst/>
            </a:prstGeom>
            <a:noFill/>
            <a:ln w="28575">
              <a:solidFill>
                <a:srgbClr val="33A8C7"/>
              </a:solidFill>
            </a:ln>
          </p:spPr>
          <p:txBody>
            <a:bodyPr wrap="square" rtlCol="0">
              <a:spAutoFit/>
            </a:bodyPr>
            <a:lstStyle/>
            <a:p>
              <a:r>
                <a:rPr lang="en-US" altLang="zh-CN" sz="1200" dirty="0"/>
                <a:t>Spark</a:t>
              </a:r>
              <a:r>
                <a:rPr lang="zh-CN" altLang="en-US" sz="1200" dirty="0"/>
                <a:t>机器学习库</a:t>
              </a:r>
            </a:p>
          </p:txBody>
        </p:sp>
        <p:sp>
          <p:nvSpPr>
            <p:cNvPr id="71" name="文本框 70"/>
            <p:cNvSpPr txBox="1"/>
            <p:nvPr/>
          </p:nvSpPr>
          <p:spPr>
            <a:xfrm>
              <a:off x="5330519" y="3593422"/>
              <a:ext cx="651749" cy="830997"/>
            </a:xfrm>
            <a:prstGeom prst="rect">
              <a:avLst/>
            </a:prstGeom>
            <a:noFill/>
            <a:ln w="28575">
              <a:solidFill>
                <a:srgbClr val="33A8C7"/>
              </a:solidFill>
            </a:ln>
          </p:spPr>
          <p:txBody>
            <a:bodyPr wrap="square" rtlCol="0">
              <a:spAutoFit/>
            </a:bodyPr>
            <a:lstStyle/>
            <a:p>
              <a:r>
                <a:rPr lang="zh-CN" altLang="en-US" sz="1200" dirty="0"/>
                <a:t>用户上传算法</a:t>
              </a:r>
              <a:endParaRPr lang="en-US" altLang="zh-CN" sz="1200" dirty="0"/>
            </a:p>
            <a:p>
              <a:endParaRPr lang="en-US" altLang="zh-CN" sz="1200" dirty="0"/>
            </a:p>
            <a:p>
              <a:endParaRPr lang="zh-CN" altLang="en-US" sz="1200" dirty="0"/>
            </a:p>
          </p:txBody>
        </p:sp>
        <p:sp>
          <p:nvSpPr>
            <p:cNvPr id="93" name="矩形 92"/>
            <p:cNvSpPr/>
            <p:nvPr/>
          </p:nvSpPr>
          <p:spPr>
            <a:xfrm>
              <a:off x="3813827" y="3532978"/>
              <a:ext cx="540892" cy="936348"/>
            </a:xfrm>
            <a:prstGeom prst="rect">
              <a:avLst/>
            </a:prstGeom>
            <a:noFill/>
            <a:ln>
              <a:solidFill>
                <a:srgbClr val="33A8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文本框 93"/>
            <p:cNvSpPr txBox="1"/>
            <p:nvPr/>
          </p:nvSpPr>
          <p:spPr>
            <a:xfrm>
              <a:off x="3753286" y="3543441"/>
              <a:ext cx="860994" cy="830997"/>
            </a:xfrm>
            <a:prstGeom prst="rect">
              <a:avLst/>
            </a:prstGeom>
            <a:noFill/>
          </p:spPr>
          <p:txBody>
            <a:bodyPr wrap="square" rtlCol="0">
              <a:spAutoFit/>
            </a:bodyPr>
            <a:lstStyle/>
            <a:p>
              <a:r>
                <a:rPr lang="zh-CN" altLang="en-US" sz="1000" dirty="0"/>
                <a:t>关联规则</a:t>
              </a:r>
              <a:endParaRPr lang="en-US" altLang="zh-CN" sz="1000" dirty="0"/>
            </a:p>
            <a:p>
              <a:r>
                <a:rPr lang="en-US" altLang="zh-CN" sz="900" dirty="0"/>
                <a:t>Apriori</a:t>
              </a:r>
            </a:p>
            <a:p>
              <a:r>
                <a:rPr lang="en-US" altLang="zh-CN" sz="900" dirty="0"/>
                <a:t>FP-growth</a:t>
              </a:r>
            </a:p>
            <a:p>
              <a:r>
                <a:rPr lang="en-US" altLang="zh-CN" sz="900" dirty="0"/>
                <a:t>Eclat</a:t>
              </a:r>
            </a:p>
            <a:p>
              <a:r>
                <a:rPr lang="en-US" altLang="zh-CN" sz="1100" dirty="0"/>
                <a:t>...</a:t>
              </a:r>
              <a:endParaRPr lang="zh-CN" altLang="en-US" sz="1100" dirty="0"/>
            </a:p>
          </p:txBody>
        </p:sp>
        <p:cxnSp>
          <p:nvCxnSpPr>
            <p:cNvPr id="99" name="直接连接符 98"/>
            <p:cNvCxnSpPr/>
            <p:nvPr/>
          </p:nvCxnSpPr>
          <p:spPr>
            <a:xfrm>
              <a:off x="2030049" y="3746850"/>
              <a:ext cx="501050"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2601532" y="3752625"/>
              <a:ext cx="501050"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3174596" y="3759999"/>
              <a:ext cx="560520" cy="769"/>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3839303" y="3759999"/>
              <a:ext cx="540893"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grpSp>
      <p:sp>
        <p:nvSpPr>
          <p:cNvPr id="116" name="文本框 115"/>
          <p:cNvSpPr txBox="1"/>
          <p:nvPr/>
        </p:nvSpPr>
        <p:spPr>
          <a:xfrm>
            <a:off x="4219650" y="1708952"/>
            <a:ext cx="2013355"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1400" dirty="0"/>
              <a:t>高通量并发式计算平台</a:t>
            </a:r>
          </a:p>
        </p:txBody>
      </p:sp>
      <p:sp>
        <p:nvSpPr>
          <p:cNvPr id="117" name="文本框 116"/>
          <p:cNvSpPr txBox="1"/>
          <p:nvPr/>
        </p:nvSpPr>
        <p:spPr>
          <a:xfrm>
            <a:off x="1629248" y="2132889"/>
            <a:ext cx="566487" cy="430887"/>
          </a:xfrm>
          <a:prstGeom prst="rect">
            <a:avLst/>
          </a:prstGeom>
          <a:noFill/>
          <a:ln w="28575">
            <a:solidFill>
              <a:schemeClr val="accent6">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sz="1100" dirty="0"/>
              <a:t>数据上传</a:t>
            </a:r>
          </a:p>
        </p:txBody>
      </p:sp>
      <p:sp>
        <p:nvSpPr>
          <p:cNvPr id="118" name="文本框 117"/>
          <p:cNvSpPr txBox="1"/>
          <p:nvPr/>
        </p:nvSpPr>
        <p:spPr>
          <a:xfrm>
            <a:off x="2408085" y="2129164"/>
            <a:ext cx="566487" cy="430887"/>
          </a:xfrm>
          <a:prstGeom prst="rect">
            <a:avLst/>
          </a:prstGeom>
          <a:noFill/>
          <a:ln w="28575">
            <a:solidFill>
              <a:schemeClr val="accent6">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sz="1100" dirty="0"/>
              <a:t>算法分析</a:t>
            </a:r>
          </a:p>
        </p:txBody>
      </p:sp>
      <p:sp>
        <p:nvSpPr>
          <p:cNvPr id="119" name="文本框 118"/>
          <p:cNvSpPr txBox="1"/>
          <p:nvPr/>
        </p:nvSpPr>
        <p:spPr>
          <a:xfrm>
            <a:off x="3121398" y="2142944"/>
            <a:ext cx="566487" cy="400110"/>
          </a:xfrm>
          <a:prstGeom prst="rect">
            <a:avLst/>
          </a:prstGeom>
          <a:noFill/>
          <a:ln w="28575">
            <a:solidFill>
              <a:schemeClr val="accent6">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sz="1000" dirty="0"/>
              <a:t>可视化分析</a:t>
            </a:r>
          </a:p>
        </p:txBody>
      </p:sp>
      <p:sp>
        <p:nvSpPr>
          <p:cNvPr id="120" name="文本框 119"/>
          <p:cNvSpPr txBox="1"/>
          <p:nvPr/>
        </p:nvSpPr>
        <p:spPr>
          <a:xfrm>
            <a:off x="3768511" y="2138144"/>
            <a:ext cx="566487" cy="430887"/>
          </a:xfrm>
          <a:prstGeom prst="rect">
            <a:avLst/>
          </a:prstGeom>
          <a:noFill/>
          <a:ln w="28575">
            <a:solidFill>
              <a:schemeClr val="accent6">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sz="1100" dirty="0"/>
              <a:t>规则抽取</a:t>
            </a:r>
          </a:p>
        </p:txBody>
      </p:sp>
      <p:sp>
        <p:nvSpPr>
          <p:cNvPr id="122" name="圆角矩形 121"/>
          <p:cNvSpPr/>
          <p:nvPr/>
        </p:nvSpPr>
        <p:spPr>
          <a:xfrm>
            <a:off x="1559340" y="2091546"/>
            <a:ext cx="3067900" cy="552140"/>
          </a:xfrm>
          <a:prstGeom prst="roundRect">
            <a:avLst/>
          </a:prstGeom>
          <a:noFill/>
          <a:ln w="28575">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圆角矩形 122"/>
          <p:cNvSpPr/>
          <p:nvPr/>
        </p:nvSpPr>
        <p:spPr>
          <a:xfrm>
            <a:off x="5013540" y="2102318"/>
            <a:ext cx="1031984" cy="523753"/>
          </a:xfrm>
          <a:prstGeom prst="roundRect">
            <a:avLst/>
          </a:prstGeom>
          <a:noFill/>
          <a:ln>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框 128"/>
          <p:cNvSpPr txBox="1"/>
          <p:nvPr/>
        </p:nvSpPr>
        <p:spPr>
          <a:xfrm>
            <a:off x="7008506" y="3913475"/>
            <a:ext cx="632419" cy="830997"/>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600" dirty="0"/>
              <a:t>用户信息管理</a:t>
            </a:r>
          </a:p>
        </p:txBody>
      </p:sp>
      <p:sp>
        <p:nvSpPr>
          <p:cNvPr id="131" name="文本框 130"/>
          <p:cNvSpPr txBox="1"/>
          <p:nvPr/>
        </p:nvSpPr>
        <p:spPr>
          <a:xfrm>
            <a:off x="5152852" y="2143311"/>
            <a:ext cx="566487" cy="430887"/>
          </a:xfrm>
          <a:prstGeom prst="rect">
            <a:avLst/>
          </a:prstGeom>
          <a:noFill/>
          <a:ln w="28575">
            <a:solidFill>
              <a:schemeClr val="accent6">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sz="1100" dirty="0"/>
              <a:t>计算数据</a:t>
            </a:r>
          </a:p>
        </p:txBody>
      </p:sp>
      <p:sp>
        <p:nvSpPr>
          <p:cNvPr id="3" name="文本框 2"/>
          <p:cNvSpPr txBox="1"/>
          <p:nvPr/>
        </p:nvSpPr>
        <p:spPr>
          <a:xfrm>
            <a:off x="4279206" y="2135859"/>
            <a:ext cx="485190" cy="369332"/>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dirty="0">
                <a:solidFill>
                  <a:srgbClr val="C00000"/>
                </a:solidFill>
              </a:rPr>
              <a:t>...</a:t>
            </a:r>
            <a:endParaRPr lang="zh-CN" altLang="en-US" dirty="0">
              <a:solidFill>
                <a:srgbClr val="C00000"/>
              </a:solidFill>
            </a:endParaRPr>
          </a:p>
        </p:txBody>
      </p:sp>
      <p:sp>
        <p:nvSpPr>
          <p:cNvPr id="81" name="文本框 80"/>
          <p:cNvSpPr txBox="1"/>
          <p:nvPr/>
        </p:nvSpPr>
        <p:spPr>
          <a:xfrm>
            <a:off x="5685999" y="2117718"/>
            <a:ext cx="485190" cy="369332"/>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dirty="0">
                <a:solidFill>
                  <a:srgbClr val="C00000"/>
                </a:solidFill>
              </a:rPr>
              <a:t>...</a:t>
            </a:r>
            <a:endParaRPr lang="zh-CN" altLang="en-US" dirty="0">
              <a:solidFill>
                <a:srgbClr val="C00000"/>
              </a:solidFill>
            </a:endParaRPr>
          </a:p>
        </p:txBody>
      </p:sp>
      <p:sp>
        <p:nvSpPr>
          <p:cNvPr id="84" name="文本框 83"/>
          <p:cNvSpPr txBox="1"/>
          <p:nvPr/>
        </p:nvSpPr>
        <p:spPr>
          <a:xfrm>
            <a:off x="6975075" y="3193475"/>
            <a:ext cx="649218" cy="584775"/>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600" dirty="0"/>
              <a:t>注册管理</a:t>
            </a:r>
          </a:p>
        </p:txBody>
      </p:sp>
      <p:sp>
        <p:nvSpPr>
          <p:cNvPr id="85" name="文本框 84"/>
          <p:cNvSpPr txBox="1"/>
          <p:nvPr/>
        </p:nvSpPr>
        <p:spPr>
          <a:xfrm>
            <a:off x="7006701" y="4915734"/>
            <a:ext cx="632419" cy="830997"/>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600" dirty="0"/>
              <a:t>操作日志管理</a:t>
            </a:r>
          </a:p>
        </p:txBody>
      </p:sp>
      <p:sp>
        <p:nvSpPr>
          <p:cNvPr id="86" name="文本框 85"/>
          <p:cNvSpPr txBox="1"/>
          <p:nvPr/>
        </p:nvSpPr>
        <p:spPr>
          <a:xfrm>
            <a:off x="8086952" y="5033844"/>
            <a:ext cx="636150" cy="584775"/>
          </a:xfrm>
          <a:prstGeom prst="rect">
            <a:avLst/>
          </a:prstGeom>
          <a:solidFill>
            <a:srgbClr val="00B0F0"/>
          </a:solid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t>隐私保护</a:t>
            </a:r>
          </a:p>
        </p:txBody>
      </p:sp>
      <p:sp>
        <p:nvSpPr>
          <p:cNvPr id="4" name="文本框 3"/>
          <p:cNvSpPr txBox="1"/>
          <p:nvPr/>
        </p:nvSpPr>
        <p:spPr>
          <a:xfrm>
            <a:off x="6735931" y="1516696"/>
            <a:ext cx="2160251" cy="4444997"/>
          </a:xfrm>
          <a:prstGeom prst="rect">
            <a:avLst/>
          </a:prstGeom>
          <a:noFill/>
          <a:ln w="28575">
            <a:solidFill>
              <a:srgbClr val="FF0000"/>
            </a:solidFill>
          </a:ln>
          <a:effectLst>
            <a:outerShdw blurRad="50800" dist="38100" dir="2700000" algn="tl" rotWithShape="0">
              <a:prstClr val="black">
                <a:alpha val="40000"/>
              </a:prstClr>
            </a:outerShdw>
          </a:effectLst>
        </p:spPr>
        <p:txBody>
          <a:bodyPr wrap="square" rtlCol="0">
            <a:spAutoFit/>
          </a:bodyPr>
          <a:lstStyle/>
          <a:p>
            <a:endParaRPr lang="zh-CN" altLang="en-US" dirty="0"/>
          </a:p>
        </p:txBody>
      </p:sp>
    </p:spTree>
    <p:extLst>
      <p:ext uri="{BB962C8B-B14F-4D97-AF65-F5344CB8AC3E}">
        <p14:creationId xmlns:p14="http://schemas.microsoft.com/office/powerpoint/2010/main" val="2142370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14000"/>
            <a:ext cx="8229600" cy="796950"/>
          </a:xfrm>
        </p:spPr>
        <p:txBody>
          <a:bodyPr>
            <a:normAutofit/>
          </a:bodyPr>
          <a:lstStyle/>
          <a:p>
            <a:r>
              <a:rPr lang="zh-CN" altLang="en-US" dirty="0"/>
              <a:t>平台的开发环境和运行环境</a:t>
            </a:r>
          </a:p>
        </p:txBody>
      </p:sp>
      <p:graphicFrame>
        <p:nvGraphicFramePr>
          <p:cNvPr id="5" name="表格 4"/>
          <p:cNvGraphicFramePr>
            <a:graphicFrameLocks noGrp="1"/>
          </p:cNvGraphicFramePr>
          <p:nvPr/>
        </p:nvGraphicFramePr>
        <p:xfrm>
          <a:off x="204226" y="4437112"/>
          <a:ext cx="8780949" cy="2543633"/>
        </p:xfrm>
        <a:graphic>
          <a:graphicData uri="http://schemas.openxmlformats.org/drawingml/2006/table">
            <a:tbl>
              <a:tblPr firstRow="1" bandRow="1">
                <a:effectLst>
                  <a:innerShdw blurRad="114300">
                    <a:prstClr val="black"/>
                  </a:innerShdw>
                </a:effectLst>
                <a:tableStyleId>{F5AB1C69-6EDB-4FF4-983F-18BD219EF322}</a:tableStyleId>
              </a:tblPr>
              <a:tblGrid>
                <a:gridCol w="1785956">
                  <a:extLst>
                    <a:ext uri="{9D8B030D-6E8A-4147-A177-3AD203B41FA5}">
                      <a16:colId xmlns:a16="http://schemas.microsoft.com/office/drawing/2014/main" val="20000"/>
                    </a:ext>
                  </a:extLst>
                </a:gridCol>
                <a:gridCol w="2381274">
                  <a:extLst>
                    <a:ext uri="{9D8B030D-6E8A-4147-A177-3AD203B41FA5}">
                      <a16:colId xmlns:a16="http://schemas.microsoft.com/office/drawing/2014/main" val="20001"/>
                    </a:ext>
                  </a:extLst>
                </a:gridCol>
                <a:gridCol w="4613719">
                  <a:extLst>
                    <a:ext uri="{9D8B030D-6E8A-4147-A177-3AD203B41FA5}">
                      <a16:colId xmlns:a16="http://schemas.microsoft.com/office/drawing/2014/main" val="20002"/>
                    </a:ext>
                  </a:extLst>
                </a:gridCol>
              </a:tblGrid>
              <a:tr h="375748">
                <a:tc>
                  <a:txBody>
                    <a:bodyPr/>
                    <a:lstStyle/>
                    <a:p>
                      <a:pPr algn="ctr"/>
                      <a:r>
                        <a:rPr lang="zh-CN" altLang="en-US" dirty="0"/>
                        <a:t>硬件名称</a:t>
                      </a:r>
                    </a:p>
                  </a:txBody>
                  <a:tcPr anchor="ctr"/>
                </a:tc>
                <a:tc>
                  <a:txBody>
                    <a:bodyPr/>
                    <a:lstStyle/>
                    <a:p>
                      <a:pPr algn="ctr"/>
                      <a:r>
                        <a:rPr lang="zh-CN" altLang="en-US" dirty="0"/>
                        <a:t>基本需求</a:t>
                      </a:r>
                    </a:p>
                  </a:txBody>
                  <a:tcPr anchor="ctr"/>
                </a:tc>
                <a:tc>
                  <a:txBody>
                    <a:bodyPr/>
                    <a:lstStyle/>
                    <a:p>
                      <a:pPr algn="ctr"/>
                      <a:r>
                        <a:rPr lang="zh-CN" altLang="en-US" dirty="0"/>
                        <a:t>建议与基本描述</a:t>
                      </a:r>
                    </a:p>
                  </a:txBody>
                  <a:tcPr anchor="ctr"/>
                </a:tc>
                <a:extLst>
                  <a:ext uri="{0D108BD9-81ED-4DB2-BD59-A6C34878D82A}">
                    <a16:rowId xmlns:a16="http://schemas.microsoft.com/office/drawing/2014/main" val="10000"/>
                  </a:ext>
                </a:extLst>
              </a:tr>
              <a:tr h="344332">
                <a:tc>
                  <a:txBody>
                    <a:bodyPr/>
                    <a:lstStyle/>
                    <a:p>
                      <a:r>
                        <a:rPr lang="en-US" altLang="zh-CN" sz="1400" dirty="0"/>
                        <a:t>CPU</a:t>
                      </a:r>
                      <a:endParaRPr lang="zh-CN" altLang="en-US" sz="1400" dirty="0"/>
                    </a:p>
                  </a:txBody>
                  <a:tcPr anchor="ctr"/>
                </a:tc>
                <a:tc>
                  <a:txBody>
                    <a:bodyPr/>
                    <a:lstStyle/>
                    <a:p>
                      <a:r>
                        <a:rPr lang="zh-CN" altLang="en-US" sz="1400" dirty="0"/>
                        <a:t>频率在</a:t>
                      </a:r>
                      <a:r>
                        <a:rPr lang="en-US" altLang="zh-CN" sz="1400" dirty="0"/>
                        <a:t>2G Hz </a:t>
                      </a:r>
                      <a:r>
                        <a:rPr lang="zh-CN" altLang="en-US" sz="1400" dirty="0"/>
                        <a:t>、</a:t>
                      </a:r>
                      <a:r>
                        <a:rPr lang="en-US" altLang="zh-CN" sz="1400" dirty="0"/>
                        <a:t>4</a:t>
                      </a:r>
                      <a:r>
                        <a:rPr lang="zh-CN" altLang="en-US" sz="1400" dirty="0"/>
                        <a:t>核</a:t>
                      </a:r>
                      <a:endParaRPr lang="en-US" altLang="zh-CN" sz="1400" dirty="0"/>
                    </a:p>
                  </a:txBody>
                  <a:tcPr anchor="ctr"/>
                </a:tc>
                <a:tc>
                  <a:txBody>
                    <a:bodyPr/>
                    <a:lstStyle/>
                    <a:p>
                      <a:r>
                        <a:rPr lang="zh-CN" altLang="en-US" sz="1400" dirty="0"/>
                        <a:t>安装</a:t>
                      </a:r>
                      <a:r>
                        <a:rPr lang="en-US" altLang="zh-CN" sz="1400" dirty="0"/>
                        <a:t>64</a:t>
                      </a:r>
                      <a:r>
                        <a:rPr lang="zh-CN" altLang="en-US" sz="1400" dirty="0"/>
                        <a:t>位</a:t>
                      </a:r>
                      <a:r>
                        <a:rPr lang="en-US" altLang="zh-CN" sz="1400" dirty="0"/>
                        <a:t>Windows7</a:t>
                      </a:r>
                      <a:r>
                        <a:rPr lang="zh-CN" altLang="en-US" sz="1400" dirty="0"/>
                        <a:t>需要更高</a:t>
                      </a:r>
                      <a:r>
                        <a:rPr lang="en-US" altLang="zh-CN" sz="1400" dirty="0"/>
                        <a:t>CPU</a:t>
                      </a:r>
                      <a:r>
                        <a:rPr lang="zh-CN" altLang="en-US" sz="1400" dirty="0"/>
                        <a:t>支持，并为了支持并行计算，需要</a:t>
                      </a:r>
                      <a:r>
                        <a:rPr lang="en-US" altLang="zh-CN" sz="1400" dirty="0"/>
                        <a:t>4</a:t>
                      </a:r>
                      <a:r>
                        <a:rPr lang="zh-CN" altLang="en-US" sz="1400" dirty="0"/>
                        <a:t>核以上的</a:t>
                      </a:r>
                      <a:r>
                        <a:rPr lang="en-US" altLang="zh-CN" sz="1400" dirty="0"/>
                        <a:t>CPU</a:t>
                      </a:r>
                      <a:endParaRPr lang="zh-CN" altLang="en-US" sz="1400" dirty="0"/>
                    </a:p>
                  </a:txBody>
                  <a:tcPr anchor="ctr"/>
                </a:tc>
                <a:extLst>
                  <a:ext uri="{0D108BD9-81ED-4DB2-BD59-A6C34878D82A}">
                    <a16:rowId xmlns:a16="http://schemas.microsoft.com/office/drawing/2014/main" val="10001"/>
                  </a:ext>
                </a:extLst>
              </a:tr>
              <a:tr h="322469">
                <a:tc>
                  <a:txBody>
                    <a:bodyPr/>
                    <a:lstStyle/>
                    <a:p>
                      <a:r>
                        <a:rPr lang="zh-CN" altLang="en-US" sz="1400" dirty="0"/>
                        <a:t>内存</a:t>
                      </a:r>
                    </a:p>
                  </a:txBody>
                  <a:tcPr anchor="ctr"/>
                </a:tc>
                <a:tc>
                  <a:txBody>
                    <a:bodyPr/>
                    <a:lstStyle/>
                    <a:p>
                      <a:r>
                        <a:rPr lang="en-US" altLang="zh-CN" sz="1400" kern="1200" dirty="0">
                          <a:effectLst/>
                        </a:rPr>
                        <a:t>2GB</a:t>
                      </a:r>
                      <a:endParaRPr lang="zh-CN" altLang="en-US" sz="1400" dirty="0"/>
                    </a:p>
                  </a:txBody>
                  <a:tcPr anchor="ctr"/>
                </a:tc>
                <a:tc>
                  <a:txBody>
                    <a:bodyPr/>
                    <a:lstStyle/>
                    <a:p>
                      <a:r>
                        <a:rPr lang="zh-CN" altLang="en-US" sz="1400" kern="1200" dirty="0">
                          <a:effectLst/>
                        </a:rPr>
                        <a:t>为了支持并行计算，</a:t>
                      </a:r>
                      <a:r>
                        <a:rPr lang="zh-CN" altLang="zh-CN" sz="1400" kern="1200" dirty="0">
                          <a:effectLst/>
                        </a:rPr>
                        <a:t>推荐</a:t>
                      </a:r>
                      <a:r>
                        <a:rPr lang="en-US" altLang="zh-CN" sz="1400" kern="1200" dirty="0">
                          <a:effectLst/>
                        </a:rPr>
                        <a:t>4GB</a:t>
                      </a:r>
                      <a:r>
                        <a:rPr lang="zh-CN" altLang="zh-CN" sz="1400" kern="1200" dirty="0">
                          <a:effectLst/>
                        </a:rPr>
                        <a:t>及以上</a:t>
                      </a:r>
                      <a:endParaRPr lang="zh-CN" altLang="en-US" sz="1400" dirty="0"/>
                    </a:p>
                  </a:txBody>
                  <a:tcPr anchor="ctr"/>
                </a:tc>
                <a:extLst>
                  <a:ext uri="{0D108BD9-81ED-4DB2-BD59-A6C34878D82A}">
                    <a16:rowId xmlns:a16="http://schemas.microsoft.com/office/drawing/2014/main" val="10002"/>
                  </a:ext>
                </a:extLst>
              </a:tr>
              <a:tr h="359849">
                <a:tc>
                  <a:txBody>
                    <a:bodyPr/>
                    <a:lstStyle/>
                    <a:p>
                      <a:r>
                        <a:rPr lang="zh-CN" altLang="en-US" sz="1400" dirty="0"/>
                        <a:t>硬盘</a:t>
                      </a:r>
                    </a:p>
                  </a:txBody>
                  <a:tcPr anchor="ctr"/>
                </a:tc>
                <a:tc>
                  <a:txBody>
                    <a:bodyPr/>
                    <a:lstStyle/>
                    <a:p>
                      <a:r>
                        <a:rPr lang="en-US" altLang="zh-CN" sz="1400" kern="1200" dirty="0">
                          <a:effectLst/>
                        </a:rPr>
                        <a:t>16GB</a:t>
                      </a:r>
                      <a:endParaRPr lang="zh-CN" altLang="en-US" sz="1400" dirty="0"/>
                    </a:p>
                  </a:txBody>
                  <a:tcPr anchor="ctr"/>
                </a:tc>
                <a:tc>
                  <a:txBody>
                    <a:bodyPr/>
                    <a:lstStyle/>
                    <a:p>
                      <a:r>
                        <a:rPr lang="zh-CN" altLang="zh-CN" sz="1400" kern="1200" dirty="0">
                          <a:effectLst/>
                        </a:rPr>
                        <a:t>安装</a:t>
                      </a:r>
                      <a:r>
                        <a:rPr lang="en-US" altLang="zh-CN" sz="1400" kern="1200" dirty="0">
                          <a:effectLst/>
                        </a:rPr>
                        <a:t>64</a:t>
                      </a:r>
                      <a:r>
                        <a:rPr lang="zh-CN" altLang="zh-CN" sz="1400" kern="1200" dirty="0">
                          <a:effectLst/>
                        </a:rPr>
                        <a:t>位</a:t>
                      </a:r>
                      <a:r>
                        <a:rPr lang="en-US" altLang="zh-CN" sz="1400" kern="1200" dirty="0">
                          <a:effectLst/>
                        </a:rPr>
                        <a:t>Windows7</a:t>
                      </a:r>
                      <a:r>
                        <a:rPr lang="zh-CN" altLang="zh-CN" sz="1400" kern="1200" dirty="0">
                          <a:effectLst/>
                        </a:rPr>
                        <a:t>需要至少</a:t>
                      </a:r>
                      <a:r>
                        <a:rPr lang="en-US" altLang="zh-CN" sz="1400" kern="1200" dirty="0">
                          <a:effectLst/>
                        </a:rPr>
                        <a:t>20GB</a:t>
                      </a:r>
                      <a:r>
                        <a:rPr lang="zh-CN" altLang="zh-CN" sz="1400" kern="1200" dirty="0">
                          <a:effectLst/>
                        </a:rPr>
                        <a:t>及以上硬盘可用空间</a:t>
                      </a:r>
                      <a:endParaRPr lang="zh-CN" altLang="en-US" sz="1400" dirty="0"/>
                    </a:p>
                  </a:txBody>
                  <a:tcPr anchor="ctr"/>
                </a:tc>
                <a:extLst>
                  <a:ext uri="{0D108BD9-81ED-4DB2-BD59-A6C34878D82A}">
                    <a16:rowId xmlns:a16="http://schemas.microsoft.com/office/drawing/2014/main" val="10003"/>
                  </a:ext>
                </a:extLst>
              </a:tr>
              <a:tr h="322469">
                <a:tc>
                  <a:txBody>
                    <a:bodyPr/>
                    <a:lstStyle/>
                    <a:p>
                      <a:r>
                        <a:rPr lang="zh-CN" altLang="en-US" sz="1400" dirty="0"/>
                        <a:t>显卡</a:t>
                      </a:r>
                    </a:p>
                  </a:txBody>
                  <a:tcPr anchor="ctr"/>
                </a:tc>
                <a:tc>
                  <a:txBody>
                    <a:bodyPr/>
                    <a:lstStyle/>
                    <a:p>
                      <a:r>
                        <a:rPr lang="en-US" altLang="zh-CN" sz="1400" dirty="0"/>
                        <a:t>GTX1050</a:t>
                      </a:r>
                      <a:endParaRPr lang="zh-CN" altLang="en-US" sz="1400" dirty="0"/>
                    </a:p>
                  </a:txBody>
                  <a:tcPr anchor="ctr"/>
                </a:tc>
                <a:tc>
                  <a:txBody>
                    <a:bodyPr/>
                    <a:lstStyle/>
                    <a:p>
                      <a:r>
                        <a:rPr lang="zh-CN" altLang="en-US" sz="1400" dirty="0"/>
                        <a:t>深度学习算法需要调用计算性能更好的显卡</a:t>
                      </a:r>
                    </a:p>
                  </a:txBody>
                  <a:tcPr anchor="ctr"/>
                </a:tc>
                <a:extLst>
                  <a:ext uri="{0D108BD9-81ED-4DB2-BD59-A6C34878D82A}">
                    <a16:rowId xmlns:a16="http://schemas.microsoft.com/office/drawing/2014/main" val="10004"/>
                  </a:ext>
                </a:extLst>
              </a:tr>
              <a:tr h="322469">
                <a:tc>
                  <a:txBody>
                    <a:bodyPr/>
                    <a:lstStyle/>
                    <a:p>
                      <a:r>
                        <a:rPr lang="zh-CN" altLang="en-US" sz="1400" dirty="0"/>
                        <a:t>其他设备</a:t>
                      </a:r>
                    </a:p>
                  </a:txBody>
                  <a:tcPr anchor="ctr"/>
                </a:tc>
                <a:tc>
                  <a:txBody>
                    <a:bodyPr/>
                    <a:lstStyle/>
                    <a:p>
                      <a:r>
                        <a:rPr lang="en-US" altLang="zh-CN" sz="1400" kern="1200" dirty="0">
                          <a:effectLst/>
                        </a:rPr>
                        <a:t>DVD R/W</a:t>
                      </a:r>
                      <a:r>
                        <a:rPr lang="zh-CN" altLang="zh-CN" sz="1400" kern="1200" dirty="0">
                          <a:effectLst/>
                        </a:rPr>
                        <a:t>驱动器</a:t>
                      </a:r>
                      <a:endParaRPr lang="zh-CN" altLang="en-US" sz="1400" dirty="0"/>
                    </a:p>
                  </a:txBody>
                  <a:tcPr anchor="ctr"/>
                </a:tc>
                <a:tc>
                  <a:txBody>
                    <a:bodyPr/>
                    <a:lstStyle/>
                    <a:p>
                      <a:endParaRPr lang="zh-CN" altLang="en-US" sz="1400" dirty="0"/>
                    </a:p>
                  </a:txBody>
                  <a:tcPr anchor="ctr"/>
                </a:tc>
                <a:extLst>
                  <a:ext uri="{0D108BD9-81ED-4DB2-BD59-A6C34878D82A}">
                    <a16:rowId xmlns:a16="http://schemas.microsoft.com/office/drawing/2014/main" val="10005"/>
                  </a:ext>
                </a:extLst>
              </a:tr>
              <a:tr h="322469">
                <a:tc>
                  <a:txBody>
                    <a:bodyPr/>
                    <a:lstStyle/>
                    <a:p>
                      <a:endParaRPr lang="zh-CN" altLang="en-US" sz="1400"/>
                    </a:p>
                  </a:txBody>
                  <a:tcPr anchor="ctr"/>
                </a:tc>
                <a:tc>
                  <a:txBody>
                    <a:bodyPr/>
                    <a:lstStyle/>
                    <a:p>
                      <a:r>
                        <a:rPr lang="zh-CN" altLang="en-US" sz="1400" dirty="0"/>
                        <a:t>高速网络带宽</a:t>
                      </a:r>
                    </a:p>
                  </a:txBody>
                  <a:tcPr anchor="ctr"/>
                </a:tc>
                <a:tc>
                  <a:txBody>
                    <a:bodyPr/>
                    <a:lstStyle/>
                    <a:p>
                      <a:r>
                        <a:rPr lang="zh-CN" altLang="en-US" sz="1400" dirty="0"/>
                        <a:t>并发计算需要至少</a:t>
                      </a:r>
                      <a:r>
                        <a:rPr lang="en-US" altLang="zh-CN" sz="1400" dirty="0"/>
                        <a:t>10M</a:t>
                      </a:r>
                      <a:r>
                        <a:rPr lang="zh-CN" altLang="en-US" sz="1400" dirty="0"/>
                        <a:t>的网络带宽</a:t>
                      </a:r>
                    </a:p>
                  </a:txBody>
                  <a:tcPr anchor="ctr"/>
                </a:tc>
                <a:extLst>
                  <a:ext uri="{0D108BD9-81ED-4DB2-BD59-A6C34878D82A}">
                    <a16:rowId xmlns:a16="http://schemas.microsoft.com/office/drawing/2014/main" val="10006"/>
                  </a:ext>
                </a:extLst>
              </a:tr>
            </a:tbl>
          </a:graphicData>
        </a:graphic>
      </p:graphicFrame>
      <p:sp>
        <p:nvSpPr>
          <p:cNvPr id="6" name="TextBox 5"/>
          <p:cNvSpPr txBox="1"/>
          <p:nvPr/>
        </p:nvSpPr>
        <p:spPr>
          <a:xfrm>
            <a:off x="35496" y="3738735"/>
            <a:ext cx="2096385" cy="442654"/>
          </a:xfrm>
          <a:prstGeom prst="rect">
            <a:avLst/>
          </a:prstGeom>
          <a:noFill/>
        </p:spPr>
        <p:txBody>
          <a:bodyPr wrap="square" rtlCol="0">
            <a:spAutoFit/>
          </a:bodyPr>
          <a:lstStyle/>
          <a:p>
            <a:r>
              <a:rPr lang="zh-CN" altLang="en-US" sz="2200" b="1" dirty="0"/>
              <a:t>二、运行环境</a:t>
            </a:r>
          </a:p>
        </p:txBody>
      </p:sp>
      <p:sp>
        <p:nvSpPr>
          <p:cNvPr id="9" name="TextBox 8"/>
          <p:cNvSpPr txBox="1"/>
          <p:nvPr/>
        </p:nvSpPr>
        <p:spPr>
          <a:xfrm>
            <a:off x="35495" y="822209"/>
            <a:ext cx="2034741" cy="442654"/>
          </a:xfrm>
          <a:prstGeom prst="rect">
            <a:avLst/>
          </a:prstGeom>
          <a:noFill/>
        </p:spPr>
        <p:txBody>
          <a:bodyPr wrap="square" rtlCol="0">
            <a:spAutoFit/>
          </a:bodyPr>
          <a:lstStyle/>
          <a:p>
            <a:r>
              <a:rPr lang="zh-CN" altLang="en-US" sz="2200" b="1" dirty="0"/>
              <a:t>一、开发环境</a:t>
            </a:r>
          </a:p>
        </p:txBody>
      </p:sp>
      <p:graphicFrame>
        <p:nvGraphicFramePr>
          <p:cNvPr id="10" name="表格 9"/>
          <p:cNvGraphicFramePr>
            <a:graphicFrameLocks noGrp="1"/>
          </p:cNvGraphicFramePr>
          <p:nvPr/>
        </p:nvGraphicFramePr>
        <p:xfrm>
          <a:off x="204226" y="710938"/>
          <a:ext cx="8780950" cy="3726174"/>
        </p:xfrm>
        <a:graphic>
          <a:graphicData uri="http://schemas.openxmlformats.org/drawingml/2006/table">
            <a:tbl>
              <a:tblPr firstRow="1" bandRow="1">
                <a:effectLst>
                  <a:innerShdw blurRad="114300">
                    <a:prstClr val="black"/>
                  </a:innerShdw>
                </a:effectLst>
                <a:tableStyleId>{7DF18680-E054-41AD-8BC1-D1AEF772440D}</a:tableStyleId>
              </a:tblPr>
              <a:tblGrid>
                <a:gridCol w="2306860">
                  <a:extLst>
                    <a:ext uri="{9D8B030D-6E8A-4147-A177-3AD203B41FA5}">
                      <a16:colId xmlns:a16="http://schemas.microsoft.com/office/drawing/2014/main" val="20000"/>
                    </a:ext>
                  </a:extLst>
                </a:gridCol>
                <a:gridCol w="1860371">
                  <a:extLst>
                    <a:ext uri="{9D8B030D-6E8A-4147-A177-3AD203B41FA5}">
                      <a16:colId xmlns:a16="http://schemas.microsoft.com/office/drawing/2014/main" val="20001"/>
                    </a:ext>
                  </a:extLst>
                </a:gridCol>
                <a:gridCol w="4613719">
                  <a:extLst>
                    <a:ext uri="{9D8B030D-6E8A-4147-A177-3AD203B41FA5}">
                      <a16:colId xmlns:a16="http://schemas.microsoft.com/office/drawing/2014/main" val="20002"/>
                    </a:ext>
                  </a:extLst>
                </a:gridCol>
              </a:tblGrid>
              <a:tr h="375748">
                <a:tc>
                  <a:txBody>
                    <a:bodyPr/>
                    <a:lstStyle/>
                    <a:p>
                      <a:pPr algn="ctr"/>
                      <a:r>
                        <a:rPr lang="zh-CN" altLang="en-US" dirty="0"/>
                        <a:t>软件</a:t>
                      </a:r>
                      <a:r>
                        <a:rPr lang="en-US" altLang="zh-CN" dirty="0"/>
                        <a:t>/</a:t>
                      </a:r>
                      <a:r>
                        <a:rPr lang="zh-CN" altLang="en-US" dirty="0"/>
                        <a:t>开发工具</a:t>
                      </a:r>
                      <a:r>
                        <a:rPr lang="en-US" altLang="zh-CN" dirty="0"/>
                        <a:t>/</a:t>
                      </a:r>
                      <a:r>
                        <a:rPr lang="zh-CN" altLang="en-US" dirty="0"/>
                        <a:t>框架</a:t>
                      </a:r>
                    </a:p>
                  </a:txBody>
                  <a:tcPr/>
                </a:tc>
                <a:tc>
                  <a:txBody>
                    <a:bodyPr/>
                    <a:lstStyle/>
                    <a:p>
                      <a:pPr algn="ctr"/>
                      <a:r>
                        <a:rPr lang="zh-CN" altLang="en-US" dirty="0"/>
                        <a:t>版本</a:t>
                      </a:r>
                    </a:p>
                  </a:txBody>
                  <a:tcPr/>
                </a:tc>
                <a:tc>
                  <a:txBody>
                    <a:bodyPr/>
                    <a:lstStyle/>
                    <a:p>
                      <a:pPr algn="ctr"/>
                      <a:r>
                        <a:rPr lang="zh-CN" altLang="en-US" dirty="0"/>
                        <a:t>描述</a:t>
                      </a:r>
                    </a:p>
                  </a:txBody>
                  <a:tcPr/>
                </a:tc>
                <a:extLst>
                  <a:ext uri="{0D108BD9-81ED-4DB2-BD59-A6C34878D82A}">
                    <a16:rowId xmlns:a16="http://schemas.microsoft.com/office/drawing/2014/main" val="10000"/>
                  </a:ext>
                </a:extLst>
              </a:tr>
              <a:tr h="313124">
                <a:tc>
                  <a:txBody>
                    <a:bodyPr/>
                    <a:lstStyle/>
                    <a:p>
                      <a:r>
                        <a:rPr lang="en-US" altLang="zh-CN" sz="1400" dirty="0"/>
                        <a:t>IDEA</a:t>
                      </a:r>
                      <a:endParaRPr lang="zh-CN" altLang="en-US" sz="1400" dirty="0"/>
                    </a:p>
                  </a:txBody>
                  <a:tcPr/>
                </a:tc>
                <a:tc>
                  <a:txBody>
                    <a:bodyPr/>
                    <a:lstStyle/>
                    <a:p>
                      <a:r>
                        <a:rPr lang="en-US" altLang="zh-CN" sz="1400" dirty="0"/>
                        <a:t>Idea 2017</a:t>
                      </a:r>
                      <a:endParaRPr lang="zh-CN" altLang="en-US" sz="1400" dirty="0"/>
                    </a:p>
                  </a:txBody>
                  <a:tcPr/>
                </a:tc>
                <a:tc>
                  <a:txBody>
                    <a:bodyPr/>
                    <a:lstStyle/>
                    <a:p>
                      <a:r>
                        <a:rPr lang="zh-CN" altLang="en-US" sz="1400" dirty="0"/>
                        <a:t>平台集成开发环境</a:t>
                      </a:r>
                      <a:r>
                        <a:rPr lang="en-US" altLang="zh-CN" sz="1400" dirty="0"/>
                        <a:t>(IDE)</a:t>
                      </a:r>
                      <a:endParaRPr lang="zh-CN" altLang="en-US" sz="1400" dirty="0"/>
                    </a:p>
                  </a:txBody>
                  <a:tcPr/>
                </a:tc>
                <a:extLst>
                  <a:ext uri="{0D108BD9-81ED-4DB2-BD59-A6C34878D82A}">
                    <a16:rowId xmlns:a16="http://schemas.microsoft.com/office/drawing/2014/main" val="10001"/>
                  </a:ext>
                </a:extLst>
              </a:tr>
              <a:tr h="313124">
                <a:tc>
                  <a:txBody>
                    <a:bodyPr/>
                    <a:lstStyle/>
                    <a:p>
                      <a:r>
                        <a:rPr lang="en-US" altLang="zh-CN" sz="1400" dirty="0"/>
                        <a:t>Java</a:t>
                      </a:r>
                      <a:endParaRPr lang="zh-CN" altLang="en-US" sz="1400" dirty="0"/>
                    </a:p>
                  </a:txBody>
                  <a:tcPr/>
                </a:tc>
                <a:tc>
                  <a:txBody>
                    <a:bodyPr/>
                    <a:lstStyle/>
                    <a:p>
                      <a:r>
                        <a:rPr lang="en-US" altLang="zh-CN" sz="1400" dirty="0"/>
                        <a:t>JDK 1.8</a:t>
                      </a:r>
                      <a:endParaRPr lang="zh-CN" altLang="en-US" sz="1400" dirty="0"/>
                    </a:p>
                  </a:txBody>
                  <a:tcPr anchor="ctr"/>
                </a:tc>
                <a:tc>
                  <a:txBody>
                    <a:bodyPr/>
                    <a:lstStyle/>
                    <a:p>
                      <a:r>
                        <a:rPr lang="zh-CN" altLang="en-US" sz="1400" dirty="0"/>
                        <a:t>网页平台后台开发语言</a:t>
                      </a:r>
                    </a:p>
                  </a:txBody>
                  <a:tcPr/>
                </a:tc>
                <a:extLst>
                  <a:ext uri="{0D108BD9-81ED-4DB2-BD59-A6C34878D82A}">
                    <a16:rowId xmlns:a16="http://schemas.microsoft.com/office/drawing/2014/main" val="10002"/>
                  </a:ext>
                </a:extLst>
              </a:tr>
              <a:tr h="313124">
                <a:tc>
                  <a:txBody>
                    <a:bodyPr/>
                    <a:lstStyle/>
                    <a:p>
                      <a:r>
                        <a:rPr lang="en-US" altLang="zh-CN" sz="1400" dirty="0"/>
                        <a:t>Python</a:t>
                      </a:r>
                      <a:endParaRPr lang="zh-CN" altLang="en-US" sz="1400" dirty="0"/>
                    </a:p>
                  </a:txBody>
                  <a:tcPr/>
                </a:tc>
                <a:tc>
                  <a:txBody>
                    <a:bodyPr/>
                    <a:lstStyle/>
                    <a:p>
                      <a:r>
                        <a:rPr lang="en-US" altLang="zh-CN" sz="1400" dirty="0"/>
                        <a:t>Python</a:t>
                      </a:r>
                      <a:r>
                        <a:rPr lang="en-US" altLang="zh-CN" sz="1400" baseline="0" dirty="0"/>
                        <a:t> 2.7</a:t>
                      </a:r>
                      <a:endParaRPr lang="zh-CN" altLang="en-US" sz="1400" dirty="0"/>
                    </a:p>
                  </a:txBody>
                  <a:tcPr/>
                </a:tc>
                <a:tc>
                  <a:txBody>
                    <a:bodyPr/>
                    <a:lstStyle/>
                    <a:p>
                      <a:r>
                        <a:rPr lang="zh-CN" altLang="en-US" sz="1400" dirty="0"/>
                        <a:t>机器学习算法编程语言</a:t>
                      </a:r>
                    </a:p>
                  </a:txBody>
                  <a:tcPr/>
                </a:tc>
                <a:extLst>
                  <a:ext uri="{0D108BD9-81ED-4DB2-BD59-A6C34878D82A}">
                    <a16:rowId xmlns:a16="http://schemas.microsoft.com/office/drawing/2014/main" val="10003"/>
                  </a:ext>
                </a:extLst>
              </a:tr>
              <a:tr h="532310">
                <a:tc>
                  <a:txBody>
                    <a:bodyPr/>
                    <a:lstStyle/>
                    <a:p>
                      <a:r>
                        <a:rPr lang="en-US" altLang="zh-CN" sz="1400" dirty="0"/>
                        <a:t>Anaconda</a:t>
                      </a:r>
                      <a:endParaRPr lang="zh-CN" altLang="en-US" sz="1400" dirty="0"/>
                    </a:p>
                  </a:txBody>
                  <a:tcPr/>
                </a:tc>
                <a:tc>
                  <a:txBody>
                    <a:bodyPr/>
                    <a:lstStyle/>
                    <a:p>
                      <a:r>
                        <a:rPr lang="en-US" altLang="zh-CN" sz="1400" dirty="0"/>
                        <a:t>2.7</a:t>
                      </a:r>
                      <a:endParaRPr lang="zh-CN" altLang="en-US" sz="1400" dirty="0"/>
                    </a:p>
                  </a:txBody>
                  <a:tcPr/>
                </a:tc>
                <a:tc>
                  <a:txBody>
                    <a:bodyPr/>
                    <a:lstStyle/>
                    <a:p>
                      <a:r>
                        <a:rPr lang="zh-CN" altLang="en-US" sz="1400" dirty="0"/>
                        <a:t>开源的</a:t>
                      </a:r>
                      <a:r>
                        <a:rPr lang="en-US" altLang="zh-CN" sz="1400" dirty="0"/>
                        <a:t>Python</a:t>
                      </a:r>
                      <a:r>
                        <a:rPr lang="zh-CN" altLang="en-US" sz="1400" dirty="0"/>
                        <a:t>发行版本，其包含了</a:t>
                      </a:r>
                      <a:r>
                        <a:rPr lang="en-US" altLang="zh-CN" sz="1400" dirty="0"/>
                        <a:t>conda</a:t>
                      </a:r>
                      <a:r>
                        <a:rPr lang="zh-CN" altLang="en-US" sz="1400" dirty="0"/>
                        <a:t>、</a:t>
                      </a:r>
                      <a:r>
                        <a:rPr lang="en-US" altLang="zh-CN" sz="1400" dirty="0"/>
                        <a:t>Python</a:t>
                      </a:r>
                      <a:r>
                        <a:rPr lang="zh-CN" altLang="en-US" sz="1400" dirty="0"/>
                        <a:t>等多个科学包及其依赖项。</a:t>
                      </a:r>
                    </a:p>
                  </a:txBody>
                  <a:tcPr/>
                </a:tc>
                <a:extLst>
                  <a:ext uri="{0D108BD9-81ED-4DB2-BD59-A6C34878D82A}">
                    <a16:rowId xmlns:a16="http://schemas.microsoft.com/office/drawing/2014/main" val="10008"/>
                  </a:ext>
                </a:extLst>
              </a:tr>
              <a:tr h="313124">
                <a:tc>
                  <a:txBody>
                    <a:bodyPr/>
                    <a:lstStyle/>
                    <a:p>
                      <a:r>
                        <a:rPr lang="en-US" altLang="zh-CN" sz="1400" dirty="0" err="1"/>
                        <a:t>MongoDB</a:t>
                      </a:r>
                      <a:endParaRPr lang="zh-CN" altLang="en-US" sz="1400" dirty="0"/>
                    </a:p>
                  </a:txBody>
                  <a:tcPr/>
                </a:tc>
                <a:tc>
                  <a:txBody>
                    <a:bodyPr/>
                    <a:lstStyle/>
                    <a:p>
                      <a:r>
                        <a:rPr lang="en-US" altLang="zh-CN" sz="1400" dirty="0"/>
                        <a:t>Mongo 2.0</a:t>
                      </a:r>
                      <a:endParaRPr lang="zh-CN" altLang="en-US" sz="1400" dirty="0"/>
                    </a:p>
                  </a:txBody>
                  <a:tcPr/>
                </a:tc>
                <a:tc>
                  <a:txBody>
                    <a:bodyPr/>
                    <a:lstStyle/>
                    <a:p>
                      <a:r>
                        <a:rPr lang="zh-CN" altLang="en-US" sz="1400" dirty="0"/>
                        <a:t>用于存储高温合金各项数据的非关系数据库</a:t>
                      </a:r>
                    </a:p>
                  </a:txBody>
                  <a:tcPr/>
                </a:tc>
                <a:extLst>
                  <a:ext uri="{0D108BD9-81ED-4DB2-BD59-A6C34878D82A}">
                    <a16:rowId xmlns:a16="http://schemas.microsoft.com/office/drawing/2014/main" val="10004"/>
                  </a:ext>
                </a:extLst>
              </a:tr>
              <a:tr h="313124">
                <a:tc>
                  <a:txBody>
                    <a:bodyPr/>
                    <a:lstStyle/>
                    <a:p>
                      <a:r>
                        <a:rPr lang="en-US" altLang="zh-CN" sz="1400" dirty="0" err="1"/>
                        <a:t>MySql</a:t>
                      </a:r>
                      <a:endParaRPr lang="zh-CN" altLang="en-US" sz="1400" dirty="0"/>
                    </a:p>
                  </a:txBody>
                  <a:tcPr/>
                </a:tc>
                <a:tc>
                  <a:txBody>
                    <a:bodyPr/>
                    <a:lstStyle/>
                    <a:p>
                      <a:r>
                        <a:rPr lang="zh-CN" altLang="en-US" sz="1400" dirty="0"/>
                        <a:t>社区版</a:t>
                      </a:r>
                    </a:p>
                  </a:txBody>
                  <a:tcPr/>
                </a:tc>
                <a:tc>
                  <a:txBody>
                    <a:bodyPr/>
                    <a:lstStyle/>
                    <a:p>
                      <a:r>
                        <a:rPr lang="zh-CN" altLang="en-US" sz="1400" dirty="0"/>
                        <a:t>用于存储网页用户信息的关系性数据库</a:t>
                      </a:r>
                    </a:p>
                  </a:txBody>
                  <a:tcPr/>
                </a:tc>
                <a:extLst>
                  <a:ext uri="{0D108BD9-81ED-4DB2-BD59-A6C34878D82A}">
                    <a16:rowId xmlns:a16="http://schemas.microsoft.com/office/drawing/2014/main" val="10005"/>
                  </a:ext>
                </a:extLst>
              </a:tr>
              <a:tr h="313124">
                <a:tc>
                  <a:txBody>
                    <a:bodyPr/>
                    <a:lstStyle/>
                    <a:p>
                      <a:r>
                        <a:rPr lang="en-US" altLang="zh-CN" sz="1400" dirty="0"/>
                        <a:t>Elasticsearch</a:t>
                      </a:r>
                      <a:endParaRPr lang="zh-CN" altLang="en-US" sz="1400" dirty="0"/>
                    </a:p>
                  </a:txBody>
                  <a:tcPr/>
                </a:tc>
                <a:tc>
                  <a:txBody>
                    <a:bodyPr/>
                    <a:lstStyle/>
                    <a:p>
                      <a:r>
                        <a:rPr lang="en-US" altLang="zh-CN" sz="1400" dirty="0"/>
                        <a:t>5.4.0</a:t>
                      </a:r>
                      <a:endParaRPr lang="zh-CN" altLang="en-US" sz="1400" dirty="0"/>
                    </a:p>
                  </a:txBody>
                  <a:tcPr/>
                </a:tc>
                <a:tc>
                  <a:txBody>
                    <a:bodyPr/>
                    <a:lstStyle/>
                    <a:p>
                      <a:r>
                        <a:rPr lang="zh-CN" altLang="en-US" sz="1400" dirty="0"/>
                        <a:t>具有多用户能力的全文搜索引擎</a:t>
                      </a:r>
                    </a:p>
                  </a:txBody>
                  <a:tcPr/>
                </a:tc>
                <a:extLst>
                  <a:ext uri="{0D108BD9-81ED-4DB2-BD59-A6C34878D82A}">
                    <a16:rowId xmlns:a16="http://schemas.microsoft.com/office/drawing/2014/main" val="10006"/>
                  </a:ext>
                </a:extLst>
              </a:tr>
              <a:tr h="313124">
                <a:tc>
                  <a:txBody>
                    <a:bodyPr/>
                    <a:lstStyle/>
                    <a:p>
                      <a:r>
                        <a:rPr lang="en-US" altLang="zh-CN" sz="1400" dirty="0" err="1"/>
                        <a:t>Reactjs</a:t>
                      </a:r>
                      <a:endParaRPr lang="zh-CN" altLang="en-US" sz="1400" dirty="0"/>
                    </a:p>
                  </a:txBody>
                  <a:tcPr/>
                </a:tc>
                <a:tc>
                  <a:txBody>
                    <a:bodyPr/>
                    <a:lstStyle/>
                    <a:p>
                      <a:endParaRPr lang="zh-CN" altLang="en-US" sz="1400" dirty="0"/>
                    </a:p>
                  </a:txBody>
                  <a:tcPr/>
                </a:tc>
                <a:tc>
                  <a:txBody>
                    <a:bodyPr/>
                    <a:lstStyle/>
                    <a:p>
                      <a:r>
                        <a:rPr lang="zh-CN" altLang="en-US" sz="1400" dirty="0"/>
                        <a:t>搜索引擎用户界面构建框架</a:t>
                      </a:r>
                    </a:p>
                  </a:txBody>
                  <a:tcPr/>
                </a:tc>
                <a:extLst>
                  <a:ext uri="{0D108BD9-81ED-4DB2-BD59-A6C34878D82A}">
                    <a16:rowId xmlns:a16="http://schemas.microsoft.com/office/drawing/2014/main" val="10007"/>
                  </a:ext>
                </a:extLst>
              </a:tr>
              <a:tr h="313124">
                <a:tc>
                  <a:txBody>
                    <a:bodyPr/>
                    <a:lstStyle/>
                    <a:p>
                      <a:r>
                        <a:rPr lang="en-US" altLang="zh-CN" sz="1400" dirty="0"/>
                        <a:t>Logstash</a:t>
                      </a:r>
                      <a:endParaRPr lang="zh-CN" altLang="en-US" sz="1400" dirty="0"/>
                    </a:p>
                  </a:txBody>
                  <a:tcPr/>
                </a:tc>
                <a:tc>
                  <a:txBody>
                    <a:bodyPr/>
                    <a:lstStyle/>
                    <a:p>
                      <a:r>
                        <a:rPr lang="en-US" altLang="zh-CN" sz="1400" dirty="0"/>
                        <a:t>5.4.0</a:t>
                      </a:r>
                      <a:endParaRPr lang="zh-CN" altLang="en-US" sz="1400" dirty="0"/>
                    </a:p>
                  </a:txBody>
                  <a:tcPr/>
                </a:tc>
                <a:tc>
                  <a:txBody>
                    <a:bodyPr/>
                    <a:lstStyle/>
                    <a:p>
                      <a:r>
                        <a:rPr lang="zh-CN" altLang="en-US" sz="1400" dirty="0"/>
                        <a:t>开源的数据收集引擎，收集的数据对象为日志文件</a:t>
                      </a:r>
                    </a:p>
                  </a:txBody>
                  <a:tcPr/>
                </a:tc>
                <a:extLst>
                  <a:ext uri="{0D108BD9-81ED-4DB2-BD59-A6C34878D82A}">
                    <a16:rowId xmlns:a16="http://schemas.microsoft.com/office/drawing/2014/main" val="10009"/>
                  </a:ext>
                </a:extLst>
              </a:tr>
              <a:tr h="313124">
                <a:tc>
                  <a:txBody>
                    <a:bodyPr/>
                    <a:lstStyle/>
                    <a:p>
                      <a:r>
                        <a:rPr lang="en-US" altLang="zh-CN" sz="1400" dirty="0"/>
                        <a:t>SSM</a:t>
                      </a:r>
                      <a:endParaRPr lang="zh-CN" altLang="en-US" sz="1400" dirty="0"/>
                    </a:p>
                  </a:txBody>
                  <a:tcPr/>
                </a:tc>
                <a:tc>
                  <a:txBody>
                    <a:bodyPr/>
                    <a:lstStyle/>
                    <a:p>
                      <a:endParaRPr lang="zh-CN" altLang="en-US" sz="1400" dirty="0"/>
                    </a:p>
                  </a:txBody>
                  <a:tcPr/>
                </a:tc>
                <a:tc>
                  <a:txBody>
                    <a:bodyPr/>
                    <a:lstStyle/>
                    <a:p>
                      <a:r>
                        <a:rPr lang="en-US" altLang="zh-CN" sz="1400" dirty="0"/>
                        <a:t>Spring+springmvc+mybatis</a:t>
                      </a:r>
                      <a:r>
                        <a:rPr lang="zh-CN" altLang="en-US" sz="1400" dirty="0"/>
                        <a:t>框架，轻量级</a:t>
                      </a:r>
                      <a:r>
                        <a:rPr lang="en-US" altLang="zh-CN" sz="1400" dirty="0"/>
                        <a:t>Javaweb</a:t>
                      </a:r>
                      <a:r>
                        <a:rPr lang="zh-CN" altLang="en-US" sz="1400" dirty="0"/>
                        <a:t>框架</a:t>
                      </a: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538329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AB8D66-5E0D-40E5-BA72-F20B6E09AAE1}"/>
              </a:ext>
            </a:extLst>
          </p:cNvPr>
          <p:cNvSpPr>
            <a:spLocks noGrp="1"/>
          </p:cNvSpPr>
          <p:nvPr>
            <p:ph type="title"/>
          </p:nvPr>
        </p:nvSpPr>
        <p:spPr>
          <a:xfrm>
            <a:off x="914400" y="26741"/>
            <a:ext cx="8229600" cy="673453"/>
          </a:xfrm>
        </p:spPr>
        <p:txBody>
          <a:bodyPr>
            <a:normAutofit/>
          </a:bodyPr>
          <a:lstStyle/>
          <a:p>
            <a:r>
              <a:rPr lang="zh-CN" altLang="en-US" sz="2400" dirty="0">
                <a:solidFill>
                  <a:srgbClr val="FF0000"/>
                </a:solidFill>
              </a:rPr>
              <a:t>高温合金机器学习平台的研发与建设</a:t>
            </a:r>
          </a:p>
        </p:txBody>
      </p:sp>
      <p:pic>
        <p:nvPicPr>
          <p:cNvPr id="8" name="图片 7">
            <a:extLst>
              <a:ext uri="{FF2B5EF4-FFF2-40B4-BE49-F238E27FC236}">
                <a16:creationId xmlns:a16="http://schemas.microsoft.com/office/drawing/2014/main" id="{5DFD7BCB-F503-4EC8-8798-134020D525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836712"/>
            <a:ext cx="8064896" cy="5941648"/>
          </a:xfrm>
          <a:prstGeom prst="rect">
            <a:avLst/>
          </a:prstGeom>
        </p:spPr>
      </p:pic>
      <p:sp>
        <p:nvSpPr>
          <p:cNvPr id="10" name="文本框 9">
            <a:extLst>
              <a:ext uri="{FF2B5EF4-FFF2-40B4-BE49-F238E27FC236}">
                <a16:creationId xmlns:a16="http://schemas.microsoft.com/office/drawing/2014/main" id="{700B03DF-94DA-481F-AAE9-17FC03995B76}"/>
              </a:ext>
            </a:extLst>
          </p:cNvPr>
          <p:cNvSpPr txBox="1"/>
          <p:nvPr/>
        </p:nvSpPr>
        <p:spPr>
          <a:xfrm>
            <a:off x="583952" y="2562364"/>
            <a:ext cx="3672408" cy="338554"/>
          </a:xfrm>
          <a:prstGeom prst="rect">
            <a:avLst/>
          </a:prstGeom>
          <a:noFill/>
        </p:spPr>
        <p:txBody>
          <a:bodyPr wrap="square" rtlCol="0">
            <a:spAutoFit/>
          </a:bodyPr>
          <a:lstStyle/>
          <a:p>
            <a:r>
              <a:rPr lang="zh-CN" altLang="en-US" sz="1600" b="1" dirty="0">
                <a:solidFill>
                  <a:srgbClr val="FF0000"/>
                </a:solidFill>
              </a:rPr>
              <a:t>文献、专利、算法和数据的上传和下载</a:t>
            </a:r>
          </a:p>
        </p:txBody>
      </p:sp>
      <p:sp>
        <p:nvSpPr>
          <p:cNvPr id="17" name="文本框 16">
            <a:extLst>
              <a:ext uri="{FF2B5EF4-FFF2-40B4-BE49-F238E27FC236}">
                <a16:creationId xmlns:a16="http://schemas.microsoft.com/office/drawing/2014/main" id="{24F3980F-7961-455C-83DC-B0896350B555}"/>
              </a:ext>
            </a:extLst>
          </p:cNvPr>
          <p:cNvSpPr txBox="1"/>
          <p:nvPr/>
        </p:nvSpPr>
        <p:spPr>
          <a:xfrm>
            <a:off x="4418632" y="2562364"/>
            <a:ext cx="4455592" cy="338554"/>
          </a:xfrm>
          <a:prstGeom prst="rect">
            <a:avLst/>
          </a:prstGeom>
          <a:noFill/>
        </p:spPr>
        <p:txBody>
          <a:bodyPr wrap="square" rtlCol="0">
            <a:spAutoFit/>
          </a:bodyPr>
          <a:lstStyle/>
          <a:p>
            <a:r>
              <a:rPr lang="zh-CN" altLang="en-US" sz="1600" b="1" dirty="0">
                <a:solidFill>
                  <a:srgbClr val="FF0000"/>
                </a:solidFill>
              </a:rPr>
              <a:t>各种机器学习算法算法：分类、回归、聚类等</a:t>
            </a:r>
          </a:p>
        </p:txBody>
      </p:sp>
      <p:sp>
        <p:nvSpPr>
          <p:cNvPr id="18" name="文本框 17">
            <a:extLst>
              <a:ext uri="{FF2B5EF4-FFF2-40B4-BE49-F238E27FC236}">
                <a16:creationId xmlns:a16="http://schemas.microsoft.com/office/drawing/2014/main" id="{B863E198-DFE3-4E4D-8E69-182965D18139}"/>
              </a:ext>
            </a:extLst>
          </p:cNvPr>
          <p:cNvSpPr txBox="1"/>
          <p:nvPr/>
        </p:nvSpPr>
        <p:spPr>
          <a:xfrm>
            <a:off x="520452" y="6439806"/>
            <a:ext cx="4081986" cy="338554"/>
          </a:xfrm>
          <a:prstGeom prst="rect">
            <a:avLst/>
          </a:prstGeom>
          <a:noFill/>
        </p:spPr>
        <p:txBody>
          <a:bodyPr wrap="square" rtlCol="0">
            <a:spAutoFit/>
          </a:bodyPr>
          <a:lstStyle/>
          <a:p>
            <a:r>
              <a:rPr lang="zh-CN" altLang="en-US" sz="1600" b="1" dirty="0">
                <a:solidFill>
                  <a:srgbClr val="FF0000"/>
                </a:solidFill>
              </a:rPr>
              <a:t>国际高温合金会议文献数据搜索与结果显示</a:t>
            </a:r>
          </a:p>
        </p:txBody>
      </p:sp>
      <p:sp>
        <p:nvSpPr>
          <p:cNvPr id="19" name="文本框 18">
            <a:extLst>
              <a:ext uri="{FF2B5EF4-FFF2-40B4-BE49-F238E27FC236}">
                <a16:creationId xmlns:a16="http://schemas.microsoft.com/office/drawing/2014/main" id="{1C3C1204-3EF2-439F-B47D-271F7BB55C53}"/>
              </a:ext>
            </a:extLst>
          </p:cNvPr>
          <p:cNvSpPr txBox="1"/>
          <p:nvPr/>
        </p:nvSpPr>
        <p:spPr>
          <a:xfrm>
            <a:off x="4769099" y="6439806"/>
            <a:ext cx="3672408" cy="338554"/>
          </a:xfrm>
          <a:prstGeom prst="rect">
            <a:avLst/>
          </a:prstGeom>
          <a:noFill/>
        </p:spPr>
        <p:txBody>
          <a:bodyPr wrap="square" rtlCol="0">
            <a:spAutoFit/>
          </a:bodyPr>
          <a:lstStyle/>
          <a:p>
            <a:r>
              <a:rPr lang="zh-CN" altLang="en-US" sz="1600" b="1" dirty="0">
                <a:solidFill>
                  <a:srgbClr val="FF0000"/>
                </a:solidFill>
              </a:rPr>
              <a:t>王院士</a:t>
            </a:r>
            <a:r>
              <a:rPr lang="en-US" altLang="zh-CN" sz="1600" b="1" dirty="0">
                <a:solidFill>
                  <a:srgbClr val="FF0000"/>
                </a:solidFill>
              </a:rPr>
              <a:t>49</a:t>
            </a:r>
            <a:r>
              <a:rPr lang="zh-CN" altLang="en-US" sz="1600" b="1" dirty="0">
                <a:solidFill>
                  <a:srgbClr val="FF0000"/>
                </a:solidFill>
              </a:rPr>
              <a:t>篇文献数据的搜索与结果显示</a:t>
            </a:r>
          </a:p>
        </p:txBody>
      </p:sp>
      <p:sp>
        <p:nvSpPr>
          <p:cNvPr id="20" name="文本框 19">
            <a:extLst>
              <a:ext uri="{FF2B5EF4-FFF2-40B4-BE49-F238E27FC236}">
                <a16:creationId xmlns:a16="http://schemas.microsoft.com/office/drawing/2014/main" id="{A2374AAA-B9D2-450E-B06F-CFC6DC3E491B}"/>
              </a:ext>
            </a:extLst>
          </p:cNvPr>
          <p:cNvSpPr txBox="1"/>
          <p:nvPr/>
        </p:nvSpPr>
        <p:spPr>
          <a:xfrm>
            <a:off x="2420156" y="4385320"/>
            <a:ext cx="3672408" cy="338554"/>
          </a:xfrm>
          <a:prstGeom prst="rect">
            <a:avLst/>
          </a:prstGeom>
          <a:noFill/>
        </p:spPr>
        <p:txBody>
          <a:bodyPr wrap="square" rtlCol="0">
            <a:spAutoFit/>
          </a:bodyPr>
          <a:lstStyle/>
          <a:p>
            <a:pPr algn="ctr"/>
            <a:r>
              <a:rPr lang="zh-CN" altLang="en-US" sz="1600" b="1" dirty="0">
                <a:solidFill>
                  <a:srgbClr val="FF0000"/>
                </a:solidFill>
              </a:rPr>
              <a:t>多层级特征分析结果与可视化</a:t>
            </a:r>
          </a:p>
        </p:txBody>
      </p:sp>
      <p:sp>
        <p:nvSpPr>
          <p:cNvPr id="3" name="矩形 2">
            <a:extLst>
              <a:ext uri="{FF2B5EF4-FFF2-40B4-BE49-F238E27FC236}">
                <a16:creationId xmlns:a16="http://schemas.microsoft.com/office/drawing/2014/main" id="{116D18E1-4AB9-44B1-86DE-C10FB86EFF3C}"/>
              </a:ext>
            </a:extLst>
          </p:cNvPr>
          <p:cNvSpPr/>
          <p:nvPr/>
        </p:nvSpPr>
        <p:spPr>
          <a:xfrm>
            <a:off x="1704219" y="1722931"/>
            <a:ext cx="5303055" cy="461665"/>
          </a:xfrm>
          <a:prstGeom prst="rect">
            <a:avLst/>
          </a:prstGeom>
        </p:spPr>
        <p:txBody>
          <a:bodyPr wrap="none">
            <a:spAutoFit/>
          </a:bodyPr>
          <a:lstStyle/>
          <a:p>
            <a:r>
              <a:rPr lang="zh-CN" altLang="en-US" sz="2400" b="1" dirty="0">
                <a:latin typeface="Times New Roman" panose="02020603050405020304" pitchFamily="18" charset="0"/>
                <a:cs typeface="Times New Roman" panose="02020603050405020304" pitchFamily="18" charset="0"/>
              </a:rPr>
              <a:t>访问</a:t>
            </a:r>
            <a:r>
              <a:rPr lang="en-US" altLang="zh-CN" sz="2400" b="1" dirty="0">
                <a:latin typeface="Times New Roman" panose="02020603050405020304" pitchFamily="18" charset="0"/>
                <a:cs typeface="Times New Roman" panose="02020603050405020304" pitchFamily="18" charset="0"/>
              </a:rPr>
              <a:t>IP</a:t>
            </a:r>
            <a:r>
              <a:rPr lang="zh-CN" altLang="en-US" sz="2400" b="1" dirty="0">
                <a:latin typeface="Times New Roman" panose="02020603050405020304" pitchFamily="18" charset="0"/>
                <a:cs typeface="Times New Roman" panose="02020603050405020304" pitchFamily="18" charset="0"/>
              </a:rPr>
              <a:t>地址</a:t>
            </a:r>
            <a:r>
              <a:rPr lang="en-US" altLang="zh-CN" sz="2400" b="1" dirty="0">
                <a:latin typeface="Times New Roman" panose="02020603050405020304" pitchFamily="18" charset="0"/>
                <a:cs typeface="Times New Roman" panose="02020603050405020304" pitchFamily="18" charset="0"/>
              </a:rPr>
              <a:t>: http://47.102.98.204:8080/</a:t>
            </a:r>
            <a:endParaRPr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93059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7E4223-8E9C-49D2-AC9E-44577652BF84}"/>
              </a:ext>
            </a:extLst>
          </p:cNvPr>
          <p:cNvSpPr>
            <a:spLocks noGrp="1"/>
          </p:cNvSpPr>
          <p:nvPr>
            <p:ph type="title"/>
          </p:nvPr>
        </p:nvSpPr>
        <p:spPr>
          <a:xfrm>
            <a:off x="805905" y="-31075"/>
            <a:ext cx="8229600" cy="796950"/>
          </a:xfrm>
        </p:spPr>
        <p:txBody>
          <a:bodyPr>
            <a:noAutofit/>
          </a:bodyPr>
          <a:lstStyle/>
          <a:p>
            <a:r>
              <a:rPr lang="zh-CN" altLang="en-US" sz="2400" dirty="0">
                <a:solidFill>
                  <a:srgbClr val="FF0000"/>
                </a:solidFill>
              </a:rPr>
              <a:t>预计开展工作一</a:t>
            </a:r>
            <a:br>
              <a:rPr lang="en-US" altLang="zh-CN" sz="2400" dirty="0">
                <a:solidFill>
                  <a:srgbClr val="FF0000"/>
                </a:solidFill>
              </a:rPr>
            </a:br>
            <a:r>
              <a:rPr lang="en-US" altLang="zh-CN" sz="2400" dirty="0">
                <a:solidFill>
                  <a:srgbClr val="FF0000"/>
                </a:solidFill>
              </a:rPr>
              <a:t>—</a:t>
            </a:r>
            <a:r>
              <a:rPr lang="zh-CN" altLang="en-US" sz="2400" dirty="0">
                <a:solidFill>
                  <a:srgbClr val="FF0000"/>
                </a:solidFill>
              </a:rPr>
              <a:t>蠕变新属性的进一步引入和分析</a:t>
            </a:r>
          </a:p>
        </p:txBody>
      </p:sp>
      <p:sp>
        <p:nvSpPr>
          <p:cNvPr id="3" name="文本框 2"/>
          <p:cNvSpPr txBox="1"/>
          <p:nvPr/>
        </p:nvSpPr>
        <p:spPr>
          <a:xfrm>
            <a:off x="251520" y="798075"/>
            <a:ext cx="8568951" cy="151216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在未来将继续引入更多影响蠕变性能的关键因素，比如化学元素（已考虑）、位错（未考虑，包括位错的滑移、位错的攀移、位错的交叉滑移、位错的发射、位错的分解等）、力学参量（目前只考虑了剪切（切变模量）模量</a:t>
            </a: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G</a:t>
            </a: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，其他的如杨氏（弹性）模量</a:t>
            </a: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E</a:t>
            </a: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，体积模量</a:t>
            </a: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B</a:t>
            </a: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、泊松比</a:t>
            </a: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v</a:t>
            </a: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等未考虑）、加工条件（已考虑，固溶处理、时效处理、热处理）、外界施加条件（已考虑、温度、压强）</a:t>
            </a:r>
          </a:p>
        </p:txBody>
      </p:sp>
      <p:graphicFrame>
        <p:nvGraphicFramePr>
          <p:cNvPr id="9" name="表格 8"/>
          <p:cNvGraphicFramePr>
            <a:graphicFrameLocks noGrp="1"/>
          </p:cNvGraphicFramePr>
          <p:nvPr/>
        </p:nvGraphicFramePr>
        <p:xfrm>
          <a:off x="251520" y="2394790"/>
          <a:ext cx="8568951" cy="4091916"/>
        </p:xfrm>
        <a:graphic>
          <a:graphicData uri="http://schemas.openxmlformats.org/drawingml/2006/table">
            <a:tbl>
              <a:tblPr firstRow="1" bandRow="1">
                <a:tableStyleId>{17292A2E-F333-43FB-9621-5CBBE7FDCDCB}</a:tableStyleId>
              </a:tblPr>
              <a:tblGrid>
                <a:gridCol w="2856317">
                  <a:extLst>
                    <a:ext uri="{9D8B030D-6E8A-4147-A177-3AD203B41FA5}">
                      <a16:colId xmlns:a16="http://schemas.microsoft.com/office/drawing/2014/main" val="20000"/>
                    </a:ext>
                  </a:extLst>
                </a:gridCol>
                <a:gridCol w="2856317">
                  <a:extLst>
                    <a:ext uri="{9D8B030D-6E8A-4147-A177-3AD203B41FA5}">
                      <a16:colId xmlns:a16="http://schemas.microsoft.com/office/drawing/2014/main" val="20001"/>
                    </a:ext>
                  </a:extLst>
                </a:gridCol>
                <a:gridCol w="2856317">
                  <a:extLst>
                    <a:ext uri="{9D8B030D-6E8A-4147-A177-3AD203B41FA5}">
                      <a16:colId xmlns:a16="http://schemas.microsoft.com/office/drawing/2014/main" val="20002"/>
                    </a:ext>
                  </a:extLst>
                </a:gridCol>
              </a:tblGrid>
              <a:tr h="393598">
                <a:tc>
                  <a:txBody>
                    <a:bodyPr/>
                    <a:lstStyle/>
                    <a:p>
                      <a:pPr algn="ctr"/>
                      <a:r>
                        <a:rPr lang="zh-CN" altLang="en-US" dirty="0"/>
                        <a:t>蠕变性能参量分类</a:t>
                      </a:r>
                    </a:p>
                  </a:txBody>
                  <a:tcPr/>
                </a:tc>
                <a:tc>
                  <a:txBody>
                    <a:bodyPr/>
                    <a:lstStyle/>
                    <a:p>
                      <a:pPr algn="ctr"/>
                      <a:r>
                        <a:rPr lang="zh-CN" altLang="en-US" dirty="0"/>
                        <a:t>描述因子</a:t>
                      </a:r>
                      <a:r>
                        <a:rPr lang="en-US" altLang="zh-CN" dirty="0"/>
                        <a:t>/</a:t>
                      </a:r>
                      <a:r>
                        <a:rPr lang="zh-CN" altLang="en-US" dirty="0"/>
                        <a:t>参量</a:t>
                      </a:r>
                    </a:p>
                  </a:txBody>
                  <a:tcPr/>
                </a:tc>
                <a:tc>
                  <a:txBody>
                    <a:bodyPr/>
                    <a:lstStyle/>
                    <a:p>
                      <a:pPr algn="ctr"/>
                      <a:r>
                        <a:rPr lang="zh-CN" altLang="en-US" dirty="0"/>
                        <a:t>考虑和完成情况</a:t>
                      </a:r>
                    </a:p>
                  </a:txBody>
                  <a:tcPr/>
                </a:tc>
                <a:extLst>
                  <a:ext uri="{0D108BD9-81ED-4DB2-BD59-A6C34878D82A}">
                    <a16:rowId xmlns:a16="http://schemas.microsoft.com/office/drawing/2014/main" val="10000"/>
                  </a:ext>
                </a:extLst>
              </a:tr>
              <a:tr h="768729">
                <a:tc>
                  <a:txBody>
                    <a:bodyPr/>
                    <a:lstStyle/>
                    <a:p>
                      <a:pPr algn="ctr"/>
                      <a:r>
                        <a:rPr lang="zh-CN" altLang="en-US" dirty="0"/>
                        <a:t>化学元素</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t>Ni, Re, Co, Al, Ti, W,Ru Mo, Cr, Ta, C, B,  Y,  Nb, Hf</a:t>
                      </a:r>
                    </a:p>
                  </a:txBody>
                  <a:tcPr/>
                </a:tc>
                <a:tc>
                  <a:txBody>
                    <a:bodyPr/>
                    <a:lstStyle/>
                    <a:p>
                      <a:pPr algn="ctr"/>
                      <a:r>
                        <a:rPr lang="zh-CN" altLang="en-US" dirty="0"/>
                        <a:t>已考虑并完成</a:t>
                      </a:r>
                    </a:p>
                  </a:txBody>
                  <a:tcPr/>
                </a:tc>
                <a:extLst>
                  <a:ext uri="{0D108BD9-81ED-4DB2-BD59-A6C34878D82A}">
                    <a16:rowId xmlns:a16="http://schemas.microsoft.com/office/drawing/2014/main" val="10001"/>
                  </a:ext>
                </a:extLst>
              </a:tr>
              <a:tr h="939256">
                <a:tc>
                  <a:txBody>
                    <a:bodyPr/>
                    <a:lstStyle/>
                    <a:p>
                      <a:pPr algn="ctr"/>
                      <a:r>
                        <a:rPr lang="zh-CN" altLang="en-US" dirty="0"/>
                        <a:t>位错</a:t>
                      </a:r>
                    </a:p>
                  </a:txBody>
                  <a:tcPr/>
                </a:tc>
                <a:tc>
                  <a:txBody>
                    <a:bodyPr/>
                    <a:lstStyle/>
                    <a:p>
                      <a:pPr algn="ctr"/>
                      <a:r>
                        <a:rPr lang="zh-CN" altLang="en-US" dirty="0"/>
                        <a:t>位错的滑移、位错的攀移、位错的交叉滑移、位错的发射、位错的分解</a:t>
                      </a:r>
                    </a:p>
                  </a:txBody>
                  <a:tcPr/>
                </a:tc>
                <a:tc>
                  <a:txBody>
                    <a:bodyPr/>
                    <a:lstStyle/>
                    <a:p>
                      <a:pPr algn="ctr"/>
                      <a:r>
                        <a:rPr lang="zh-CN" altLang="en-US" dirty="0"/>
                        <a:t>未考虑</a:t>
                      </a:r>
                    </a:p>
                  </a:txBody>
                  <a:tcPr/>
                </a:tc>
                <a:extLst>
                  <a:ext uri="{0D108BD9-81ED-4DB2-BD59-A6C34878D82A}">
                    <a16:rowId xmlns:a16="http://schemas.microsoft.com/office/drawing/2014/main" val="10002"/>
                  </a:ext>
                </a:extLst>
              </a:tr>
              <a:tr h="939256">
                <a:tc>
                  <a:txBody>
                    <a:bodyPr/>
                    <a:lstStyle/>
                    <a:p>
                      <a:pPr algn="ctr"/>
                      <a:r>
                        <a:rPr lang="zh-CN" altLang="en-US" dirty="0"/>
                        <a:t>力学参量</a:t>
                      </a:r>
                    </a:p>
                  </a:txBody>
                  <a:tcPr/>
                </a:tc>
                <a:tc>
                  <a:txBody>
                    <a:bodyPr/>
                    <a:lstStyle/>
                    <a:p>
                      <a:pPr algn="ctr"/>
                      <a:r>
                        <a:rPr lang="zh-CN" altLang="en-US" dirty="0"/>
                        <a:t>剪切模量</a:t>
                      </a:r>
                      <a:r>
                        <a:rPr lang="en-US" altLang="zh-CN" dirty="0"/>
                        <a:t>G</a:t>
                      </a:r>
                      <a:r>
                        <a:rPr lang="zh-CN" altLang="en-US" dirty="0"/>
                        <a:t>、杨氏（弹性）模量</a:t>
                      </a:r>
                      <a:r>
                        <a:rPr lang="en-US" altLang="zh-CN" dirty="0"/>
                        <a:t>E</a:t>
                      </a:r>
                      <a:r>
                        <a:rPr lang="zh-CN" altLang="en-US" dirty="0"/>
                        <a:t>、泊松比</a:t>
                      </a:r>
                      <a:r>
                        <a:rPr lang="en-US" altLang="zh-CN" dirty="0"/>
                        <a:t>v</a:t>
                      </a:r>
                      <a:r>
                        <a:rPr lang="zh-CN" altLang="en-US" dirty="0"/>
                        <a:t>、体积模量</a:t>
                      </a:r>
                      <a:r>
                        <a:rPr lang="en-US" altLang="zh-CN" dirty="0"/>
                        <a:t>B</a:t>
                      </a:r>
                      <a:endParaRPr lang="zh-CN" altLang="en-US" dirty="0"/>
                    </a:p>
                  </a:txBody>
                  <a:tcPr/>
                </a:tc>
                <a:tc>
                  <a:txBody>
                    <a:bodyPr/>
                    <a:lstStyle/>
                    <a:p>
                      <a:pPr algn="ctr"/>
                      <a:r>
                        <a:rPr lang="zh-CN" altLang="en-US" dirty="0"/>
                        <a:t>只考虑了剪切模量</a:t>
                      </a:r>
                      <a:r>
                        <a:rPr lang="en-US" altLang="zh-CN" dirty="0"/>
                        <a:t>G</a:t>
                      </a:r>
                      <a:r>
                        <a:rPr lang="zh-CN" altLang="en-US" dirty="0"/>
                        <a:t>，其余未考虑</a:t>
                      </a:r>
                    </a:p>
                  </a:txBody>
                  <a:tcPr/>
                </a:tc>
                <a:extLst>
                  <a:ext uri="{0D108BD9-81ED-4DB2-BD59-A6C34878D82A}">
                    <a16:rowId xmlns:a16="http://schemas.microsoft.com/office/drawing/2014/main" val="10003"/>
                  </a:ext>
                </a:extLst>
              </a:tr>
              <a:tr h="657479">
                <a:tc>
                  <a:txBody>
                    <a:bodyPr/>
                    <a:lstStyle/>
                    <a:p>
                      <a:pPr algn="ctr"/>
                      <a:r>
                        <a:rPr lang="zh-CN" altLang="en-US" dirty="0"/>
                        <a:t>加工处理条件</a:t>
                      </a:r>
                    </a:p>
                  </a:txBody>
                  <a:tcPr/>
                </a:tc>
                <a:tc>
                  <a:txBody>
                    <a:bodyPr/>
                    <a:lstStyle/>
                    <a:p>
                      <a:pPr algn="ctr"/>
                      <a:r>
                        <a:rPr lang="zh-CN" altLang="en-US" dirty="0"/>
                        <a:t>固溶处理、热处理、时效处理</a:t>
                      </a:r>
                    </a:p>
                  </a:txBody>
                  <a:tcPr/>
                </a:tc>
                <a:tc>
                  <a:txBody>
                    <a:bodyPr/>
                    <a:lstStyle/>
                    <a:p>
                      <a:pPr algn="ctr"/>
                      <a:r>
                        <a:rPr lang="zh-CN" altLang="en-US" dirty="0"/>
                        <a:t>已考虑并完成</a:t>
                      </a:r>
                    </a:p>
                  </a:txBody>
                  <a:tcPr/>
                </a:tc>
                <a:extLst>
                  <a:ext uri="{0D108BD9-81ED-4DB2-BD59-A6C34878D82A}">
                    <a16:rowId xmlns:a16="http://schemas.microsoft.com/office/drawing/2014/main" val="10004"/>
                  </a:ext>
                </a:extLst>
              </a:tr>
              <a:tr h="393598">
                <a:tc>
                  <a:txBody>
                    <a:bodyPr/>
                    <a:lstStyle/>
                    <a:p>
                      <a:pPr algn="ctr"/>
                      <a:r>
                        <a:rPr lang="zh-CN" altLang="en-US" dirty="0"/>
                        <a:t>外界施加条件</a:t>
                      </a:r>
                    </a:p>
                  </a:txBody>
                  <a:tcPr/>
                </a:tc>
                <a:tc>
                  <a:txBody>
                    <a:bodyPr/>
                    <a:lstStyle/>
                    <a:p>
                      <a:pPr algn="ctr"/>
                      <a:r>
                        <a:rPr lang="zh-CN" altLang="en-US" dirty="0"/>
                        <a:t>温度、压强</a:t>
                      </a:r>
                    </a:p>
                  </a:txBody>
                  <a:tcPr/>
                </a:tc>
                <a:tc>
                  <a:txBody>
                    <a:bodyPr/>
                    <a:lstStyle/>
                    <a:p>
                      <a:pPr algn="ctr"/>
                      <a:r>
                        <a:rPr lang="zh-CN" altLang="en-US" dirty="0"/>
                        <a:t>已考虑并完成</a:t>
                      </a:r>
                    </a:p>
                  </a:txBody>
                  <a:tcPr/>
                </a:tc>
                <a:extLst>
                  <a:ext uri="{0D108BD9-81ED-4DB2-BD59-A6C34878D82A}">
                    <a16:rowId xmlns:a16="http://schemas.microsoft.com/office/drawing/2014/main" val="10005"/>
                  </a:ext>
                </a:extLst>
              </a:tr>
            </a:tbl>
          </a:graphicData>
        </a:graphic>
      </p:graphicFrame>
      <p:sp>
        <p:nvSpPr>
          <p:cNvPr id="21" name="圆角矩形 20"/>
          <p:cNvSpPr/>
          <p:nvPr/>
        </p:nvSpPr>
        <p:spPr>
          <a:xfrm>
            <a:off x="1817942" y="3573016"/>
            <a:ext cx="5508116" cy="1440160"/>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影响蠕变性能的关键因素</a:t>
            </a:r>
            <a:endParaRPr kumimoji="0" lang="en-US" altLang="zh-CN"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化学元素（成分）</a:t>
            </a:r>
            <a:r>
              <a:rPr kumimoji="0" lang="en-US" altLang="zh-CN"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a:t>
            </a:r>
            <a:r>
              <a:rPr kumimoji="0" lang="zh-CN" altLang="en-US"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位错</a:t>
            </a:r>
            <a:r>
              <a:rPr kumimoji="0" lang="en-US" altLang="zh-CN"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a:t>
            </a:r>
            <a:r>
              <a:rPr kumimoji="0" lang="zh-CN" altLang="en-US"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力学参量</a:t>
            </a:r>
            <a:r>
              <a:rPr kumimoji="0" lang="en-US" altLang="zh-CN"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a:t>
            </a:r>
            <a:r>
              <a:rPr kumimoji="0" lang="zh-CN" altLang="en-US"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加工处理条件</a:t>
            </a:r>
            <a:r>
              <a:rPr kumimoji="0" lang="en-US" altLang="zh-CN"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a:t>
            </a:r>
            <a:r>
              <a:rPr kumimoji="0" lang="zh-CN" altLang="en-US"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外界施加条件</a:t>
            </a:r>
          </a:p>
        </p:txBody>
      </p:sp>
    </p:spTree>
    <p:extLst>
      <p:ext uri="{BB962C8B-B14F-4D97-AF65-F5344CB8AC3E}">
        <p14:creationId xmlns:p14="http://schemas.microsoft.com/office/powerpoint/2010/main" val="3506302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3D4E12-C887-4BB2-8CBF-8CB4A297D885}"/>
              </a:ext>
            </a:extLst>
          </p:cNvPr>
          <p:cNvSpPr>
            <a:spLocks noGrp="1"/>
          </p:cNvSpPr>
          <p:nvPr>
            <p:ph type="title"/>
          </p:nvPr>
        </p:nvSpPr>
        <p:spPr>
          <a:xfrm>
            <a:off x="827584" y="0"/>
            <a:ext cx="8229600" cy="796950"/>
          </a:xfrm>
        </p:spPr>
        <p:txBody>
          <a:bodyPr>
            <a:normAutofit fontScale="90000"/>
          </a:bodyPr>
          <a:lstStyle/>
          <a:p>
            <a:r>
              <a:rPr lang="zh-CN" altLang="en-US" sz="2400" dirty="0">
                <a:solidFill>
                  <a:srgbClr val="FF0000"/>
                </a:solidFill>
              </a:rPr>
              <a:t>预计开展工作二</a:t>
            </a:r>
            <a:br>
              <a:rPr lang="en-US" altLang="zh-CN" sz="2400" dirty="0">
                <a:solidFill>
                  <a:srgbClr val="FF0000"/>
                </a:solidFill>
              </a:rPr>
            </a:br>
            <a:r>
              <a:rPr lang="zh-CN" altLang="en-US" sz="2600" dirty="0">
                <a:solidFill>
                  <a:srgbClr val="FF0000"/>
                </a:solidFill>
              </a:rPr>
              <a:t>基于聚类的蠕变性能优劣关联分析与规则抽取</a:t>
            </a:r>
          </a:p>
        </p:txBody>
      </p:sp>
      <p:grpSp>
        <p:nvGrpSpPr>
          <p:cNvPr id="4" name="组合 3">
            <a:extLst>
              <a:ext uri="{FF2B5EF4-FFF2-40B4-BE49-F238E27FC236}">
                <a16:creationId xmlns:a16="http://schemas.microsoft.com/office/drawing/2014/main" id="{9AFFA1DE-A9ED-4220-A508-AE19260E20A7}"/>
              </a:ext>
            </a:extLst>
          </p:cNvPr>
          <p:cNvGrpSpPr/>
          <p:nvPr/>
        </p:nvGrpSpPr>
        <p:grpSpPr>
          <a:xfrm>
            <a:off x="335187" y="1770397"/>
            <a:ext cx="8473626" cy="4755696"/>
            <a:chOff x="353313" y="1505403"/>
            <a:chExt cx="8726336" cy="5163957"/>
          </a:xfrm>
        </p:grpSpPr>
        <p:pic>
          <p:nvPicPr>
            <p:cNvPr id="120" name="图片 16">
              <a:extLst>
                <a:ext uri="{FF2B5EF4-FFF2-40B4-BE49-F238E27FC236}">
                  <a16:creationId xmlns:a16="http://schemas.microsoft.com/office/drawing/2014/main" id="{E4EE8640-3FF2-4B39-9C4C-3B1FE000939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16313" y="5085038"/>
              <a:ext cx="604330" cy="59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3">
              <a:extLst>
                <a:ext uri="{FF2B5EF4-FFF2-40B4-BE49-F238E27FC236}">
                  <a16:creationId xmlns:a16="http://schemas.microsoft.com/office/drawing/2014/main" id="{34EC3D92-732E-40D9-9A58-5DA0FD940B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7237" y="2594656"/>
              <a:ext cx="971341" cy="629447"/>
            </a:xfrm>
            <a:prstGeom prst="rect">
              <a:avLst/>
            </a:prstGeom>
          </p:spPr>
        </p:pic>
        <p:sp>
          <p:nvSpPr>
            <p:cNvPr id="16" name="文本框 15">
              <a:extLst>
                <a:ext uri="{FF2B5EF4-FFF2-40B4-BE49-F238E27FC236}">
                  <a16:creationId xmlns:a16="http://schemas.microsoft.com/office/drawing/2014/main" id="{122B42FC-9FF0-4A21-9539-4AA2F578BA23}"/>
                </a:ext>
              </a:extLst>
            </p:cNvPr>
            <p:cNvSpPr txBox="1"/>
            <p:nvPr/>
          </p:nvSpPr>
          <p:spPr>
            <a:xfrm>
              <a:off x="6362986" y="2401714"/>
              <a:ext cx="84659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聚类</a:t>
              </a:r>
            </a:p>
          </p:txBody>
        </p:sp>
        <p:sp>
          <p:nvSpPr>
            <p:cNvPr id="9" name="矩形: 圆角 8">
              <a:extLst>
                <a:ext uri="{FF2B5EF4-FFF2-40B4-BE49-F238E27FC236}">
                  <a16:creationId xmlns:a16="http://schemas.microsoft.com/office/drawing/2014/main" id="{DA10F19F-BEF2-49BE-8BB6-10BF08949774}"/>
                </a:ext>
              </a:extLst>
            </p:cNvPr>
            <p:cNvSpPr/>
            <p:nvPr/>
          </p:nvSpPr>
          <p:spPr>
            <a:xfrm>
              <a:off x="7111475" y="5865527"/>
              <a:ext cx="1512168" cy="796950"/>
            </a:xfrm>
            <a:prstGeom prst="roundRect">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规则抽取</a:t>
              </a: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重要因素</a:t>
              </a:r>
            </a:p>
          </p:txBody>
        </p:sp>
        <p:cxnSp>
          <p:nvCxnSpPr>
            <p:cNvPr id="19" name="连接符: 曲线 18">
              <a:extLst>
                <a:ext uri="{FF2B5EF4-FFF2-40B4-BE49-F238E27FC236}">
                  <a16:creationId xmlns:a16="http://schemas.microsoft.com/office/drawing/2014/main" id="{B2644EE9-C53B-4E48-86AD-9E670F03E697}"/>
                </a:ext>
              </a:extLst>
            </p:cNvPr>
            <p:cNvCxnSpPr>
              <a:cxnSpLocks/>
            </p:cNvCxnSpPr>
            <p:nvPr/>
          </p:nvCxnSpPr>
          <p:spPr>
            <a:xfrm rot="5400000" flipH="1" flipV="1">
              <a:off x="2597112" y="1322849"/>
              <a:ext cx="893850" cy="2387019"/>
            </a:xfrm>
            <a:prstGeom prst="curvedConnector2">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连接符: 曲线 20">
              <a:extLst>
                <a:ext uri="{FF2B5EF4-FFF2-40B4-BE49-F238E27FC236}">
                  <a16:creationId xmlns:a16="http://schemas.microsoft.com/office/drawing/2014/main" id="{DAA55D68-E5B4-431A-AF0F-70D8192D1FE4}"/>
                </a:ext>
              </a:extLst>
            </p:cNvPr>
            <p:cNvCxnSpPr>
              <a:cxnSpLocks/>
              <a:endCxn id="90" idx="0"/>
            </p:cNvCxnSpPr>
            <p:nvPr/>
          </p:nvCxnSpPr>
          <p:spPr>
            <a:xfrm>
              <a:off x="5580112" y="2151540"/>
              <a:ext cx="2490679" cy="986044"/>
            </a:xfrm>
            <a:prstGeom prst="curvedConnector2">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连接符: 曲线 28">
              <a:extLst>
                <a:ext uri="{FF2B5EF4-FFF2-40B4-BE49-F238E27FC236}">
                  <a16:creationId xmlns:a16="http://schemas.microsoft.com/office/drawing/2014/main" id="{24A1F9AA-1839-475F-AD11-5A9AA3545DBF}"/>
                </a:ext>
              </a:extLst>
            </p:cNvPr>
            <p:cNvCxnSpPr>
              <a:cxnSpLocks/>
              <a:stCxn id="52" idx="2"/>
            </p:cNvCxnSpPr>
            <p:nvPr/>
          </p:nvCxnSpPr>
          <p:spPr>
            <a:xfrm rot="16200000" flipH="1">
              <a:off x="2462747" y="3562710"/>
              <a:ext cx="657637" cy="2387017"/>
            </a:xfrm>
            <a:prstGeom prst="curvedConnector2">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810EEA57-3361-4536-A1B4-5F01C8E6CDC8}"/>
                </a:ext>
              </a:extLst>
            </p:cNvPr>
            <p:cNvCxnSpPr>
              <a:cxnSpLocks/>
              <a:endCxn id="9" idx="0"/>
            </p:cNvCxnSpPr>
            <p:nvPr/>
          </p:nvCxnSpPr>
          <p:spPr>
            <a:xfrm>
              <a:off x="7867559" y="4729099"/>
              <a:ext cx="0" cy="1136428"/>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C4749017-FFCD-469C-B017-58A5B39BDA65}"/>
                </a:ext>
              </a:extLst>
            </p:cNvPr>
            <p:cNvSpPr txBox="1"/>
            <p:nvPr/>
          </p:nvSpPr>
          <p:spPr>
            <a:xfrm>
              <a:off x="353313" y="2687738"/>
              <a:ext cx="255042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266</a:t>
              </a:r>
              <a:r>
                <a:rPr kumimoji="0" lang="zh-CN" altLang="en-US" sz="16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条合金蠕变性能数据</a:t>
              </a:r>
            </a:p>
          </p:txBody>
        </p:sp>
        <p:sp>
          <p:nvSpPr>
            <p:cNvPr id="46" name="文本框 45">
              <a:extLst>
                <a:ext uri="{FF2B5EF4-FFF2-40B4-BE49-F238E27FC236}">
                  <a16:creationId xmlns:a16="http://schemas.microsoft.com/office/drawing/2014/main" id="{28A63BDA-2282-4AAF-AC88-97E97FFC8B4E}"/>
                </a:ext>
              </a:extLst>
            </p:cNvPr>
            <p:cNvSpPr txBox="1"/>
            <p:nvPr/>
          </p:nvSpPr>
          <p:spPr>
            <a:xfrm>
              <a:off x="7091264" y="2193073"/>
              <a:ext cx="846597" cy="2673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专家知识</a:t>
              </a:r>
            </a:p>
          </p:txBody>
        </p:sp>
        <p:pic>
          <p:nvPicPr>
            <p:cNvPr id="47" name="图片 46">
              <a:extLst>
                <a:ext uri="{FF2B5EF4-FFF2-40B4-BE49-F238E27FC236}">
                  <a16:creationId xmlns:a16="http://schemas.microsoft.com/office/drawing/2014/main" id="{851085AF-6103-41C1-8A17-527CBFFA7D25}"/>
                </a:ext>
              </a:extLst>
            </p:cNvPr>
            <p:cNvPicPr>
              <a:picLocks noChangeAspect="1"/>
            </p:cNvPicPr>
            <p:nvPr/>
          </p:nvPicPr>
          <p:blipFill>
            <a:blip r:embed="rId4"/>
            <a:stretch>
              <a:fillRect/>
            </a:stretch>
          </p:blipFill>
          <p:spPr>
            <a:xfrm>
              <a:off x="7137492" y="1553386"/>
              <a:ext cx="633865" cy="664969"/>
            </a:xfrm>
            <a:prstGeom prst="rect">
              <a:avLst/>
            </a:prstGeom>
          </p:spPr>
        </p:pic>
        <p:pic>
          <p:nvPicPr>
            <p:cNvPr id="52" name="图片 51">
              <a:extLst>
                <a:ext uri="{FF2B5EF4-FFF2-40B4-BE49-F238E27FC236}">
                  <a16:creationId xmlns:a16="http://schemas.microsoft.com/office/drawing/2014/main" id="{DA529EAD-EB52-4F80-A62B-8DF1E6A92205}"/>
                </a:ext>
              </a:extLst>
            </p:cNvPr>
            <p:cNvPicPr>
              <a:picLocks noChangeAspect="1"/>
            </p:cNvPicPr>
            <p:nvPr/>
          </p:nvPicPr>
          <p:blipFill rotWithShape="1">
            <a:blip r:embed="rId5"/>
            <a:srcRect t="2343"/>
            <a:stretch/>
          </p:blipFill>
          <p:spPr>
            <a:xfrm>
              <a:off x="814782" y="3002461"/>
              <a:ext cx="1566549" cy="1424940"/>
            </a:xfrm>
            <a:prstGeom prst="rect">
              <a:avLst/>
            </a:prstGeom>
          </p:spPr>
        </p:pic>
        <p:pic>
          <p:nvPicPr>
            <p:cNvPr id="64" name="图片 63">
              <a:extLst>
                <a:ext uri="{FF2B5EF4-FFF2-40B4-BE49-F238E27FC236}">
                  <a16:creationId xmlns:a16="http://schemas.microsoft.com/office/drawing/2014/main" id="{7D0B336F-8DB1-46E3-AC9A-DBA18C6BB152}"/>
                </a:ext>
              </a:extLst>
            </p:cNvPr>
            <p:cNvPicPr>
              <a:picLocks noChangeAspect="1"/>
            </p:cNvPicPr>
            <p:nvPr/>
          </p:nvPicPr>
          <p:blipFill rotWithShape="1">
            <a:blip r:embed="rId6"/>
            <a:srcRect t="6996"/>
            <a:stretch/>
          </p:blipFill>
          <p:spPr>
            <a:xfrm>
              <a:off x="4046529" y="4936093"/>
              <a:ext cx="1670260" cy="759050"/>
            </a:xfrm>
            <a:prstGeom prst="rect">
              <a:avLst/>
            </a:prstGeom>
          </p:spPr>
        </p:pic>
        <p:pic>
          <p:nvPicPr>
            <p:cNvPr id="66" name="图片 65">
              <a:extLst>
                <a:ext uri="{FF2B5EF4-FFF2-40B4-BE49-F238E27FC236}">
                  <a16:creationId xmlns:a16="http://schemas.microsoft.com/office/drawing/2014/main" id="{67B51CE0-0AFC-4113-90C0-442C7F960A22}"/>
                </a:ext>
              </a:extLst>
            </p:cNvPr>
            <p:cNvPicPr>
              <a:picLocks noChangeAspect="1"/>
            </p:cNvPicPr>
            <p:nvPr/>
          </p:nvPicPr>
          <p:blipFill>
            <a:blip r:embed="rId7"/>
            <a:stretch>
              <a:fillRect/>
            </a:stretch>
          </p:blipFill>
          <p:spPr>
            <a:xfrm>
              <a:off x="4180204" y="1839636"/>
              <a:ext cx="1145836" cy="922753"/>
            </a:xfrm>
            <a:prstGeom prst="rect">
              <a:avLst/>
            </a:prstGeom>
          </p:spPr>
        </p:pic>
        <p:sp>
          <p:nvSpPr>
            <p:cNvPr id="67" name="文本框 66">
              <a:extLst>
                <a:ext uri="{FF2B5EF4-FFF2-40B4-BE49-F238E27FC236}">
                  <a16:creationId xmlns:a16="http://schemas.microsoft.com/office/drawing/2014/main" id="{916D810C-E09B-46CB-B3B5-4D1AFA339538}"/>
                </a:ext>
              </a:extLst>
            </p:cNvPr>
            <p:cNvSpPr txBox="1"/>
            <p:nvPr/>
          </p:nvSpPr>
          <p:spPr>
            <a:xfrm>
              <a:off x="3816439" y="1505403"/>
              <a:ext cx="227389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温度、应力、蠕变寿命</a:t>
              </a:r>
            </a:p>
          </p:txBody>
        </p:sp>
        <p:sp>
          <p:nvSpPr>
            <p:cNvPr id="68" name="文本框 67">
              <a:extLst>
                <a:ext uri="{FF2B5EF4-FFF2-40B4-BE49-F238E27FC236}">
                  <a16:creationId xmlns:a16="http://schemas.microsoft.com/office/drawing/2014/main" id="{C99CDB68-BF3F-4B78-AE1B-B611E50DF63C}"/>
                </a:ext>
              </a:extLst>
            </p:cNvPr>
            <p:cNvSpPr txBox="1"/>
            <p:nvPr/>
          </p:nvSpPr>
          <p:spPr>
            <a:xfrm>
              <a:off x="3750371" y="4595137"/>
              <a:ext cx="254872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成分、微观结构、热处理</a:t>
              </a:r>
            </a:p>
          </p:txBody>
        </p:sp>
        <p:cxnSp>
          <p:nvCxnSpPr>
            <p:cNvPr id="80" name="连接符: 曲线 79">
              <a:extLst>
                <a:ext uri="{FF2B5EF4-FFF2-40B4-BE49-F238E27FC236}">
                  <a16:creationId xmlns:a16="http://schemas.microsoft.com/office/drawing/2014/main" id="{11A8C72B-7277-48A4-8243-237896A0689B}"/>
                </a:ext>
              </a:extLst>
            </p:cNvPr>
            <p:cNvCxnSpPr>
              <a:cxnSpLocks/>
              <a:endCxn id="9" idx="0"/>
            </p:cNvCxnSpPr>
            <p:nvPr/>
          </p:nvCxnSpPr>
          <p:spPr>
            <a:xfrm>
              <a:off x="5713365" y="5177512"/>
              <a:ext cx="2154194" cy="688015"/>
            </a:xfrm>
            <a:prstGeom prst="curvedConnector2">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9" name="图片 88">
              <a:extLst>
                <a:ext uri="{FF2B5EF4-FFF2-40B4-BE49-F238E27FC236}">
                  <a16:creationId xmlns:a16="http://schemas.microsoft.com/office/drawing/2014/main" id="{674B4B3D-369F-43AC-BDE7-09A6142B3C54}"/>
                </a:ext>
              </a:extLst>
            </p:cNvPr>
            <p:cNvPicPr>
              <a:picLocks noChangeAspect="1"/>
            </p:cNvPicPr>
            <p:nvPr/>
          </p:nvPicPr>
          <p:blipFill>
            <a:blip r:embed="rId8"/>
            <a:stretch>
              <a:fillRect/>
            </a:stretch>
          </p:blipFill>
          <p:spPr>
            <a:xfrm>
              <a:off x="7015178" y="3558755"/>
              <a:ext cx="1641131" cy="1078855"/>
            </a:xfrm>
            <a:prstGeom prst="rect">
              <a:avLst/>
            </a:prstGeom>
          </p:spPr>
        </p:pic>
        <p:sp>
          <p:nvSpPr>
            <p:cNvPr id="90" name="文本框 89">
              <a:extLst>
                <a:ext uri="{FF2B5EF4-FFF2-40B4-BE49-F238E27FC236}">
                  <a16:creationId xmlns:a16="http://schemas.microsoft.com/office/drawing/2014/main" id="{C03EC523-FB22-452C-A41F-23C8F3C42B9A}"/>
                </a:ext>
              </a:extLst>
            </p:cNvPr>
            <p:cNvSpPr txBox="1"/>
            <p:nvPr/>
          </p:nvSpPr>
          <p:spPr>
            <a:xfrm>
              <a:off x="7061933" y="3137584"/>
              <a:ext cx="201771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正反例划分（好合金</a:t>
              </a:r>
              <a:r>
                <a:rPr kumimoji="0" lang="en-US" altLang="zh-CN" sz="1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r>
                <a:rPr kumimoji="0" lang="zh-CN" altLang="en-US" sz="1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坏合金）</a:t>
              </a:r>
            </a:p>
          </p:txBody>
        </p:sp>
        <p:sp>
          <p:nvSpPr>
            <p:cNvPr id="121" name="文本框 120">
              <a:extLst>
                <a:ext uri="{FF2B5EF4-FFF2-40B4-BE49-F238E27FC236}">
                  <a16:creationId xmlns:a16="http://schemas.microsoft.com/office/drawing/2014/main" id="{00776356-201D-4E30-BD0B-39162A22E476}"/>
                </a:ext>
              </a:extLst>
            </p:cNvPr>
            <p:cNvSpPr txBox="1"/>
            <p:nvPr/>
          </p:nvSpPr>
          <p:spPr>
            <a:xfrm>
              <a:off x="7195427" y="4850714"/>
              <a:ext cx="84659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决策树</a:t>
              </a:r>
            </a:p>
          </p:txBody>
        </p:sp>
        <p:sp>
          <p:nvSpPr>
            <p:cNvPr id="124" name="文本框 123">
              <a:extLst>
                <a:ext uri="{FF2B5EF4-FFF2-40B4-BE49-F238E27FC236}">
                  <a16:creationId xmlns:a16="http://schemas.microsoft.com/office/drawing/2014/main" id="{13634C30-321D-4D24-A3AF-7A4BD0C4B1BD}"/>
                </a:ext>
              </a:extLst>
            </p:cNvPr>
            <p:cNvSpPr txBox="1"/>
            <p:nvPr/>
          </p:nvSpPr>
          <p:spPr>
            <a:xfrm rot="20729164">
              <a:off x="1266620" y="1948422"/>
              <a:ext cx="28672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蠕变性能优劣的判定因素</a:t>
              </a:r>
            </a:p>
          </p:txBody>
        </p:sp>
        <p:sp>
          <p:nvSpPr>
            <p:cNvPr id="125" name="文本框 124">
              <a:extLst>
                <a:ext uri="{FF2B5EF4-FFF2-40B4-BE49-F238E27FC236}">
                  <a16:creationId xmlns:a16="http://schemas.microsoft.com/office/drawing/2014/main" id="{ADF400CA-632B-42FD-9007-97EFA1280790}"/>
                </a:ext>
              </a:extLst>
            </p:cNvPr>
            <p:cNvSpPr txBox="1"/>
            <p:nvPr/>
          </p:nvSpPr>
          <p:spPr>
            <a:xfrm rot="1055869">
              <a:off x="1656440" y="4976931"/>
              <a:ext cx="215753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蠕变性能描述因子</a:t>
              </a:r>
            </a:p>
          </p:txBody>
        </p:sp>
        <p:sp>
          <p:nvSpPr>
            <p:cNvPr id="130" name="矩形: 圆角 129">
              <a:extLst>
                <a:ext uri="{FF2B5EF4-FFF2-40B4-BE49-F238E27FC236}">
                  <a16:creationId xmlns:a16="http://schemas.microsoft.com/office/drawing/2014/main" id="{083E76C3-A34A-49DC-8929-7C8FFBCA15D4}"/>
                </a:ext>
              </a:extLst>
            </p:cNvPr>
            <p:cNvSpPr/>
            <p:nvPr/>
          </p:nvSpPr>
          <p:spPr>
            <a:xfrm>
              <a:off x="725519" y="5872410"/>
              <a:ext cx="1512168" cy="796950"/>
            </a:xfrm>
            <a:prstGeom prst="roundRect">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合金实验</a:t>
              </a:r>
            </a:p>
          </p:txBody>
        </p:sp>
        <p:cxnSp>
          <p:nvCxnSpPr>
            <p:cNvPr id="134" name="直接箭头连接符 133">
              <a:extLst>
                <a:ext uri="{FF2B5EF4-FFF2-40B4-BE49-F238E27FC236}">
                  <a16:creationId xmlns:a16="http://schemas.microsoft.com/office/drawing/2014/main" id="{45AF936D-0E76-4847-84B4-5A926C114E6C}"/>
                </a:ext>
              </a:extLst>
            </p:cNvPr>
            <p:cNvCxnSpPr>
              <a:cxnSpLocks/>
              <a:stCxn id="130" idx="0"/>
            </p:cNvCxnSpPr>
            <p:nvPr/>
          </p:nvCxnSpPr>
          <p:spPr>
            <a:xfrm flipV="1">
              <a:off x="1481603" y="4427400"/>
              <a:ext cx="0" cy="1445010"/>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5" name="文本框 134">
              <a:extLst>
                <a:ext uri="{FF2B5EF4-FFF2-40B4-BE49-F238E27FC236}">
                  <a16:creationId xmlns:a16="http://schemas.microsoft.com/office/drawing/2014/main" id="{C4AD9325-F35D-4AFD-BD94-B3910B26945E}"/>
                </a:ext>
              </a:extLst>
            </p:cNvPr>
            <p:cNvSpPr txBox="1"/>
            <p:nvPr/>
          </p:nvSpPr>
          <p:spPr>
            <a:xfrm>
              <a:off x="1109391" y="4849331"/>
              <a:ext cx="61065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产生</a:t>
              </a:r>
            </a:p>
          </p:txBody>
        </p:sp>
        <p:cxnSp>
          <p:nvCxnSpPr>
            <p:cNvPr id="137" name="直接箭头连接符 136">
              <a:extLst>
                <a:ext uri="{FF2B5EF4-FFF2-40B4-BE49-F238E27FC236}">
                  <a16:creationId xmlns:a16="http://schemas.microsoft.com/office/drawing/2014/main" id="{0BED2504-C83D-4C76-B475-F507669B1809}"/>
                </a:ext>
              </a:extLst>
            </p:cNvPr>
            <p:cNvCxnSpPr>
              <a:stCxn id="9" idx="1"/>
              <a:endCxn id="130" idx="3"/>
            </p:cNvCxnSpPr>
            <p:nvPr/>
          </p:nvCxnSpPr>
          <p:spPr>
            <a:xfrm flipH="1">
              <a:off x="2237687" y="6264002"/>
              <a:ext cx="4873788" cy="6883"/>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9" name="文本框 138">
              <a:extLst>
                <a:ext uri="{FF2B5EF4-FFF2-40B4-BE49-F238E27FC236}">
                  <a16:creationId xmlns:a16="http://schemas.microsoft.com/office/drawing/2014/main" id="{7E58B7A0-A73A-48DE-BD66-AE289812245A}"/>
                </a:ext>
              </a:extLst>
            </p:cNvPr>
            <p:cNvSpPr txBox="1"/>
            <p:nvPr/>
          </p:nvSpPr>
          <p:spPr>
            <a:xfrm>
              <a:off x="4063614" y="6264002"/>
              <a:ext cx="180452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反馈指导实验</a:t>
              </a:r>
            </a:p>
          </p:txBody>
        </p:sp>
      </p:grpSp>
      <p:sp>
        <p:nvSpPr>
          <p:cNvPr id="3" name="文本框 2">
            <a:extLst>
              <a:ext uri="{FF2B5EF4-FFF2-40B4-BE49-F238E27FC236}">
                <a16:creationId xmlns:a16="http://schemas.microsoft.com/office/drawing/2014/main" id="{1ABEDD48-C9A3-4805-9085-B3C06E797DAA}"/>
              </a:ext>
            </a:extLst>
          </p:cNvPr>
          <p:cNvSpPr txBox="1"/>
          <p:nvPr/>
        </p:nvSpPr>
        <p:spPr>
          <a:xfrm>
            <a:off x="186900" y="697035"/>
            <a:ext cx="8953854"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        针对收集到的高温合金蠕变性能数据，不单单只是希望能够通过回归分析方法准确高效地预测合金的蠕变断裂寿命，而且也需要重点聚焦于蠕变性能优劣的关联分析和规则抽取，利用提取的规则或知识指导高温合金设计和发现，最终以获得一种综合性能优异的高温合金。</a:t>
            </a:r>
          </a:p>
        </p:txBody>
      </p:sp>
    </p:spTree>
    <p:extLst>
      <p:ext uri="{BB962C8B-B14F-4D97-AF65-F5344CB8AC3E}">
        <p14:creationId xmlns:p14="http://schemas.microsoft.com/office/powerpoint/2010/main" val="28656682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圆角 23">
            <a:extLst>
              <a:ext uri="{FF2B5EF4-FFF2-40B4-BE49-F238E27FC236}">
                <a16:creationId xmlns:a16="http://schemas.microsoft.com/office/drawing/2014/main" id="{848ED9EB-2A53-44CC-918C-7FEF3080123C}"/>
              </a:ext>
            </a:extLst>
          </p:cNvPr>
          <p:cNvSpPr/>
          <p:nvPr/>
        </p:nvSpPr>
        <p:spPr>
          <a:xfrm>
            <a:off x="155959" y="2420888"/>
            <a:ext cx="8712969" cy="3503248"/>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1C6CA083-E6F7-4C0C-B101-E2C7940A36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79145" y="3608697"/>
            <a:ext cx="1540170" cy="998058"/>
          </a:xfrm>
          <a:prstGeom prst="rect">
            <a:avLst/>
          </a:prstGeom>
        </p:spPr>
      </p:pic>
      <p:sp>
        <p:nvSpPr>
          <p:cNvPr id="2" name="标题 1"/>
          <p:cNvSpPr>
            <a:spLocks noGrp="1"/>
          </p:cNvSpPr>
          <p:nvPr>
            <p:ph type="title"/>
          </p:nvPr>
        </p:nvSpPr>
        <p:spPr>
          <a:xfrm>
            <a:off x="863953" y="79342"/>
            <a:ext cx="8229600" cy="687846"/>
          </a:xfrm>
        </p:spPr>
        <p:txBody>
          <a:bodyPr>
            <a:noAutofit/>
          </a:bodyPr>
          <a:lstStyle/>
          <a:p>
            <a:pPr lvl="0"/>
            <a:r>
              <a:rPr lang="zh-CN" altLang="en-US" sz="2400" dirty="0">
                <a:solidFill>
                  <a:srgbClr val="FF0000"/>
                </a:solidFill>
              </a:rPr>
              <a:t>（</a:t>
            </a:r>
            <a:r>
              <a:rPr lang="en-US" altLang="zh-CN" sz="2400" dirty="0">
                <a:solidFill>
                  <a:srgbClr val="FF0000"/>
                </a:solidFill>
              </a:rPr>
              <a:t>1</a:t>
            </a:r>
            <a:r>
              <a:rPr lang="zh-CN" altLang="en-US" sz="2400" dirty="0">
                <a:solidFill>
                  <a:srgbClr val="FF0000"/>
                </a:solidFill>
              </a:rPr>
              <a:t>）基于聚类分析的蠕变性能的正反例学习</a:t>
            </a:r>
          </a:p>
        </p:txBody>
      </p:sp>
      <p:graphicFrame>
        <p:nvGraphicFramePr>
          <p:cNvPr id="27" name="表格 26">
            <a:extLst>
              <a:ext uri="{FF2B5EF4-FFF2-40B4-BE49-F238E27FC236}">
                <a16:creationId xmlns:a16="http://schemas.microsoft.com/office/drawing/2014/main" id="{0EF88B46-5747-4780-8DA6-44D15116DBF3}"/>
              </a:ext>
            </a:extLst>
          </p:cNvPr>
          <p:cNvGraphicFramePr>
            <a:graphicFrameLocks noGrp="1"/>
          </p:cNvGraphicFramePr>
          <p:nvPr>
            <p:extLst>
              <p:ext uri="{D42A27DB-BD31-4B8C-83A1-F6EECF244321}">
                <p14:modId xmlns:p14="http://schemas.microsoft.com/office/powerpoint/2010/main" val="277465472"/>
              </p:ext>
            </p:extLst>
          </p:nvPr>
        </p:nvGraphicFramePr>
        <p:xfrm>
          <a:off x="248648" y="3225975"/>
          <a:ext cx="2386361" cy="1820744"/>
        </p:xfrm>
        <a:graphic>
          <a:graphicData uri="http://schemas.openxmlformats.org/drawingml/2006/table">
            <a:tbl>
              <a:tblPr firstRow="1" bandRow="1">
                <a:tableStyleId>{00A15C55-8517-42AA-B614-E9B94910E393}</a:tableStyleId>
              </a:tblPr>
              <a:tblGrid>
                <a:gridCol w="2386361">
                  <a:extLst>
                    <a:ext uri="{9D8B030D-6E8A-4147-A177-3AD203B41FA5}">
                      <a16:colId xmlns:a16="http://schemas.microsoft.com/office/drawing/2014/main" val="3398178863"/>
                    </a:ext>
                  </a:extLst>
                </a:gridCol>
              </a:tblGrid>
              <a:tr h="455186">
                <a:tc>
                  <a:txBody>
                    <a:bodyPr/>
                    <a:lstStyle/>
                    <a:p>
                      <a:pPr algn="ctr"/>
                      <a:r>
                        <a:rPr lang="zh-CN" altLang="en-US" dirty="0"/>
                        <a:t>输入因子</a:t>
                      </a:r>
                    </a:p>
                  </a:txBody>
                  <a:tcPr/>
                </a:tc>
                <a:extLst>
                  <a:ext uri="{0D108BD9-81ED-4DB2-BD59-A6C34878D82A}">
                    <a16:rowId xmlns:a16="http://schemas.microsoft.com/office/drawing/2014/main" val="2702493465"/>
                  </a:ext>
                </a:extLst>
              </a:tr>
              <a:tr h="455186">
                <a:tc>
                  <a:txBody>
                    <a:bodyPr/>
                    <a:lstStyle/>
                    <a:p>
                      <a:pPr algn="ctr"/>
                      <a:r>
                        <a:rPr lang="zh-CN" altLang="en-US" dirty="0"/>
                        <a:t>蠕变测试温度</a:t>
                      </a:r>
                    </a:p>
                  </a:txBody>
                  <a:tcPr/>
                </a:tc>
                <a:extLst>
                  <a:ext uri="{0D108BD9-81ED-4DB2-BD59-A6C34878D82A}">
                    <a16:rowId xmlns:a16="http://schemas.microsoft.com/office/drawing/2014/main" val="2004320710"/>
                  </a:ext>
                </a:extLst>
              </a:tr>
              <a:tr h="455186">
                <a:tc>
                  <a:txBody>
                    <a:bodyPr/>
                    <a:lstStyle/>
                    <a:p>
                      <a:pPr algn="ctr"/>
                      <a:r>
                        <a:rPr lang="zh-CN" altLang="en-US" dirty="0"/>
                        <a:t>蠕变测试应力</a:t>
                      </a:r>
                    </a:p>
                  </a:txBody>
                  <a:tcPr/>
                </a:tc>
                <a:extLst>
                  <a:ext uri="{0D108BD9-81ED-4DB2-BD59-A6C34878D82A}">
                    <a16:rowId xmlns:a16="http://schemas.microsoft.com/office/drawing/2014/main" val="828920534"/>
                  </a:ext>
                </a:extLst>
              </a:tr>
              <a:tr h="455186">
                <a:tc>
                  <a:txBody>
                    <a:bodyPr/>
                    <a:lstStyle/>
                    <a:p>
                      <a:pPr algn="ctr"/>
                      <a:r>
                        <a:rPr lang="zh-CN" altLang="en-US" dirty="0"/>
                        <a:t>蠕变断裂寿命</a:t>
                      </a:r>
                    </a:p>
                  </a:txBody>
                  <a:tcPr/>
                </a:tc>
                <a:extLst>
                  <a:ext uri="{0D108BD9-81ED-4DB2-BD59-A6C34878D82A}">
                    <a16:rowId xmlns:a16="http://schemas.microsoft.com/office/drawing/2014/main" val="2804340862"/>
                  </a:ext>
                </a:extLst>
              </a:tr>
            </a:tbl>
          </a:graphicData>
        </a:graphic>
      </p:graphicFrame>
      <p:sp>
        <p:nvSpPr>
          <p:cNvPr id="29" name="箭头: 右 28">
            <a:extLst>
              <a:ext uri="{FF2B5EF4-FFF2-40B4-BE49-F238E27FC236}">
                <a16:creationId xmlns:a16="http://schemas.microsoft.com/office/drawing/2014/main" id="{771FB855-89DD-4F6E-9FA9-0F19DDA805C3}"/>
              </a:ext>
            </a:extLst>
          </p:cNvPr>
          <p:cNvSpPr/>
          <p:nvPr/>
        </p:nvSpPr>
        <p:spPr>
          <a:xfrm>
            <a:off x="2635815" y="3826183"/>
            <a:ext cx="352293" cy="418371"/>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087EA077-3A33-47E3-B811-1AEF16D3ADB0}"/>
              </a:ext>
            </a:extLst>
          </p:cNvPr>
          <p:cNvSpPr/>
          <p:nvPr/>
        </p:nvSpPr>
        <p:spPr>
          <a:xfrm>
            <a:off x="4743723" y="3847121"/>
            <a:ext cx="503584" cy="418371"/>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ABCF0FBF-A497-4A41-8CC7-9149E41D57B2}"/>
              </a:ext>
            </a:extLst>
          </p:cNvPr>
          <p:cNvSpPr txBox="1"/>
          <p:nvPr/>
        </p:nvSpPr>
        <p:spPr>
          <a:xfrm>
            <a:off x="275747" y="935288"/>
            <a:ext cx="8592505" cy="1200329"/>
          </a:xfrm>
          <a:prstGeom prst="rect">
            <a:avLst/>
          </a:prstGeom>
          <a:noFill/>
        </p:spPr>
        <p:txBody>
          <a:bodyPr wrap="square" rtlCol="0">
            <a:spAutoFit/>
          </a:bodyPr>
          <a:lstStyle/>
          <a:p>
            <a:r>
              <a:rPr lang="zh-CN" altLang="en-US" dirty="0">
                <a:latin typeface="等线" panose="02010600030101010101" pitchFamily="2" charset="-122"/>
                <a:ea typeface="等线" panose="02010600030101010101" pitchFamily="2" charset="-122"/>
              </a:rPr>
              <a:t>      在采集的合金蠕变断裂寿命数据中，考虑到蠕变性能的优劣（</a:t>
            </a:r>
            <a:r>
              <a:rPr lang="en-US" altLang="zh-CN" dirty="0">
                <a:latin typeface="等线" panose="02010600030101010101" pitchFamily="2" charset="-122"/>
                <a:ea typeface="等线" panose="02010600030101010101" pitchFamily="2" charset="-122"/>
              </a:rPr>
              <a:t>superior/poor</a:t>
            </a:r>
            <a:r>
              <a:rPr lang="zh-CN" altLang="en-US" dirty="0">
                <a:latin typeface="等线" panose="02010600030101010101" pitchFamily="2" charset="-122"/>
                <a:ea typeface="等线" panose="02010600030101010101" pitchFamily="2" charset="-122"/>
              </a:rPr>
              <a:t>）可以由</a:t>
            </a:r>
            <a:r>
              <a:rPr lang="zh-CN" altLang="en-US" b="1" dirty="0">
                <a:solidFill>
                  <a:srgbClr val="FF0000"/>
                </a:solidFill>
                <a:latin typeface="等线" panose="02010600030101010101" pitchFamily="2" charset="-122"/>
                <a:ea typeface="等线" panose="02010600030101010101" pitchFamily="2" charset="-122"/>
              </a:rPr>
              <a:t>蠕变测试温度</a:t>
            </a:r>
            <a:r>
              <a:rPr lang="zh-CN" altLang="en-US" dirty="0">
                <a:latin typeface="等线" panose="02010600030101010101" pitchFamily="2" charset="-122"/>
                <a:ea typeface="等线" panose="02010600030101010101" pitchFamily="2" charset="-122"/>
              </a:rPr>
              <a:t>、</a:t>
            </a:r>
            <a:r>
              <a:rPr lang="zh-CN" altLang="en-US" b="1" dirty="0">
                <a:solidFill>
                  <a:srgbClr val="FF0000"/>
                </a:solidFill>
                <a:latin typeface="等线" panose="02010600030101010101" pitchFamily="2" charset="-122"/>
                <a:ea typeface="等线" panose="02010600030101010101" pitchFamily="2" charset="-122"/>
              </a:rPr>
              <a:t>蠕变测试应力</a:t>
            </a:r>
            <a:r>
              <a:rPr lang="zh-CN" altLang="en-US" dirty="0">
                <a:latin typeface="等线" panose="02010600030101010101" pitchFamily="2" charset="-122"/>
                <a:ea typeface="等线" panose="02010600030101010101" pitchFamily="2" charset="-122"/>
              </a:rPr>
              <a:t>、</a:t>
            </a:r>
            <a:r>
              <a:rPr lang="zh-CN" altLang="en-US" b="1" dirty="0">
                <a:solidFill>
                  <a:srgbClr val="FF0000"/>
                </a:solidFill>
                <a:latin typeface="等线" panose="02010600030101010101" pitchFamily="2" charset="-122"/>
                <a:ea typeface="等线" panose="02010600030101010101" pitchFamily="2" charset="-122"/>
              </a:rPr>
              <a:t>蠕变断裂寿命</a:t>
            </a:r>
            <a:r>
              <a:rPr lang="zh-CN" altLang="en-US" dirty="0">
                <a:latin typeface="等线" panose="02010600030101010101" pitchFamily="2" charset="-122"/>
                <a:ea typeface="等线" panose="02010600030101010101" pitchFamily="2" charset="-122"/>
              </a:rPr>
              <a:t>三个条件来决定，因而我们选取这三个因素，利用</a:t>
            </a:r>
            <a:r>
              <a:rPr lang="zh-CN" altLang="en-US" b="1" dirty="0">
                <a:solidFill>
                  <a:srgbClr val="FF0000"/>
                </a:solidFill>
                <a:latin typeface="等线" panose="02010600030101010101" pitchFamily="2" charset="-122"/>
                <a:ea typeface="等线" panose="02010600030101010101" pitchFamily="2" charset="-122"/>
              </a:rPr>
              <a:t>聚类分析方法</a:t>
            </a:r>
            <a:r>
              <a:rPr lang="zh-CN" altLang="en-US" b="1" dirty="0">
                <a:latin typeface="等线" panose="02010600030101010101" pitchFamily="2" charset="-122"/>
                <a:ea typeface="等线" panose="02010600030101010101" pitchFamily="2" charset="-122"/>
              </a:rPr>
              <a:t>和</a:t>
            </a:r>
            <a:r>
              <a:rPr lang="zh-CN" altLang="en-US" b="1" dirty="0">
                <a:solidFill>
                  <a:srgbClr val="FF0000"/>
                </a:solidFill>
                <a:latin typeface="等线" panose="02010600030101010101" pitchFamily="2" charset="-122"/>
                <a:ea typeface="等线" panose="02010600030101010101" pitchFamily="2" charset="-122"/>
              </a:rPr>
              <a:t>领域专家知识</a:t>
            </a:r>
            <a:r>
              <a:rPr lang="zh-CN" altLang="en-US" dirty="0">
                <a:latin typeface="等线" panose="02010600030101010101" pitchFamily="2" charset="-122"/>
                <a:ea typeface="等线" panose="02010600030101010101" pitchFamily="2" charset="-122"/>
              </a:rPr>
              <a:t>来对合金蠕变性能的优劣进行正反例划分。</a:t>
            </a:r>
          </a:p>
        </p:txBody>
      </p:sp>
      <p:sp>
        <p:nvSpPr>
          <p:cNvPr id="3" name="文本框 2">
            <a:extLst>
              <a:ext uri="{FF2B5EF4-FFF2-40B4-BE49-F238E27FC236}">
                <a16:creationId xmlns:a16="http://schemas.microsoft.com/office/drawing/2014/main" id="{C1E3435A-3B7B-4720-91B2-4F0D0E016FB2}"/>
              </a:ext>
            </a:extLst>
          </p:cNvPr>
          <p:cNvSpPr txBox="1"/>
          <p:nvPr/>
        </p:nvSpPr>
        <p:spPr>
          <a:xfrm>
            <a:off x="803407" y="5450080"/>
            <a:ext cx="1041341" cy="369332"/>
          </a:xfrm>
          <a:prstGeom prst="rect">
            <a:avLst/>
          </a:prstGeom>
          <a:noFill/>
        </p:spPr>
        <p:txBody>
          <a:bodyPr wrap="square" rtlCol="0">
            <a:spAutoFit/>
          </a:bodyPr>
          <a:lstStyle/>
          <a:p>
            <a:pPr algn="ctr"/>
            <a:r>
              <a:rPr lang="zh-CN" altLang="en-US" b="1" dirty="0"/>
              <a:t>输入</a:t>
            </a:r>
          </a:p>
        </p:txBody>
      </p:sp>
      <p:sp>
        <p:nvSpPr>
          <p:cNvPr id="20" name="文本框 19">
            <a:extLst>
              <a:ext uri="{FF2B5EF4-FFF2-40B4-BE49-F238E27FC236}">
                <a16:creationId xmlns:a16="http://schemas.microsoft.com/office/drawing/2014/main" id="{C3E89FBF-EBAF-48BC-B35A-B5C49F6F584F}"/>
              </a:ext>
            </a:extLst>
          </p:cNvPr>
          <p:cNvSpPr txBox="1"/>
          <p:nvPr/>
        </p:nvSpPr>
        <p:spPr>
          <a:xfrm>
            <a:off x="3381198" y="5479807"/>
            <a:ext cx="1041341" cy="369332"/>
          </a:xfrm>
          <a:prstGeom prst="rect">
            <a:avLst/>
          </a:prstGeom>
          <a:noFill/>
        </p:spPr>
        <p:txBody>
          <a:bodyPr wrap="square" rtlCol="0">
            <a:spAutoFit/>
          </a:bodyPr>
          <a:lstStyle/>
          <a:p>
            <a:pPr algn="ctr"/>
            <a:r>
              <a:rPr lang="zh-CN" altLang="en-US" b="1" dirty="0"/>
              <a:t>方法</a:t>
            </a:r>
          </a:p>
        </p:txBody>
      </p:sp>
      <p:sp>
        <p:nvSpPr>
          <p:cNvPr id="21" name="文本框 20">
            <a:extLst>
              <a:ext uri="{FF2B5EF4-FFF2-40B4-BE49-F238E27FC236}">
                <a16:creationId xmlns:a16="http://schemas.microsoft.com/office/drawing/2014/main" id="{750658D3-F0C0-4678-89B4-7A30EC5D0B3E}"/>
              </a:ext>
            </a:extLst>
          </p:cNvPr>
          <p:cNvSpPr txBox="1"/>
          <p:nvPr/>
        </p:nvSpPr>
        <p:spPr>
          <a:xfrm>
            <a:off x="6507005" y="5528797"/>
            <a:ext cx="1041341" cy="369332"/>
          </a:xfrm>
          <a:prstGeom prst="rect">
            <a:avLst/>
          </a:prstGeom>
          <a:noFill/>
        </p:spPr>
        <p:txBody>
          <a:bodyPr wrap="square" rtlCol="0">
            <a:spAutoFit/>
          </a:bodyPr>
          <a:lstStyle/>
          <a:p>
            <a:pPr algn="ctr"/>
            <a:r>
              <a:rPr lang="zh-CN" altLang="en-US" b="1" dirty="0"/>
              <a:t>结果</a:t>
            </a:r>
          </a:p>
        </p:txBody>
      </p:sp>
      <p:sp>
        <p:nvSpPr>
          <p:cNvPr id="13" name="矩形: 圆角 12">
            <a:extLst>
              <a:ext uri="{FF2B5EF4-FFF2-40B4-BE49-F238E27FC236}">
                <a16:creationId xmlns:a16="http://schemas.microsoft.com/office/drawing/2014/main" id="{D600CB72-B720-41C7-B633-500E200566BA}"/>
              </a:ext>
            </a:extLst>
          </p:cNvPr>
          <p:cNvSpPr/>
          <p:nvPr/>
        </p:nvSpPr>
        <p:spPr>
          <a:xfrm>
            <a:off x="2860990" y="3314914"/>
            <a:ext cx="1749087" cy="1511181"/>
          </a:xfrm>
          <a:prstGeom prst="round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30324EDA-329E-43F3-AD1A-A610BEC84E87}"/>
              </a:ext>
            </a:extLst>
          </p:cNvPr>
          <p:cNvSpPr txBox="1"/>
          <p:nvPr/>
        </p:nvSpPr>
        <p:spPr>
          <a:xfrm>
            <a:off x="3294799" y="3314914"/>
            <a:ext cx="846598" cy="369332"/>
          </a:xfrm>
          <a:prstGeom prst="rect">
            <a:avLst/>
          </a:prstGeom>
          <a:noFill/>
        </p:spPr>
        <p:txBody>
          <a:bodyPr wrap="square" rtlCol="0">
            <a:spAutoFit/>
          </a:bodyPr>
          <a:lstStyle/>
          <a:p>
            <a:pPr algn="ctr"/>
            <a:r>
              <a:rPr lang="zh-CN" altLang="en-US" b="1" dirty="0"/>
              <a:t>聚类</a:t>
            </a:r>
          </a:p>
        </p:txBody>
      </p:sp>
      <p:sp>
        <p:nvSpPr>
          <p:cNvPr id="17" name="文本框 16">
            <a:extLst>
              <a:ext uri="{FF2B5EF4-FFF2-40B4-BE49-F238E27FC236}">
                <a16:creationId xmlns:a16="http://schemas.microsoft.com/office/drawing/2014/main" id="{DF6569DE-D737-4836-AF30-E4F831CE0253}"/>
              </a:ext>
            </a:extLst>
          </p:cNvPr>
          <p:cNvSpPr txBox="1"/>
          <p:nvPr/>
        </p:nvSpPr>
        <p:spPr>
          <a:xfrm>
            <a:off x="155960" y="2856022"/>
            <a:ext cx="2550429" cy="338554"/>
          </a:xfrm>
          <a:prstGeom prst="rect">
            <a:avLst/>
          </a:prstGeom>
          <a:noFill/>
        </p:spPr>
        <p:txBody>
          <a:bodyPr wrap="square" rtlCol="0">
            <a:spAutoFit/>
          </a:bodyPr>
          <a:lstStyle/>
          <a:p>
            <a:pPr algn="ctr"/>
            <a:r>
              <a:rPr lang="en-US" altLang="zh-CN" sz="1600" b="1" dirty="0">
                <a:solidFill>
                  <a:srgbClr val="FF0000"/>
                </a:solidFill>
              </a:rPr>
              <a:t>266</a:t>
            </a:r>
            <a:r>
              <a:rPr lang="zh-CN" altLang="en-US" sz="1600" b="1" dirty="0">
                <a:solidFill>
                  <a:srgbClr val="FF0000"/>
                </a:solidFill>
              </a:rPr>
              <a:t>条合金蠕变性能数据</a:t>
            </a:r>
          </a:p>
        </p:txBody>
      </p:sp>
      <p:pic>
        <p:nvPicPr>
          <p:cNvPr id="22" name="图片 21">
            <a:extLst>
              <a:ext uri="{FF2B5EF4-FFF2-40B4-BE49-F238E27FC236}">
                <a16:creationId xmlns:a16="http://schemas.microsoft.com/office/drawing/2014/main" id="{04F5A208-2D7C-49E7-B69F-35A4745CD6F8}"/>
              </a:ext>
            </a:extLst>
          </p:cNvPr>
          <p:cNvPicPr>
            <a:picLocks noChangeAspect="1"/>
          </p:cNvPicPr>
          <p:nvPr/>
        </p:nvPicPr>
        <p:blipFill>
          <a:blip r:embed="rId4"/>
          <a:stretch>
            <a:fillRect/>
          </a:stretch>
        </p:blipFill>
        <p:spPr>
          <a:xfrm>
            <a:off x="5472430" y="2499686"/>
            <a:ext cx="3036458" cy="1996123"/>
          </a:xfrm>
          <a:prstGeom prst="rect">
            <a:avLst/>
          </a:prstGeom>
        </p:spPr>
      </p:pic>
      <p:sp>
        <p:nvSpPr>
          <p:cNvPr id="25" name="文本框 24">
            <a:extLst>
              <a:ext uri="{FF2B5EF4-FFF2-40B4-BE49-F238E27FC236}">
                <a16:creationId xmlns:a16="http://schemas.microsoft.com/office/drawing/2014/main" id="{71CA8AFC-59F0-4680-8C02-8B1B984F30A5}"/>
              </a:ext>
            </a:extLst>
          </p:cNvPr>
          <p:cNvSpPr txBox="1"/>
          <p:nvPr/>
        </p:nvSpPr>
        <p:spPr>
          <a:xfrm>
            <a:off x="4607199" y="3251220"/>
            <a:ext cx="695085" cy="246221"/>
          </a:xfrm>
          <a:prstGeom prst="rect">
            <a:avLst/>
          </a:prstGeom>
          <a:noFill/>
        </p:spPr>
        <p:txBody>
          <a:bodyPr wrap="square" rtlCol="0">
            <a:spAutoFit/>
          </a:bodyPr>
          <a:lstStyle/>
          <a:p>
            <a:r>
              <a:rPr lang="zh-CN" altLang="en-US" sz="1000" dirty="0">
                <a:solidFill>
                  <a:srgbClr val="FF0000"/>
                </a:solidFill>
              </a:rPr>
              <a:t>领域专家</a:t>
            </a:r>
          </a:p>
        </p:txBody>
      </p:sp>
      <p:pic>
        <p:nvPicPr>
          <p:cNvPr id="26" name="图片 25">
            <a:extLst>
              <a:ext uri="{FF2B5EF4-FFF2-40B4-BE49-F238E27FC236}">
                <a16:creationId xmlns:a16="http://schemas.microsoft.com/office/drawing/2014/main" id="{D2F5CC3D-2115-4431-A4CF-BD6FDA2B38A7}"/>
              </a:ext>
            </a:extLst>
          </p:cNvPr>
          <p:cNvPicPr>
            <a:picLocks noChangeAspect="1"/>
          </p:cNvPicPr>
          <p:nvPr/>
        </p:nvPicPr>
        <p:blipFill>
          <a:blip r:embed="rId5"/>
          <a:stretch>
            <a:fillRect/>
          </a:stretch>
        </p:blipFill>
        <p:spPr>
          <a:xfrm>
            <a:off x="4678582" y="2581888"/>
            <a:ext cx="633865" cy="664969"/>
          </a:xfrm>
          <a:prstGeom prst="rect">
            <a:avLst/>
          </a:prstGeom>
        </p:spPr>
      </p:pic>
      <p:cxnSp>
        <p:nvCxnSpPr>
          <p:cNvPr id="33" name="直接箭头连接符 32">
            <a:extLst>
              <a:ext uri="{FF2B5EF4-FFF2-40B4-BE49-F238E27FC236}">
                <a16:creationId xmlns:a16="http://schemas.microsoft.com/office/drawing/2014/main" id="{39623EB2-88DD-436F-B5B9-EDD4B537C6D3}"/>
              </a:ext>
            </a:extLst>
          </p:cNvPr>
          <p:cNvCxnSpPr>
            <a:cxnSpLocks/>
            <a:stCxn id="25" idx="2"/>
          </p:cNvCxnSpPr>
          <p:nvPr/>
        </p:nvCxnSpPr>
        <p:spPr>
          <a:xfrm>
            <a:off x="4954742" y="3497441"/>
            <a:ext cx="0" cy="33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图片 34">
            <a:extLst>
              <a:ext uri="{FF2B5EF4-FFF2-40B4-BE49-F238E27FC236}">
                <a16:creationId xmlns:a16="http://schemas.microsoft.com/office/drawing/2014/main" id="{2C963217-2789-49A4-9A20-49163D42CED2}"/>
              </a:ext>
            </a:extLst>
          </p:cNvPr>
          <p:cNvPicPr>
            <a:picLocks noChangeAspect="1"/>
          </p:cNvPicPr>
          <p:nvPr/>
        </p:nvPicPr>
        <p:blipFill>
          <a:blip r:embed="rId6"/>
          <a:stretch>
            <a:fillRect/>
          </a:stretch>
        </p:blipFill>
        <p:spPr>
          <a:xfrm>
            <a:off x="6030449" y="4428736"/>
            <a:ext cx="2221983" cy="1010391"/>
          </a:xfrm>
          <a:prstGeom prst="rect">
            <a:avLst/>
          </a:prstGeom>
        </p:spPr>
      </p:pic>
      <p:sp>
        <p:nvSpPr>
          <p:cNvPr id="4" name="矩形 3">
            <a:extLst>
              <a:ext uri="{FF2B5EF4-FFF2-40B4-BE49-F238E27FC236}">
                <a16:creationId xmlns:a16="http://schemas.microsoft.com/office/drawing/2014/main" id="{7F92AAC5-835B-4AC1-8C47-57391D7E3CF6}"/>
              </a:ext>
            </a:extLst>
          </p:cNvPr>
          <p:cNvSpPr/>
          <p:nvPr/>
        </p:nvSpPr>
        <p:spPr>
          <a:xfrm>
            <a:off x="5417453" y="2607829"/>
            <a:ext cx="3020052" cy="2920968"/>
          </a:xfrm>
          <a:prstGeom prst="rect">
            <a:avLst/>
          </a:prstGeom>
          <a:noFill/>
          <a:ln w="190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629E8446-1DE8-4CCF-B75F-504486084014}"/>
              </a:ext>
            </a:extLst>
          </p:cNvPr>
          <p:cNvSpPr txBox="1"/>
          <p:nvPr/>
        </p:nvSpPr>
        <p:spPr>
          <a:xfrm>
            <a:off x="5464113" y="4251789"/>
            <a:ext cx="430887" cy="1370088"/>
          </a:xfrm>
          <a:prstGeom prst="rect">
            <a:avLst/>
          </a:prstGeom>
          <a:noFill/>
        </p:spPr>
        <p:txBody>
          <a:bodyPr vert="eaVert" wrap="square" rtlCol="0">
            <a:spAutoFit/>
          </a:bodyPr>
          <a:lstStyle/>
          <a:p>
            <a:pPr algn="ctr"/>
            <a:r>
              <a:rPr lang="zh-CN" altLang="en-US" sz="1600" dirty="0">
                <a:solidFill>
                  <a:srgbClr val="FF0000"/>
                </a:solidFill>
              </a:rPr>
              <a:t>正反例样本</a:t>
            </a:r>
          </a:p>
        </p:txBody>
      </p:sp>
    </p:spTree>
    <p:extLst>
      <p:ext uri="{BB962C8B-B14F-4D97-AF65-F5344CB8AC3E}">
        <p14:creationId xmlns:p14="http://schemas.microsoft.com/office/powerpoint/2010/main" val="37659814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29DBEFF-6BF8-420E-BC6B-94A1C9EF6F7E}"/>
              </a:ext>
            </a:extLst>
          </p:cNvPr>
          <p:cNvSpPr txBox="1"/>
          <p:nvPr/>
        </p:nvSpPr>
        <p:spPr>
          <a:xfrm>
            <a:off x="445356" y="1041098"/>
            <a:ext cx="2469337" cy="2938765"/>
          </a:xfrm>
          <a:prstGeom prst="rect">
            <a:avLst/>
          </a:prstGeom>
          <a:ln>
            <a:solidFill>
              <a:schemeClr val="accent5">
                <a:lumMod val="60000"/>
                <a:lumOff val="40000"/>
              </a:schemeClr>
            </a:solidFill>
          </a:ln>
        </p:spPr>
        <p:style>
          <a:lnRef idx="2">
            <a:schemeClr val="accent1"/>
          </a:lnRef>
          <a:fillRef idx="1">
            <a:schemeClr val="lt1"/>
          </a:fillRef>
          <a:effectRef idx="0">
            <a:schemeClr val="accent1"/>
          </a:effectRef>
          <a:fontRef idx="minor">
            <a:schemeClr val="dk1"/>
          </a:fontRef>
        </p:style>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33" name="立方体 32"/>
          <p:cNvSpPr/>
          <p:nvPr/>
        </p:nvSpPr>
        <p:spPr>
          <a:xfrm>
            <a:off x="3805932" y="1037432"/>
            <a:ext cx="1800225" cy="1871662"/>
          </a:xfrm>
          <a:prstGeom prst="cube">
            <a:avLst/>
          </a:prstGeom>
        </p:spPr>
        <p:style>
          <a:lnRef idx="3">
            <a:schemeClr val="lt1"/>
          </a:lnRef>
          <a:fillRef idx="1">
            <a:schemeClr val="dk1"/>
          </a:fillRef>
          <a:effectRef idx="1">
            <a:schemeClr val="dk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4" name="右箭头 33"/>
          <p:cNvSpPr/>
          <p:nvPr/>
        </p:nvSpPr>
        <p:spPr>
          <a:xfrm>
            <a:off x="2653407" y="2060575"/>
            <a:ext cx="1008063" cy="431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5" name="右箭头 34"/>
          <p:cNvSpPr/>
          <p:nvPr/>
        </p:nvSpPr>
        <p:spPr>
          <a:xfrm>
            <a:off x="5749032" y="2054225"/>
            <a:ext cx="1008063" cy="431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9399" name="文本框 9"/>
          <p:cNvSpPr txBox="1">
            <a:spLocks noChangeArrowheads="1"/>
          </p:cNvSpPr>
          <p:nvPr/>
        </p:nvSpPr>
        <p:spPr bwMode="auto">
          <a:xfrm>
            <a:off x="378773" y="1491734"/>
            <a:ext cx="15792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ctr" defTabSz="0" rtl="0" eaLnBrk="1" fontAlgn="auto" latinLnBrk="0" hangingPunct="1">
              <a:lnSpc>
                <a:spcPct val="100000"/>
              </a:lnSpc>
              <a:spcBef>
                <a:spcPct val="0"/>
              </a:spcBef>
              <a:spcAft>
                <a:spcPts val="0"/>
              </a:spcAft>
              <a:buClrTx/>
              <a:buSzTx/>
              <a:buFontTx/>
              <a:buNone/>
              <a:tabLst/>
              <a:defRPr/>
            </a:pPr>
            <a:r>
              <a:rPr kumimoji="0" lang="zh-CN" altLang="en-US" sz="1800" b="1" i="0" u="none" strike="noStrike" kern="1200" cap="none" spc="0" normalizeH="0" baseline="0" noProof="0" dirty="0">
                <a:ln>
                  <a:noFill/>
                </a:ln>
                <a:solidFill>
                  <a:srgbClr val="FF0000"/>
                </a:solidFill>
                <a:effectLst/>
                <a:uLnTx/>
                <a:uFillTx/>
                <a:latin typeface="Calibri" panose="020F0502020204030204" pitchFamily="34" charset="0"/>
                <a:ea typeface="宋体" panose="02010600030101010101" pitchFamily="2" charset="-122"/>
                <a:cs typeface="+mn-cs"/>
                <a:sym typeface="仿宋_GB2312"/>
              </a:rPr>
              <a:t>蠕变性能优劣</a:t>
            </a:r>
            <a:endParaRPr kumimoji="0" lang="en-US" altLang="zh-CN" sz="1800" b="1" i="0" u="none" strike="noStrike" kern="1200" cap="none" spc="0" normalizeH="0" baseline="0" noProof="0" dirty="0">
              <a:ln>
                <a:noFill/>
              </a:ln>
              <a:solidFill>
                <a:srgbClr val="FF0000"/>
              </a:solidFill>
              <a:effectLst/>
              <a:uLnTx/>
              <a:uFillTx/>
              <a:latin typeface="Calibri" panose="020F0502020204030204" pitchFamily="34" charset="0"/>
              <a:ea typeface="宋体" panose="02010600030101010101" pitchFamily="2" charset="-122"/>
              <a:cs typeface="+mn-cs"/>
              <a:sym typeface="仿宋_GB2312"/>
            </a:endParaRPr>
          </a:p>
        </p:txBody>
      </p:sp>
      <p:sp>
        <p:nvSpPr>
          <p:cNvPr id="59400" name="文本框 10"/>
          <p:cNvSpPr txBox="1">
            <a:spLocks noChangeArrowheads="1"/>
          </p:cNvSpPr>
          <p:nvPr/>
        </p:nvSpPr>
        <p:spPr bwMode="auto">
          <a:xfrm>
            <a:off x="6625697" y="1676400"/>
            <a:ext cx="136928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ctr" defTabSz="0" rtl="0" eaLnBrk="1" fontAlgn="auto" latinLnBrk="0" hangingPunct="1">
              <a:lnSpc>
                <a:spcPct val="100000"/>
              </a:lnSpc>
              <a:spcBef>
                <a:spcPct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sym typeface="仿宋_GB2312"/>
              </a:rPr>
              <a:t>Superior/</a:t>
            </a:r>
          </a:p>
          <a:p>
            <a:pPr marL="0" marR="0" lvl="0" indent="0" algn="ctr" defTabSz="0" rtl="0" eaLnBrk="1" fontAlgn="auto" latinLnBrk="0" hangingPunct="1">
              <a:lnSpc>
                <a:spcPct val="100000"/>
              </a:lnSpc>
              <a:spcBef>
                <a:spcPct val="0"/>
              </a:spcBef>
              <a:spcAft>
                <a:spcPts val="0"/>
              </a:spcAft>
              <a:buClrTx/>
              <a:buSzTx/>
              <a:buFontTx/>
              <a:buNone/>
              <a:tabLst/>
              <a:defRPr/>
            </a:pPr>
            <a:r>
              <a:rPr kumimoji="0" lang="en-US" altLang="zh-CN" sz="2400" b="0" i="0" u="none" strike="noStrike" kern="1200" cap="none" spc="0" normalizeH="0" baseline="0" noProof="0" dirty="0">
                <a:ln>
                  <a:noFill/>
                </a:ln>
                <a:solidFill>
                  <a:srgbClr val="FF0000"/>
                </a:solidFill>
                <a:effectLst/>
                <a:uLnTx/>
                <a:uFillTx/>
                <a:latin typeface="Calibri" panose="020F0502020204030204" pitchFamily="34" charset="0"/>
                <a:ea typeface="宋体" panose="02010600030101010101" pitchFamily="2" charset="-122"/>
                <a:cs typeface="+mn-cs"/>
                <a:sym typeface="仿宋_GB2312"/>
              </a:rPr>
              <a:t>Poor</a:t>
            </a:r>
            <a:endParaRPr kumimoji="0" lang="zh-CN" altLang="en-US" sz="2400" b="0" i="0" u="none" strike="noStrike" kern="1200" cap="none" spc="0" normalizeH="0" baseline="0" noProof="0" dirty="0">
              <a:ln>
                <a:noFill/>
              </a:ln>
              <a:solidFill>
                <a:srgbClr val="FF0000"/>
              </a:solidFill>
              <a:effectLst/>
              <a:uLnTx/>
              <a:uFillTx/>
              <a:latin typeface="Calibri" panose="020F0502020204030204" pitchFamily="34" charset="0"/>
              <a:ea typeface="宋体" panose="02010600030101010101" pitchFamily="2" charset="-122"/>
              <a:cs typeface="+mn-cs"/>
              <a:sym typeface="仿宋_GB2312"/>
            </a:endParaRPr>
          </a:p>
        </p:txBody>
      </p:sp>
      <p:pic>
        <p:nvPicPr>
          <p:cNvPr id="38"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39307" y="1390650"/>
            <a:ext cx="915988" cy="171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虚尾箭头 38"/>
          <p:cNvSpPr/>
          <p:nvPr/>
        </p:nvSpPr>
        <p:spPr bwMode="auto">
          <a:xfrm rot="5400000">
            <a:off x="4226620" y="2970215"/>
            <a:ext cx="741361" cy="1008062"/>
          </a:xfrm>
          <a:prstGeom prst="stripedRightArrow">
            <a:avLst/>
          </a:prstGeom>
        </p:spPr>
        <p:style>
          <a:lnRef idx="1">
            <a:schemeClr val="accent2"/>
          </a:lnRef>
          <a:fillRef idx="2">
            <a:schemeClr val="accent2"/>
          </a:fillRef>
          <a:effectRef idx="1">
            <a:schemeClr val="accent2"/>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9403" name="文本框 13"/>
          <p:cNvSpPr txBox="1">
            <a:spLocks noChangeArrowheads="1"/>
          </p:cNvSpPr>
          <p:nvPr/>
        </p:nvSpPr>
        <p:spPr bwMode="auto">
          <a:xfrm>
            <a:off x="5104627" y="3101531"/>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0" rtl="0" eaLnBrk="1" fontAlgn="auto" latinLnBrk="0" hangingPunct="1">
              <a:lnSpc>
                <a:spcPct val="10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sym typeface="仿宋_GB2312"/>
              </a:rPr>
              <a:t>规则学习与重要度分析</a:t>
            </a:r>
          </a:p>
        </p:txBody>
      </p:sp>
      <p:sp>
        <p:nvSpPr>
          <p:cNvPr id="41" name="立方体 40"/>
          <p:cNvSpPr/>
          <p:nvPr/>
        </p:nvSpPr>
        <p:spPr bwMode="auto">
          <a:xfrm>
            <a:off x="3805932" y="3979863"/>
            <a:ext cx="1888580" cy="1871662"/>
          </a:xfrm>
          <a:prstGeom prst="cube">
            <a:avLst/>
          </a:prstGeom>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pic>
        <p:nvPicPr>
          <p:cNvPr id="59405" name="图片 1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34964" y="4581453"/>
            <a:ext cx="112395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左大括号 42"/>
          <p:cNvSpPr/>
          <p:nvPr/>
        </p:nvSpPr>
        <p:spPr bwMode="auto">
          <a:xfrm>
            <a:off x="5749032" y="3979863"/>
            <a:ext cx="431800" cy="1871662"/>
          </a:xfrm>
          <a:prstGeom prst="leftBrace">
            <a:avLst/>
          </a:prstGeom>
          <a:ln w="38100"/>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9407" name="TextBox 9"/>
          <p:cNvSpPr txBox="1">
            <a:spLocks noChangeArrowheads="1"/>
          </p:cNvSpPr>
          <p:nvPr/>
        </p:nvSpPr>
        <p:spPr bwMode="auto">
          <a:xfrm>
            <a:off x="6235352" y="3852050"/>
            <a:ext cx="25781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0"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sym typeface="仿宋_GB2312"/>
              </a:rPr>
              <a:t>1</a:t>
            </a: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sym typeface="仿宋_GB2312"/>
              </a:rPr>
              <a:t>、构建决策树模型并提取规则</a:t>
            </a:r>
          </a:p>
        </p:txBody>
      </p:sp>
      <p:sp>
        <p:nvSpPr>
          <p:cNvPr id="59409" name="文本框 9"/>
          <p:cNvSpPr txBox="1">
            <a:spLocks noChangeArrowheads="1"/>
          </p:cNvSpPr>
          <p:nvPr/>
        </p:nvSpPr>
        <p:spPr bwMode="auto">
          <a:xfrm>
            <a:off x="906028" y="2451895"/>
            <a:ext cx="2123729"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ctr" defTabSz="0" rtl="0" eaLnBrk="1" fontAlgn="auto" latinLnBrk="0" hangingPunct="1">
              <a:lnSpc>
                <a:spcPct val="100000"/>
              </a:lnSpc>
              <a:spcBef>
                <a:spcPct val="0"/>
              </a:spcBef>
              <a:spcAft>
                <a:spcPts val="0"/>
              </a:spcAft>
              <a:buClrTx/>
              <a:buSzTx/>
              <a:buFontTx/>
              <a:buNone/>
              <a:tabLst/>
              <a:defRPr/>
            </a:pPr>
            <a:r>
              <a:rPr kumimoji="0" lang="zh-CN" altLang="en-US" sz="1800" b="1" i="0" u="none" strike="noStrike" kern="1200" cap="none" spc="0" normalizeH="0" baseline="0" noProof="0" dirty="0">
                <a:ln>
                  <a:noFill/>
                </a:ln>
                <a:solidFill>
                  <a:srgbClr val="FF0000"/>
                </a:solidFill>
                <a:effectLst/>
                <a:uLnTx/>
                <a:uFillTx/>
                <a:latin typeface="Calibri" panose="020F0502020204030204" pitchFamily="34" charset="0"/>
                <a:ea typeface="宋体" panose="02010600030101010101" pitchFamily="2" charset="-122"/>
                <a:cs typeface="+mn-cs"/>
                <a:sym typeface="仿宋_GB2312"/>
              </a:rPr>
              <a:t>蠕变属性</a:t>
            </a:r>
            <a:endParaRPr kumimoji="0" lang="en-US" altLang="zh-CN" sz="1800" b="1" i="0" u="none" strike="noStrike" kern="1200" cap="none" spc="0" normalizeH="0" baseline="0" noProof="0" dirty="0">
              <a:ln>
                <a:noFill/>
              </a:ln>
              <a:solidFill>
                <a:srgbClr val="FF0000"/>
              </a:solidFill>
              <a:effectLst/>
              <a:uLnTx/>
              <a:uFillTx/>
              <a:latin typeface="Calibri" panose="020F0502020204030204" pitchFamily="34" charset="0"/>
              <a:ea typeface="宋体" panose="02010600030101010101" pitchFamily="2" charset="-122"/>
              <a:cs typeface="+mn-cs"/>
              <a:sym typeface="仿宋_GB2312"/>
            </a:endParaRPr>
          </a:p>
          <a:p>
            <a:pPr marL="0" marR="0" lvl="0" indent="0" algn="ctr" defTabSz="0" rtl="0" eaLnBrk="1" fontAlgn="auto" latinLnBrk="0" hangingPunct="1">
              <a:lnSpc>
                <a:spcPct val="10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sym typeface="仿宋_GB2312"/>
              </a:rPr>
              <a:t>化学成分</a:t>
            </a:r>
            <a:endParaRPr kumimoji="0" lang="en-US" altLang="zh-CN" sz="16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sym typeface="仿宋_GB2312"/>
            </a:endParaRPr>
          </a:p>
          <a:p>
            <a:pPr marL="0" marR="0" lvl="0" indent="0" algn="ctr" defTabSz="0" rtl="0" eaLnBrk="1" fontAlgn="auto" latinLnBrk="0" hangingPunct="1">
              <a:lnSpc>
                <a:spcPct val="10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sym typeface="仿宋_GB2312"/>
              </a:rPr>
              <a:t>热处理工艺</a:t>
            </a:r>
            <a:endParaRPr kumimoji="0" lang="en-US" altLang="zh-CN" sz="16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sym typeface="仿宋_GB2312"/>
            </a:endParaRPr>
          </a:p>
          <a:p>
            <a:pPr marL="0" marR="0" lvl="0" indent="0" algn="ctr" defTabSz="0" rtl="0" eaLnBrk="1" fontAlgn="auto" latinLnBrk="0" hangingPunct="1">
              <a:lnSpc>
                <a:spcPct val="100000"/>
              </a:lnSpc>
              <a:spcBef>
                <a:spcPct val="0"/>
              </a:spcBef>
              <a:spcAft>
                <a:spcPts val="0"/>
              </a:spcAft>
              <a:buClrTx/>
              <a:buSzTx/>
              <a:buFontTx/>
              <a:buNone/>
              <a:tabLst/>
              <a:defRPr/>
            </a:pPr>
            <a:r>
              <a:rPr lang="zh-CN" altLang="en-US" sz="1600" dirty="0">
                <a:solidFill>
                  <a:prstClr val="black"/>
                </a:solidFill>
                <a:latin typeface="Calibri" panose="020F0502020204030204" pitchFamily="34" charset="0"/>
                <a:ea typeface="宋体" panose="02010600030101010101" pitchFamily="2" charset="-122"/>
              </a:rPr>
              <a:t>试验条件</a:t>
            </a:r>
            <a:endParaRPr lang="en-US" altLang="zh-CN" sz="1600" dirty="0">
              <a:solidFill>
                <a:prstClr val="black"/>
              </a:solidFill>
              <a:latin typeface="Calibri" panose="020F0502020204030204" pitchFamily="34" charset="0"/>
              <a:ea typeface="宋体" panose="02010600030101010101" pitchFamily="2" charset="-122"/>
            </a:endParaRPr>
          </a:p>
          <a:p>
            <a:pPr marL="0" marR="0" lvl="0" indent="0" algn="ctr" defTabSz="0" rtl="0" eaLnBrk="1" fontAlgn="auto" latinLnBrk="0" hangingPunct="1">
              <a:lnSpc>
                <a:spcPct val="10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sym typeface="仿宋_GB2312"/>
              </a:rPr>
              <a:t>微观结构属性</a:t>
            </a:r>
            <a:endParaRPr kumimoji="0" lang="en-US" altLang="zh-CN" sz="16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sym typeface="仿宋_GB2312"/>
            </a:endParaRPr>
          </a:p>
        </p:txBody>
      </p:sp>
      <p:cxnSp>
        <p:nvCxnSpPr>
          <p:cNvPr id="47" name="直接连接符 46"/>
          <p:cNvCxnSpPr>
            <a:cxnSpLocks/>
          </p:cNvCxnSpPr>
          <p:nvPr/>
        </p:nvCxnSpPr>
        <p:spPr>
          <a:xfrm flipH="1">
            <a:off x="636960" y="1327287"/>
            <a:ext cx="1555593" cy="2518717"/>
          </a:xfrm>
          <a:prstGeom prst="line">
            <a:avLst/>
          </a:prstGeom>
        </p:spPr>
        <p:style>
          <a:lnRef idx="1">
            <a:schemeClr val="dk1"/>
          </a:lnRef>
          <a:fillRef idx="0">
            <a:schemeClr val="dk1"/>
          </a:fillRef>
          <a:effectRef idx="0">
            <a:schemeClr val="dk1"/>
          </a:effectRef>
          <a:fontRef idx="minor">
            <a:schemeClr val="tx1"/>
          </a:fontRef>
        </p:style>
      </p:cxnSp>
      <p:sp>
        <p:nvSpPr>
          <p:cNvPr id="21" name="标题 1">
            <a:extLst>
              <a:ext uri="{FF2B5EF4-FFF2-40B4-BE49-F238E27FC236}">
                <a16:creationId xmlns:a16="http://schemas.microsoft.com/office/drawing/2014/main" id="{FBBFDBD6-B239-47F5-862B-55460384F2AE}"/>
              </a:ext>
            </a:extLst>
          </p:cNvPr>
          <p:cNvSpPr>
            <a:spLocks noGrp="1"/>
          </p:cNvSpPr>
          <p:nvPr>
            <p:ph type="title"/>
          </p:nvPr>
        </p:nvSpPr>
        <p:spPr>
          <a:xfrm>
            <a:off x="863953" y="79342"/>
            <a:ext cx="8229600" cy="687846"/>
          </a:xfrm>
        </p:spPr>
        <p:txBody>
          <a:bodyPr>
            <a:noAutofit/>
          </a:bodyPr>
          <a:lstStyle/>
          <a:p>
            <a:pPr lvl="0"/>
            <a:r>
              <a:rPr lang="zh-CN" altLang="en-US" sz="2400" dirty="0">
                <a:solidFill>
                  <a:srgbClr val="FF0000"/>
                </a:solidFill>
              </a:rPr>
              <a:t>（</a:t>
            </a:r>
            <a:r>
              <a:rPr lang="en-US" altLang="zh-CN" sz="2400" dirty="0">
                <a:solidFill>
                  <a:srgbClr val="FF0000"/>
                </a:solidFill>
              </a:rPr>
              <a:t>2</a:t>
            </a:r>
            <a:r>
              <a:rPr lang="zh-CN" altLang="en-US" sz="2400" dirty="0">
                <a:solidFill>
                  <a:srgbClr val="FF0000"/>
                </a:solidFill>
              </a:rPr>
              <a:t>）蠕变性能优化的规则抽取</a:t>
            </a:r>
          </a:p>
        </p:txBody>
      </p:sp>
      <p:sp>
        <p:nvSpPr>
          <p:cNvPr id="22" name="TextBox 18">
            <a:extLst>
              <a:ext uri="{FF2B5EF4-FFF2-40B4-BE49-F238E27FC236}">
                <a16:creationId xmlns:a16="http://schemas.microsoft.com/office/drawing/2014/main" id="{451CBB39-995F-4C7D-B609-DB7CCA22966F}"/>
              </a:ext>
            </a:extLst>
          </p:cNvPr>
          <p:cNvSpPr txBox="1">
            <a:spLocks noChangeArrowheads="1"/>
          </p:cNvSpPr>
          <p:nvPr/>
        </p:nvSpPr>
        <p:spPr bwMode="auto">
          <a:xfrm>
            <a:off x="6180832" y="5537755"/>
            <a:ext cx="292767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0"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sym typeface="仿宋_GB2312"/>
              </a:rPr>
              <a:t>2</a:t>
            </a: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sym typeface="仿宋_GB2312"/>
              </a:rPr>
              <a:t>、基于决策树模型分析各个成因的重要度</a:t>
            </a:r>
          </a:p>
        </p:txBody>
      </p:sp>
      <p:sp>
        <p:nvSpPr>
          <p:cNvPr id="5" name="矩形 4">
            <a:extLst>
              <a:ext uri="{FF2B5EF4-FFF2-40B4-BE49-F238E27FC236}">
                <a16:creationId xmlns:a16="http://schemas.microsoft.com/office/drawing/2014/main" id="{C3B86093-D3EF-4D6B-B1C7-478DDEF150BB}"/>
              </a:ext>
            </a:extLst>
          </p:cNvPr>
          <p:cNvSpPr/>
          <p:nvPr/>
        </p:nvSpPr>
        <p:spPr>
          <a:xfrm>
            <a:off x="6443755" y="1029062"/>
            <a:ext cx="1733168" cy="400110"/>
          </a:xfrm>
          <a:prstGeom prst="rect">
            <a:avLst/>
          </a:prstGeom>
        </p:spPr>
        <p:txBody>
          <a:bodyPr wrap="non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蠕变性能优劣</a:t>
            </a:r>
            <a:endParaRPr kumimoji="0" lang="en-US" altLang="zh-CN"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2" name="文本框 1">
            <a:extLst>
              <a:ext uri="{FF2B5EF4-FFF2-40B4-BE49-F238E27FC236}">
                <a16:creationId xmlns:a16="http://schemas.microsoft.com/office/drawing/2014/main" id="{D4544737-53F8-458F-8790-B89E3A42DE4D}"/>
              </a:ext>
            </a:extLst>
          </p:cNvPr>
          <p:cNvSpPr txBox="1"/>
          <p:nvPr/>
        </p:nvSpPr>
        <p:spPr>
          <a:xfrm>
            <a:off x="463459" y="1041099"/>
            <a:ext cx="252267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蠕变性能数据</a:t>
            </a:r>
          </a:p>
        </p:txBody>
      </p:sp>
      <p:pic>
        <p:nvPicPr>
          <p:cNvPr id="23" name="图片 22">
            <a:extLst>
              <a:ext uri="{FF2B5EF4-FFF2-40B4-BE49-F238E27FC236}">
                <a16:creationId xmlns:a16="http://schemas.microsoft.com/office/drawing/2014/main" id="{E95145A4-D96A-4ED3-A164-17D615EE06BD}"/>
              </a:ext>
            </a:extLst>
          </p:cNvPr>
          <p:cNvPicPr>
            <a:picLocks noChangeAspect="1"/>
          </p:cNvPicPr>
          <p:nvPr/>
        </p:nvPicPr>
        <p:blipFill>
          <a:blip r:embed="rId6"/>
          <a:stretch>
            <a:fillRect/>
          </a:stretch>
        </p:blipFill>
        <p:spPr>
          <a:xfrm>
            <a:off x="395829" y="4069033"/>
            <a:ext cx="3152815" cy="2408434"/>
          </a:xfrm>
          <a:prstGeom prst="rect">
            <a:avLst/>
          </a:prstGeom>
        </p:spPr>
      </p:pic>
      <p:sp>
        <p:nvSpPr>
          <p:cNvPr id="4" name="箭头: 虚尾 3">
            <a:extLst>
              <a:ext uri="{FF2B5EF4-FFF2-40B4-BE49-F238E27FC236}">
                <a16:creationId xmlns:a16="http://schemas.microsoft.com/office/drawing/2014/main" id="{061A7A8D-2457-451D-BAC9-8E199CB74056}"/>
              </a:ext>
            </a:extLst>
          </p:cNvPr>
          <p:cNvSpPr/>
          <p:nvPr/>
        </p:nvSpPr>
        <p:spPr>
          <a:xfrm flipH="1">
            <a:off x="3517280" y="4915694"/>
            <a:ext cx="268288" cy="457522"/>
          </a:xfrm>
          <a:prstGeom prst="striped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405232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4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940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40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randombar(horizontal)">
                                      <p:cBhvr>
                                        <p:cTn id="3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59403" grpId="0"/>
      <p:bldP spid="41" grpId="0" animBg="1"/>
      <p:bldP spid="43" grpId="0" animBg="1"/>
      <p:bldP spid="59407" grpId="0"/>
      <p:bldP spid="22" grpId="0"/>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0608"/>
            <a:ext cx="8229600" cy="796950"/>
          </a:xfrm>
        </p:spPr>
        <p:txBody>
          <a:bodyPr/>
          <a:lstStyle/>
          <a:p>
            <a:r>
              <a:rPr lang="zh-CN" altLang="en-US" dirty="0"/>
              <a:t>进度计划表</a:t>
            </a:r>
          </a:p>
        </p:txBody>
      </p:sp>
      <p:graphicFrame>
        <p:nvGraphicFramePr>
          <p:cNvPr id="4" name="表格 3"/>
          <p:cNvGraphicFramePr>
            <a:graphicFrameLocks noGrp="1"/>
          </p:cNvGraphicFramePr>
          <p:nvPr>
            <p:extLst>
              <p:ext uri="{D42A27DB-BD31-4B8C-83A1-F6EECF244321}">
                <p14:modId xmlns:p14="http://schemas.microsoft.com/office/powerpoint/2010/main" val="2157400423"/>
              </p:ext>
            </p:extLst>
          </p:nvPr>
        </p:nvGraphicFramePr>
        <p:xfrm>
          <a:off x="144016" y="1635815"/>
          <a:ext cx="8820472" cy="5105553"/>
        </p:xfrm>
        <a:graphic>
          <a:graphicData uri="http://schemas.openxmlformats.org/drawingml/2006/table">
            <a:tbl>
              <a:tblPr firstRow="1" bandRow="1">
                <a:tableStyleId>{7DF18680-E054-41AD-8BC1-D1AEF772440D}</a:tableStyleId>
              </a:tblPr>
              <a:tblGrid>
                <a:gridCol w="2256968">
                  <a:extLst>
                    <a:ext uri="{9D8B030D-6E8A-4147-A177-3AD203B41FA5}">
                      <a16:colId xmlns:a16="http://schemas.microsoft.com/office/drawing/2014/main" val="20000"/>
                    </a:ext>
                  </a:extLst>
                </a:gridCol>
                <a:gridCol w="2153268">
                  <a:extLst>
                    <a:ext uri="{9D8B030D-6E8A-4147-A177-3AD203B41FA5}">
                      <a16:colId xmlns:a16="http://schemas.microsoft.com/office/drawing/2014/main" val="20001"/>
                    </a:ext>
                  </a:extLst>
                </a:gridCol>
                <a:gridCol w="2205118">
                  <a:extLst>
                    <a:ext uri="{9D8B030D-6E8A-4147-A177-3AD203B41FA5}">
                      <a16:colId xmlns:a16="http://schemas.microsoft.com/office/drawing/2014/main" val="20002"/>
                    </a:ext>
                  </a:extLst>
                </a:gridCol>
                <a:gridCol w="2205118">
                  <a:extLst>
                    <a:ext uri="{9D8B030D-6E8A-4147-A177-3AD203B41FA5}">
                      <a16:colId xmlns:a16="http://schemas.microsoft.com/office/drawing/2014/main" val="20003"/>
                    </a:ext>
                  </a:extLst>
                </a:gridCol>
              </a:tblGrid>
              <a:tr h="356384">
                <a:tc>
                  <a:txBody>
                    <a:bodyPr/>
                    <a:lstStyle/>
                    <a:p>
                      <a:pPr algn="ctr"/>
                      <a:r>
                        <a:rPr lang="zh-CN" altLang="en-US" dirty="0"/>
                        <a:t>年度</a:t>
                      </a:r>
                    </a:p>
                  </a:txBody>
                  <a:tcPr/>
                </a:tc>
                <a:tc>
                  <a:txBody>
                    <a:bodyPr/>
                    <a:lstStyle/>
                    <a:p>
                      <a:pPr algn="ctr"/>
                      <a:r>
                        <a:rPr lang="zh-CN" altLang="en-US" dirty="0"/>
                        <a:t>任务</a:t>
                      </a:r>
                    </a:p>
                  </a:txBody>
                  <a:tcPr/>
                </a:tc>
                <a:tc>
                  <a:txBody>
                    <a:bodyPr/>
                    <a:lstStyle/>
                    <a:p>
                      <a:pPr algn="ctr"/>
                      <a:r>
                        <a:rPr lang="zh-CN" altLang="en-US" dirty="0"/>
                        <a:t>考核指标</a:t>
                      </a:r>
                    </a:p>
                  </a:txBody>
                  <a:tcPr/>
                </a:tc>
                <a:tc>
                  <a:txBody>
                    <a:bodyPr/>
                    <a:lstStyle/>
                    <a:p>
                      <a:pPr algn="ctr"/>
                      <a:r>
                        <a:rPr lang="zh-CN" altLang="en-US" dirty="0"/>
                        <a:t>成果形式</a:t>
                      </a:r>
                    </a:p>
                  </a:txBody>
                  <a:tcPr/>
                </a:tc>
                <a:extLst>
                  <a:ext uri="{0D108BD9-81ED-4DB2-BD59-A6C34878D82A}">
                    <a16:rowId xmlns:a16="http://schemas.microsoft.com/office/drawing/2014/main" val="10000"/>
                  </a:ext>
                </a:extLst>
              </a:tr>
              <a:tr h="1336439">
                <a:tc>
                  <a:txBody>
                    <a:bodyPr/>
                    <a:lstStyle/>
                    <a:p>
                      <a:r>
                        <a:rPr lang="en-US" altLang="zh-CN" sz="1600" b="1" dirty="0">
                          <a:solidFill>
                            <a:srgbClr val="FF0000"/>
                          </a:solidFill>
                        </a:rPr>
                        <a:t>2017</a:t>
                      </a:r>
                      <a:r>
                        <a:rPr lang="zh-CN" altLang="en-US" sz="1600" b="1" dirty="0">
                          <a:solidFill>
                            <a:srgbClr val="FF0000"/>
                          </a:solidFill>
                        </a:rPr>
                        <a:t>年</a:t>
                      </a:r>
                      <a:r>
                        <a:rPr lang="en-US" altLang="zh-CN" sz="1600" b="1" dirty="0">
                          <a:solidFill>
                            <a:srgbClr val="FF0000"/>
                          </a:solidFill>
                        </a:rPr>
                        <a:t>7</a:t>
                      </a:r>
                      <a:r>
                        <a:rPr lang="zh-CN" altLang="en-US" sz="1600" b="1" dirty="0">
                          <a:solidFill>
                            <a:srgbClr val="FF0000"/>
                          </a:solidFill>
                        </a:rPr>
                        <a:t>月</a:t>
                      </a:r>
                      <a:r>
                        <a:rPr lang="en-US" altLang="zh-CN" sz="1600" b="1" dirty="0">
                          <a:solidFill>
                            <a:srgbClr val="FF0000"/>
                          </a:solidFill>
                        </a:rPr>
                        <a:t>-2018</a:t>
                      </a:r>
                      <a:r>
                        <a:rPr lang="zh-CN" altLang="en-US" sz="1600" b="1" dirty="0">
                          <a:solidFill>
                            <a:srgbClr val="FF0000"/>
                          </a:solidFill>
                        </a:rPr>
                        <a:t>年</a:t>
                      </a:r>
                      <a:r>
                        <a:rPr lang="en-US" altLang="zh-CN" sz="1600" b="1" dirty="0">
                          <a:solidFill>
                            <a:srgbClr val="FF0000"/>
                          </a:solidFill>
                        </a:rPr>
                        <a:t>6</a:t>
                      </a:r>
                      <a:r>
                        <a:rPr lang="zh-CN" altLang="en-US" sz="1600" b="1" dirty="0">
                          <a:solidFill>
                            <a:srgbClr val="FF0000"/>
                          </a:solidFill>
                        </a:rPr>
                        <a:t>月</a:t>
                      </a:r>
                    </a:p>
                    <a:p>
                      <a:endParaRPr lang="zh-CN" altLang="en-US" b="1" dirty="0">
                        <a:solidFill>
                          <a:srgbClr val="FF0000"/>
                        </a:solidFill>
                      </a:endParaRPr>
                    </a:p>
                  </a:txBody>
                  <a:tcPr/>
                </a:tc>
                <a:tc>
                  <a:txBody>
                    <a:bodyPr/>
                    <a:lstStyle/>
                    <a:p>
                      <a:r>
                        <a:rPr lang="zh-CN" altLang="zh-CN" sz="1400" b="1" kern="1200" dirty="0">
                          <a:solidFill>
                            <a:srgbClr val="FF0000"/>
                          </a:solidFill>
                          <a:effectLst/>
                        </a:rPr>
                        <a:t>收集</a:t>
                      </a:r>
                      <a:r>
                        <a:rPr lang="zh-CN" altLang="en-US" sz="1400" b="1" kern="1200" dirty="0">
                          <a:solidFill>
                            <a:srgbClr val="FF0000"/>
                          </a:solidFill>
                          <a:effectLst/>
                        </a:rPr>
                        <a:t>与存储</a:t>
                      </a:r>
                      <a:r>
                        <a:rPr lang="zh-CN" altLang="zh-CN" sz="1400" b="1" kern="1200" dirty="0">
                          <a:solidFill>
                            <a:srgbClr val="FF0000"/>
                          </a:solidFill>
                          <a:effectLst/>
                        </a:rPr>
                        <a:t>已有镍基单晶高温合金材料计算数据；开发主动学习的多层级交互式特征选择方法，定性定量分析各种因素对性能的影响程度</a:t>
                      </a:r>
                      <a:endParaRPr lang="zh-CN" altLang="en-US" b="1" dirty="0">
                        <a:solidFill>
                          <a:srgbClr val="FF0000"/>
                        </a:solidFill>
                      </a:endParaRPr>
                    </a:p>
                  </a:txBody>
                  <a:tcPr/>
                </a:tc>
                <a:tc>
                  <a:txBody>
                    <a:bodyPr/>
                    <a:lstStyle/>
                    <a:p>
                      <a:r>
                        <a:rPr lang="zh-CN" altLang="zh-CN" sz="1400" b="1" kern="1200" dirty="0">
                          <a:solidFill>
                            <a:srgbClr val="FF0000"/>
                          </a:solidFill>
                          <a:effectLst/>
                        </a:rPr>
                        <a:t>实践机器学习及数据挖掘方法，为提取</a:t>
                      </a:r>
                      <a:r>
                        <a:rPr lang="en-US" altLang="zh-CN" sz="1400" b="1" kern="1200" dirty="0">
                          <a:solidFill>
                            <a:srgbClr val="FF0000"/>
                          </a:solidFill>
                          <a:effectLst/>
                        </a:rPr>
                        <a:t>“</a:t>
                      </a:r>
                      <a:r>
                        <a:rPr lang="zh-CN" altLang="zh-CN" sz="1400" b="1" kern="1200" dirty="0">
                          <a:solidFill>
                            <a:srgbClr val="FF0000"/>
                          </a:solidFill>
                          <a:effectLst/>
                        </a:rPr>
                        <a:t>数据关联</a:t>
                      </a:r>
                      <a:r>
                        <a:rPr lang="en-US" altLang="zh-CN" sz="1400" b="1" kern="1200" dirty="0">
                          <a:solidFill>
                            <a:srgbClr val="FF0000"/>
                          </a:solidFill>
                          <a:effectLst/>
                        </a:rPr>
                        <a:t>”</a:t>
                      </a:r>
                      <a:r>
                        <a:rPr lang="zh-CN" altLang="zh-CN" sz="1400" b="1" kern="1200" dirty="0">
                          <a:solidFill>
                            <a:srgbClr val="FF0000"/>
                          </a:solidFill>
                          <a:effectLst/>
                        </a:rPr>
                        <a:t>规律作准备</a:t>
                      </a:r>
                      <a:endParaRPr lang="zh-CN" altLang="en-US" sz="1400" b="1" dirty="0">
                        <a:solidFill>
                          <a:srgbClr val="FF0000"/>
                        </a:solidFill>
                      </a:endParaRPr>
                    </a:p>
                  </a:txBody>
                  <a:tcPr/>
                </a:tc>
                <a:tc>
                  <a:txBody>
                    <a:bodyPr/>
                    <a:lstStyle/>
                    <a:p>
                      <a:r>
                        <a:rPr lang="zh-CN" altLang="zh-CN" sz="1400" b="1" kern="1200" dirty="0">
                          <a:solidFill>
                            <a:srgbClr val="FF0000"/>
                          </a:solidFill>
                          <a:effectLst/>
                        </a:rPr>
                        <a:t>提出一份提取已知单晶高温合金中的数据关联规律的初步报告</a:t>
                      </a:r>
                      <a:endParaRPr lang="zh-CN" altLang="en-US" sz="1400" b="1" dirty="0">
                        <a:solidFill>
                          <a:srgbClr val="FF0000"/>
                        </a:solidFill>
                      </a:endParaRPr>
                    </a:p>
                  </a:txBody>
                  <a:tcPr/>
                </a:tc>
                <a:extLst>
                  <a:ext uri="{0D108BD9-81ED-4DB2-BD59-A6C34878D82A}">
                    <a16:rowId xmlns:a16="http://schemas.microsoft.com/office/drawing/2014/main" val="10001"/>
                  </a:ext>
                </a:extLst>
              </a:tr>
              <a:tr h="1128549">
                <a:tc>
                  <a:txBody>
                    <a:bodyPr/>
                    <a:lstStyle/>
                    <a:p>
                      <a:r>
                        <a:rPr lang="en-US" altLang="zh-CN" sz="1600" b="0" dirty="0">
                          <a:solidFill>
                            <a:srgbClr val="C00000"/>
                          </a:solidFill>
                        </a:rPr>
                        <a:t>2018</a:t>
                      </a:r>
                      <a:r>
                        <a:rPr lang="zh-CN" altLang="en-US" sz="1600" b="0" dirty="0">
                          <a:solidFill>
                            <a:srgbClr val="C00000"/>
                          </a:solidFill>
                        </a:rPr>
                        <a:t>年</a:t>
                      </a:r>
                      <a:r>
                        <a:rPr lang="en-US" altLang="zh-CN" sz="1600" b="0" dirty="0">
                          <a:solidFill>
                            <a:srgbClr val="C00000"/>
                          </a:solidFill>
                        </a:rPr>
                        <a:t>7</a:t>
                      </a:r>
                      <a:r>
                        <a:rPr lang="zh-CN" altLang="en-US" sz="1600" b="0" dirty="0">
                          <a:solidFill>
                            <a:srgbClr val="C00000"/>
                          </a:solidFill>
                        </a:rPr>
                        <a:t>月</a:t>
                      </a:r>
                      <a:r>
                        <a:rPr lang="en-US" altLang="zh-CN" sz="1600" b="0" dirty="0">
                          <a:solidFill>
                            <a:srgbClr val="C00000"/>
                          </a:solidFill>
                        </a:rPr>
                        <a:t>-2019</a:t>
                      </a:r>
                      <a:r>
                        <a:rPr lang="zh-CN" altLang="en-US" sz="1600" b="0" dirty="0">
                          <a:solidFill>
                            <a:srgbClr val="C00000"/>
                          </a:solidFill>
                        </a:rPr>
                        <a:t>年</a:t>
                      </a:r>
                      <a:r>
                        <a:rPr lang="en-US" altLang="zh-CN" sz="1600" b="0" dirty="0">
                          <a:solidFill>
                            <a:srgbClr val="C00000"/>
                          </a:solidFill>
                        </a:rPr>
                        <a:t>6</a:t>
                      </a:r>
                      <a:r>
                        <a:rPr lang="zh-CN" altLang="en-US" sz="1600" b="0" dirty="0">
                          <a:solidFill>
                            <a:srgbClr val="C00000"/>
                          </a:solidFill>
                        </a:rPr>
                        <a:t>月</a:t>
                      </a:r>
                    </a:p>
                    <a:p>
                      <a:endParaRPr lang="zh-CN" altLang="en-US" b="0" dirty="0">
                        <a:solidFill>
                          <a:srgbClr val="C00000"/>
                        </a:solidFill>
                      </a:endParaRPr>
                    </a:p>
                  </a:txBody>
                  <a:tcPr/>
                </a:tc>
                <a:tc>
                  <a:txBody>
                    <a:bodyPr/>
                    <a:lstStyle/>
                    <a:p>
                      <a:r>
                        <a:rPr lang="zh-CN" altLang="zh-CN" sz="1400" b="0" kern="1200" dirty="0">
                          <a:solidFill>
                            <a:srgbClr val="C00000"/>
                          </a:solidFill>
                          <a:effectLst/>
                        </a:rPr>
                        <a:t>使用机器学习方法挖掘高温合金数据，根据不同的学习目标自适应地构造出多种学习器混合预测模型，提高对性能的预测精度</a:t>
                      </a:r>
                      <a:endParaRPr lang="zh-CN" altLang="en-US" sz="1400" b="0" dirty="0">
                        <a:solidFill>
                          <a:srgbClr val="C00000"/>
                        </a:solidFill>
                      </a:endParaRPr>
                    </a:p>
                  </a:txBody>
                  <a:tcPr/>
                </a:tc>
                <a:tc>
                  <a:txBody>
                    <a:bodyPr/>
                    <a:lstStyle/>
                    <a:p>
                      <a:r>
                        <a:rPr lang="zh-CN" altLang="zh-CN" sz="1400" b="0" kern="1200" dirty="0">
                          <a:solidFill>
                            <a:srgbClr val="C00000"/>
                          </a:solidFill>
                          <a:effectLst/>
                        </a:rPr>
                        <a:t>开展以机器学习及数据挖掘为重点的数据关联分析</a:t>
                      </a:r>
                      <a:endParaRPr lang="zh-CN" altLang="en-US" sz="1400" b="0" dirty="0">
                        <a:solidFill>
                          <a:srgbClr val="C00000"/>
                        </a:solidFill>
                      </a:endParaRPr>
                    </a:p>
                  </a:txBody>
                  <a:tcPr/>
                </a:tc>
                <a:tc>
                  <a:txBody>
                    <a:bodyPr/>
                    <a:lstStyle/>
                    <a:p>
                      <a:r>
                        <a:rPr lang="zh-Hans" altLang="en-US" sz="1400" b="0" kern="1200" dirty="0">
                          <a:solidFill>
                            <a:srgbClr val="C00000"/>
                          </a:solidFill>
                          <a:effectLst/>
                        </a:rPr>
                        <a:t>研发</a:t>
                      </a:r>
                      <a:r>
                        <a:rPr lang="zh-CN" altLang="zh-CN" sz="1400" b="0" kern="1200" dirty="0">
                          <a:solidFill>
                            <a:srgbClr val="C00000"/>
                          </a:solidFill>
                          <a:effectLst/>
                        </a:rPr>
                        <a:t>相关数据分析软件</a:t>
                      </a:r>
                      <a:endParaRPr lang="zh-CN" altLang="en-US" sz="1400" b="0" dirty="0">
                        <a:solidFill>
                          <a:srgbClr val="C00000"/>
                        </a:solidFill>
                      </a:endParaRPr>
                    </a:p>
                  </a:txBody>
                  <a:tcPr/>
                </a:tc>
                <a:extLst>
                  <a:ext uri="{0D108BD9-81ED-4DB2-BD59-A6C34878D82A}">
                    <a16:rowId xmlns:a16="http://schemas.microsoft.com/office/drawing/2014/main" val="10002"/>
                  </a:ext>
                </a:extLst>
              </a:tr>
              <a:tr h="920658">
                <a:tc>
                  <a:txBody>
                    <a:bodyPr/>
                    <a:lstStyle/>
                    <a:p>
                      <a:r>
                        <a:rPr lang="en-US" altLang="zh-CN" sz="1600" dirty="0"/>
                        <a:t>2019</a:t>
                      </a:r>
                      <a:r>
                        <a:rPr lang="zh-CN" altLang="en-US" sz="1600" dirty="0"/>
                        <a:t>年</a:t>
                      </a:r>
                      <a:r>
                        <a:rPr lang="en-US" altLang="zh-CN" sz="1600" dirty="0"/>
                        <a:t>7</a:t>
                      </a:r>
                      <a:r>
                        <a:rPr lang="zh-CN" altLang="en-US" sz="1600" dirty="0"/>
                        <a:t>月</a:t>
                      </a:r>
                      <a:r>
                        <a:rPr lang="en-US" altLang="zh-CN" sz="1600" dirty="0"/>
                        <a:t>-2020</a:t>
                      </a:r>
                      <a:r>
                        <a:rPr lang="zh-CN" altLang="en-US" sz="1600" dirty="0"/>
                        <a:t>年</a:t>
                      </a:r>
                      <a:r>
                        <a:rPr lang="en-US" altLang="zh-CN" sz="1600" dirty="0"/>
                        <a:t>6</a:t>
                      </a:r>
                      <a:r>
                        <a:rPr lang="zh-CN" altLang="en-US" sz="1600" dirty="0"/>
                        <a:t>月</a:t>
                      </a:r>
                    </a:p>
                    <a:p>
                      <a:endParaRPr lang="zh-CN" altLang="en-US" dirty="0"/>
                    </a:p>
                  </a:txBody>
                  <a:tcPr/>
                </a:tc>
                <a:tc>
                  <a:txBody>
                    <a:bodyPr/>
                    <a:lstStyle/>
                    <a:p>
                      <a:r>
                        <a:rPr lang="zh-CN" altLang="zh-CN" sz="1400" kern="1200" dirty="0">
                          <a:effectLst/>
                        </a:rPr>
                        <a:t>基于数据关联分析计算，提取规律构建高通量并发式计算数据分析与管理软件</a:t>
                      </a:r>
                      <a:endParaRPr lang="zh-CN" altLang="en-US" sz="1400" dirty="0"/>
                    </a:p>
                  </a:txBody>
                  <a:tcPr/>
                </a:tc>
                <a:tc>
                  <a:txBody>
                    <a:bodyPr/>
                    <a:lstStyle/>
                    <a:p>
                      <a:r>
                        <a:rPr lang="zh-CN" altLang="zh-CN" sz="1400" kern="1200" dirty="0">
                          <a:effectLst/>
                        </a:rPr>
                        <a:t>重点为发展机器学习及数据挖掘方法提出数据关联规律</a:t>
                      </a:r>
                      <a:endParaRPr lang="zh-CN" altLang="en-US" sz="1400" dirty="0"/>
                    </a:p>
                  </a:txBody>
                  <a:tcPr/>
                </a:tc>
                <a:tc>
                  <a:txBody>
                    <a:bodyPr/>
                    <a:lstStyle/>
                    <a:p>
                      <a:r>
                        <a:rPr lang="zh-CN" altLang="zh-CN" sz="1400" kern="1200" dirty="0">
                          <a:effectLst/>
                        </a:rPr>
                        <a:t>研究报告及计算软件</a:t>
                      </a:r>
                      <a:endParaRPr lang="zh-CN" altLang="en-US" sz="1400" dirty="0"/>
                    </a:p>
                  </a:txBody>
                  <a:tcPr/>
                </a:tc>
                <a:extLst>
                  <a:ext uri="{0D108BD9-81ED-4DB2-BD59-A6C34878D82A}">
                    <a16:rowId xmlns:a16="http://schemas.microsoft.com/office/drawing/2014/main" val="10003"/>
                  </a:ext>
                </a:extLst>
              </a:tr>
              <a:tr h="1265073">
                <a:tc>
                  <a:txBody>
                    <a:bodyPr/>
                    <a:lstStyle/>
                    <a:p>
                      <a:r>
                        <a:rPr lang="en-US" altLang="zh-CN" sz="1600" kern="1200" dirty="0">
                          <a:effectLst/>
                        </a:rPr>
                        <a:t>2020</a:t>
                      </a:r>
                      <a:r>
                        <a:rPr lang="zh-CN" altLang="zh-CN" sz="1600" kern="1200" dirty="0">
                          <a:effectLst/>
                        </a:rPr>
                        <a:t>年</a:t>
                      </a:r>
                      <a:r>
                        <a:rPr lang="en-US" altLang="zh-CN" sz="1600" kern="1200" dirty="0">
                          <a:effectLst/>
                        </a:rPr>
                        <a:t>1</a:t>
                      </a:r>
                      <a:r>
                        <a:rPr lang="zh-CN" altLang="zh-CN" sz="1600" kern="1200" dirty="0">
                          <a:effectLst/>
                        </a:rPr>
                        <a:t>月</a:t>
                      </a:r>
                      <a:r>
                        <a:rPr lang="en-US" altLang="zh-CN" sz="1600" kern="1200" dirty="0">
                          <a:effectLst/>
                        </a:rPr>
                        <a:t>-2021</a:t>
                      </a:r>
                      <a:r>
                        <a:rPr lang="zh-CN" altLang="zh-CN" sz="1600" kern="1200" dirty="0">
                          <a:effectLst/>
                        </a:rPr>
                        <a:t>年</a:t>
                      </a:r>
                      <a:r>
                        <a:rPr lang="en-US" altLang="zh-CN" sz="1600" kern="1200" dirty="0">
                          <a:effectLst/>
                        </a:rPr>
                        <a:t>6</a:t>
                      </a:r>
                      <a:r>
                        <a:rPr lang="zh-CN" altLang="zh-CN" sz="1600" kern="1200" dirty="0">
                          <a:effectLst/>
                        </a:rPr>
                        <a:t>月</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a:t>研究基于规则抽取的可解释性方法，将机器学习学到的结果转为易于理解的</a:t>
                      </a:r>
                      <a:r>
                        <a:rPr lang="en-US" altLang="zh-CN" sz="1400" dirty="0"/>
                        <a:t>if-then-else</a:t>
                      </a:r>
                      <a:r>
                        <a:rPr lang="zh-CN" altLang="en-US" sz="1400" dirty="0"/>
                        <a:t>规则，提高预测方法的可解释性</a:t>
                      </a:r>
                    </a:p>
                  </a:txBody>
                  <a:tcPr/>
                </a:tc>
                <a:tc>
                  <a:txBody>
                    <a:bodyPr/>
                    <a:lstStyle/>
                    <a:p>
                      <a:r>
                        <a:rPr lang="zh-CN" altLang="zh-CN" sz="1400" kern="1200" dirty="0">
                          <a:effectLst/>
                        </a:rPr>
                        <a:t>发展机器学习方法用于解析关联分析</a:t>
                      </a:r>
                      <a:endParaRPr lang="zh-CN" altLang="en-US" sz="1400" dirty="0"/>
                    </a:p>
                  </a:txBody>
                  <a:tcPr/>
                </a:tc>
                <a:tc>
                  <a:txBody>
                    <a:bodyPr/>
                    <a:lstStyle/>
                    <a:p>
                      <a:r>
                        <a:rPr lang="zh-CN" altLang="zh-CN" sz="1400" kern="1200" dirty="0">
                          <a:effectLst/>
                        </a:rPr>
                        <a:t>研究报告或论文</a:t>
                      </a:r>
                      <a:endParaRPr lang="zh-CN" altLang="en-US" sz="1400" dirty="0"/>
                    </a:p>
                  </a:txBody>
                  <a:tcPr/>
                </a:tc>
                <a:extLst>
                  <a:ext uri="{0D108BD9-81ED-4DB2-BD59-A6C34878D82A}">
                    <a16:rowId xmlns:a16="http://schemas.microsoft.com/office/drawing/2014/main" val="10004"/>
                  </a:ext>
                </a:extLst>
              </a:tr>
            </a:tbl>
          </a:graphicData>
        </a:graphic>
      </p:graphicFrame>
      <p:sp>
        <p:nvSpPr>
          <p:cNvPr id="3" name="矩形 2">
            <a:extLst>
              <a:ext uri="{FF2B5EF4-FFF2-40B4-BE49-F238E27FC236}">
                <a16:creationId xmlns:a16="http://schemas.microsoft.com/office/drawing/2014/main" id="{777CEE02-4D56-EA44-AB7A-D429E17F6C9B}"/>
              </a:ext>
            </a:extLst>
          </p:cNvPr>
          <p:cNvSpPr/>
          <p:nvPr/>
        </p:nvSpPr>
        <p:spPr>
          <a:xfrm>
            <a:off x="153866" y="945132"/>
            <a:ext cx="8810622" cy="646331"/>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r>
              <a:rPr lang="zh-Hans" altLang="en-US" b="1" dirty="0"/>
              <a:t>任务</a:t>
            </a:r>
            <a:r>
              <a:rPr lang="en-US" altLang="zh-Hans" b="1" dirty="0"/>
              <a:t>6</a:t>
            </a:r>
            <a:r>
              <a:rPr lang="zh-CN" altLang="en-US" b="1" dirty="0"/>
              <a:t>：单晶高温合金中化学组元及结构关联方式，提取合金成分设计规律、数据关联分析、数据特征组合及处理模式集成分析及数据筛选与判据</a:t>
            </a:r>
          </a:p>
        </p:txBody>
      </p:sp>
    </p:spTree>
    <p:extLst>
      <p:ext uri="{BB962C8B-B14F-4D97-AF65-F5344CB8AC3E}">
        <p14:creationId xmlns:p14="http://schemas.microsoft.com/office/powerpoint/2010/main" val="13288762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3D4E12-C887-4BB2-8CBF-8CB4A297D885}"/>
              </a:ext>
            </a:extLst>
          </p:cNvPr>
          <p:cNvSpPr>
            <a:spLocks noGrp="1"/>
          </p:cNvSpPr>
          <p:nvPr>
            <p:ph type="title"/>
          </p:nvPr>
        </p:nvSpPr>
        <p:spPr>
          <a:xfrm>
            <a:off x="827584" y="0"/>
            <a:ext cx="8229600" cy="796950"/>
          </a:xfrm>
        </p:spPr>
        <p:txBody>
          <a:bodyPr>
            <a:normAutofit fontScale="90000"/>
          </a:bodyPr>
          <a:lstStyle/>
          <a:p>
            <a:r>
              <a:rPr lang="zh-CN" altLang="en-US" sz="2400" dirty="0">
                <a:solidFill>
                  <a:srgbClr val="FF0000"/>
                </a:solidFill>
              </a:rPr>
              <a:t>预计开展工作三</a:t>
            </a:r>
            <a:br>
              <a:rPr lang="en-US" altLang="zh-CN" sz="2400" dirty="0">
                <a:solidFill>
                  <a:srgbClr val="FF0000"/>
                </a:solidFill>
              </a:rPr>
            </a:br>
            <a:r>
              <a:rPr lang="zh-CN" altLang="en-US" sz="2400" dirty="0">
                <a:solidFill>
                  <a:srgbClr val="FF0000"/>
                </a:solidFill>
              </a:rPr>
              <a:t>高温合金机器学习平台算法规范和接口的集成</a:t>
            </a:r>
            <a:endParaRPr lang="zh-CN" altLang="en-US" sz="2600" dirty="0">
              <a:solidFill>
                <a:srgbClr val="FF0000"/>
              </a:solidFill>
            </a:endParaRPr>
          </a:p>
        </p:txBody>
      </p:sp>
      <p:pic>
        <p:nvPicPr>
          <p:cNvPr id="5" name="图片 4">
            <a:extLst>
              <a:ext uri="{FF2B5EF4-FFF2-40B4-BE49-F238E27FC236}">
                <a16:creationId xmlns:a16="http://schemas.microsoft.com/office/drawing/2014/main" id="{340269B8-6809-47E1-B7D4-5BDB87074C54}"/>
              </a:ext>
            </a:extLst>
          </p:cNvPr>
          <p:cNvPicPr>
            <a:picLocks noChangeAspect="1"/>
          </p:cNvPicPr>
          <p:nvPr/>
        </p:nvPicPr>
        <p:blipFill>
          <a:blip r:embed="rId2"/>
          <a:stretch>
            <a:fillRect/>
          </a:stretch>
        </p:blipFill>
        <p:spPr>
          <a:xfrm>
            <a:off x="91887" y="1491308"/>
            <a:ext cx="4156304" cy="3003579"/>
          </a:xfrm>
          <a:prstGeom prst="rect">
            <a:avLst/>
          </a:prstGeom>
        </p:spPr>
      </p:pic>
      <p:pic>
        <p:nvPicPr>
          <p:cNvPr id="55" name="图片 54">
            <a:extLst>
              <a:ext uri="{FF2B5EF4-FFF2-40B4-BE49-F238E27FC236}">
                <a16:creationId xmlns:a16="http://schemas.microsoft.com/office/drawing/2014/main" id="{AD80C01B-A044-4CFD-97BE-7CC064CDEA21}"/>
              </a:ext>
            </a:extLst>
          </p:cNvPr>
          <p:cNvPicPr>
            <a:picLocks noChangeAspect="1"/>
          </p:cNvPicPr>
          <p:nvPr/>
        </p:nvPicPr>
        <p:blipFill>
          <a:blip r:embed="rId3"/>
          <a:stretch>
            <a:fillRect/>
          </a:stretch>
        </p:blipFill>
        <p:spPr>
          <a:xfrm>
            <a:off x="4932040" y="1505542"/>
            <a:ext cx="4093297" cy="3003578"/>
          </a:xfrm>
          <a:prstGeom prst="rect">
            <a:avLst/>
          </a:prstGeom>
        </p:spPr>
      </p:pic>
      <p:sp>
        <p:nvSpPr>
          <p:cNvPr id="6" name="文本框 5">
            <a:extLst>
              <a:ext uri="{FF2B5EF4-FFF2-40B4-BE49-F238E27FC236}">
                <a16:creationId xmlns:a16="http://schemas.microsoft.com/office/drawing/2014/main" id="{F8976803-FF89-4072-B8DB-022C866B834A}"/>
              </a:ext>
            </a:extLst>
          </p:cNvPr>
          <p:cNvSpPr txBox="1"/>
          <p:nvPr/>
        </p:nvSpPr>
        <p:spPr>
          <a:xfrm>
            <a:off x="827584" y="980114"/>
            <a:ext cx="2852318" cy="461665"/>
          </a:xfrm>
          <a:prstGeom prst="rect">
            <a:avLst/>
          </a:prstGeom>
          <a:noFill/>
        </p:spPr>
        <p:txBody>
          <a:bodyPr wrap="square" rtlCol="0">
            <a:spAutoFit/>
          </a:bodyPr>
          <a:lstStyle/>
          <a:p>
            <a:pPr algn="ctr"/>
            <a:r>
              <a:rPr lang="zh-CN" altLang="en-US" sz="2400" b="1" dirty="0">
                <a:solidFill>
                  <a:srgbClr val="FF0000"/>
                </a:solidFill>
              </a:rPr>
              <a:t>机器学习算法规范</a:t>
            </a:r>
          </a:p>
        </p:txBody>
      </p:sp>
      <p:sp>
        <p:nvSpPr>
          <p:cNvPr id="56" name="文本框 55">
            <a:extLst>
              <a:ext uri="{FF2B5EF4-FFF2-40B4-BE49-F238E27FC236}">
                <a16:creationId xmlns:a16="http://schemas.microsoft.com/office/drawing/2014/main" id="{292DC764-BEE3-48F5-8B11-1B8658B0C99E}"/>
              </a:ext>
            </a:extLst>
          </p:cNvPr>
          <p:cNvSpPr txBox="1"/>
          <p:nvPr/>
        </p:nvSpPr>
        <p:spPr>
          <a:xfrm>
            <a:off x="5821813" y="983269"/>
            <a:ext cx="2752818" cy="461665"/>
          </a:xfrm>
          <a:prstGeom prst="rect">
            <a:avLst/>
          </a:prstGeom>
          <a:noFill/>
        </p:spPr>
        <p:txBody>
          <a:bodyPr wrap="square" rtlCol="0">
            <a:spAutoFit/>
          </a:bodyPr>
          <a:lstStyle>
            <a:defPPr>
              <a:defRPr lang="zh-CN"/>
            </a:defPPr>
            <a:lvl1pPr algn="ctr">
              <a:defRPr sz="2400" b="1">
                <a:solidFill>
                  <a:srgbClr val="FF0000"/>
                </a:solidFill>
              </a:defRPr>
            </a:lvl1pPr>
          </a:lstStyle>
          <a:p>
            <a:r>
              <a:rPr lang="zh-CN" altLang="en-US" dirty="0"/>
              <a:t>机器学习算法接口</a:t>
            </a:r>
          </a:p>
        </p:txBody>
      </p:sp>
      <p:sp>
        <p:nvSpPr>
          <p:cNvPr id="7" name="加号 6">
            <a:extLst>
              <a:ext uri="{FF2B5EF4-FFF2-40B4-BE49-F238E27FC236}">
                <a16:creationId xmlns:a16="http://schemas.microsoft.com/office/drawing/2014/main" id="{9E0C60C9-1358-4D4F-9758-556460DAFCBF}"/>
              </a:ext>
            </a:extLst>
          </p:cNvPr>
          <p:cNvSpPr/>
          <p:nvPr/>
        </p:nvSpPr>
        <p:spPr>
          <a:xfrm>
            <a:off x="4294312" y="2595008"/>
            <a:ext cx="648072" cy="652005"/>
          </a:xfrm>
          <a:prstGeom prst="mathPlus">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837E78D3-E745-46E0-A792-ACBE476855F8}"/>
              </a:ext>
            </a:extLst>
          </p:cNvPr>
          <p:cNvSpPr/>
          <p:nvPr/>
        </p:nvSpPr>
        <p:spPr>
          <a:xfrm>
            <a:off x="345031" y="5322881"/>
            <a:ext cx="8229600" cy="1103700"/>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chemeClr val="tx1"/>
                </a:solidFill>
              </a:rPr>
              <a:t>高通量并发式材料计算平台（张武老师）</a:t>
            </a:r>
          </a:p>
        </p:txBody>
      </p:sp>
      <p:sp>
        <p:nvSpPr>
          <p:cNvPr id="10" name="箭头: 下 9">
            <a:extLst>
              <a:ext uri="{FF2B5EF4-FFF2-40B4-BE49-F238E27FC236}">
                <a16:creationId xmlns:a16="http://schemas.microsoft.com/office/drawing/2014/main" id="{F88C0FF7-5E12-4E66-8F72-185D31AD0691}"/>
              </a:ext>
            </a:extLst>
          </p:cNvPr>
          <p:cNvSpPr/>
          <p:nvPr/>
        </p:nvSpPr>
        <p:spPr>
          <a:xfrm>
            <a:off x="1985711" y="4509120"/>
            <a:ext cx="476054" cy="699824"/>
          </a:xfrm>
          <a:prstGeom prst="downArrow">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箭头: 下 56">
            <a:extLst>
              <a:ext uri="{FF2B5EF4-FFF2-40B4-BE49-F238E27FC236}">
                <a16:creationId xmlns:a16="http://schemas.microsoft.com/office/drawing/2014/main" id="{879B80EF-E5DE-4A3D-96B4-68CD46822B9A}"/>
              </a:ext>
            </a:extLst>
          </p:cNvPr>
          <p:cNvSpPr/>
          <p:nvPr/>
        </p:nvSpPr>
        <p:spPr>
          <a:xfrm>
            <a:off x="6772508" y="4550970"/>
            <a:ext cx="476054" cy="699824"/>
          </a:xfrm>
          <a:prstGeom prst="downArrow">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2009453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494933656"/>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80290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0608"/>
            <a:ext cx="8229600" cy="796950"/>
          </a:xfrm>
        </p:spPr>
        <p:txBody>
          <a:bodyPr/>
          <a:lstStyle/>
          <a:p>
            <a:r>
              <a:rPr lang="zh-CN" altLang="en-US" dirty="0"/>
              <a:t>进度计划表</a:t>
            </a:r>
          </a:p>
        </p:txBody>
      </p:sp>
      <p:graphicFrame>
        <p:nvGraphicFramePr>
          <p:cNvPr id="4" name="表格 3"/>
          <p:cNvGraphicFramePr>
            <a:graphicFrameLocks noGrp="1"/>
          </p:cNvGraphicFramePr>
          <p:nvPr>
            <p:extLst>
              <p:ext uri="{D42A27DB-BD31-4B8C-83A1-F6EECF244321}">
                <p14:modId xmlns:p14="http://schemas.microsoft.com/office/powerpoint/2010/main" val="3721033144"/>
              </p:ext>
            </p:extLst>
          </p:nvPr>
        </p:nvGraphicFramePr>
        <p:xfrm>
          <a:off x="144016" y="1635815"/>
          <a:ext cx="8820472" cy="5105553"/>
        </p:xfrm>
        <a:graphic>
          <a:graphicData uri="http://schemas.openxmlformats.org/drawingml/2006/table">
            <a:tbl>
              <a:tblPr firstRow="1" bandRow="1">
                <a:tableStyleId>{7DF18680-E054-41AD-8BC1-D1AEF772440D}</a:tableStyleId>
              </a:tblPr>
              <a:tblGrid>
                <a:gridCol w="2256968">
                  <a:extLst>
                    <a:ext uri="{9D8B030D-6E8A-4147-A177-3AD203B41FA5}">
                      <a16:colId xmlns:a16="http://schemas.microsoft.com/office/drawing/2014/main" val="20000"/>
                    </a:ext>
                  </a:extLst>
                </a:gridCol>
                <a:gridCol w="2153268">
                  <a:extLst>
                    <a:ext uri="{9D8B030D-6E8A-4147-A177-3AD203B41FA5}">
                      <a16:colId xmlns:a16="http://schemas.microsoft.com/office/drawing/2014/main" val="20001"/>
                    </a:ext>
                  </a:extLst>
                </a:gridCol>
                <a:gridCol w="2205118">
                  <a:extLst>
                    <a:ext uri="{9D8B030D-6E8A-4147-A177-3AD203B41FA5}">
                      <a16:colId xmlns:a16="http://schemas.microsoft.com/office/drawing/2014/main" val="20002"/>
                    </a:ext>
                  </a:extLst>
                </a:gridCol>
                <a:gridCol w="2205118">
                  <a:extLst>
                    <a:ext uri="{9D8B030D-6E8A-4147-A177-3AD203B41FA5}">
                      <a16:colId xmlns:a16="http://schemas.microsoft.com/office/drawing/2014/main" val="20003"/>
                    </a:ext>
                  </a:extLst>
                </a:gridCol>
              </a:tblGrid>
              <a:tr h="356384">
                <a:tc>
                  <a:txBody>
                    <a:bodyPr/>
                    <a:lstStyle/>
                    <a:p>
                      <a:pPr algn="ctr"/>
                      <a:r>
                        <a:rPr lang="zh-CN" altLang="en-US" dirty="0"/>
                        <a:t>年度</a:t>
                      </a:r>
                    </a:p>
                  </a:txBody>
                  <a:tcPr/>
                </a:tc>
                <a:tc>
                  <a:txBody>
                    <a:bodyPr/>
                    <a:lstStyle/>
                    <a:p>
                      <a:pPr algn="ctr"/>
                      <a:r>
                        <a:rPr lang="zh-CN" altLang="en-US" dirty="0"/>
                        <a:t>任务</a:t>
                      </a:r>
                    </a:p>
                  </a:txBody>
                  <a:tcPr/>
                </a:tc>
                <a:tc>
                  <a:txBody>
                    <a:bodyPr/>
                    <a:lstStyle/>
                    <a:p>
                      <a:pPr algn="ctr"/>
                      <a:r>
                        <a:rPr lang="zh-CN" altLang="en-US" dirty="0"/>
                        <a:t>考核指标</a:t>
                      </a:r>
                    </a:p>
                  </a:txBody>
                  <a:tcPr/>
                </a:tc>
                <a:tc>
                  <a:txBody>
                    <a:bodyPr/>
                    <a:lstStyle/>
                    <a:p>
                      <a:pPr algn="ctr"/>
                      <a:r>
                        <a:rPr lang="zh-CN" altLang="en-US" dirty="0"/>
                        <a:t>成果形式</a:t>
                      </a:r>
                    </a:p>
                  </a:txBody>
                  <a:tcPr/>
                </a:tc>
                <a:extLst>
                  <a:ext uri="{0D108BD9-81ED-4DB2-BD59-A6C34878D82A}">
                    <a16:rowId xmlns:a16="http://schemas.microsoft.com/office/drawing/2014/main" val="10000"/>
                  </a:ext>
                </a:extLst>
              </a:tr>
              <a:tr h="1336439">
                <a:tc>
                  <a:txBody>
                    <a:bodyPr/>
                    <a:lstStyle/>
                    <a:p>
                      <a:r>
                        <a:rPr lang="en-US" altLang="zh-CN" sz="1600" dirty="0">
                          <a:solidFill>
                            <a:schemeClr val="tx1"/>
                          </a:solidFill>
                        </a:rPr>
                        <a:t>2017</a:t>
                      </a:r>
                      <a:r>
                        <a:rPr lang="zh-CN" altLang="en-US" sz="1600" dirty="0">
                          <a:solidFill>
                            <a:schemeClr val="tx1"/>
                          </a:solidFill>
                        </a:rPr>
                        <a:t>年</a:t>
                      </a:r>
                      <a:r>
                        <a:rPr lang="en-US" altLang="zh-CN" sz="1600" dirty="0">
                          <a:solidFill>
                            <a:schemeClr val="tx1"/>
                          </a:solidFill>
                        </a:rPr>
                        <a:t>7</a:t>
                      </a:r>
                      <a:r>
                        <a:rPr lang="zh-CN" altLang="en-US" sz="1600" dirty="0">
                          <a:solidFill>
                            <a:schemeClr val="tx1"/>
                          </a:solidFill>
                        </a:rPr>
                        <a:t>月</a:t>
                      </a:r>
                      <a:r>
                        <a:rPr lang="en-US" altLang="zh-CN" sz="1600" dirty="0">
                          <a:solidFill>
                            <a:schemeClr val="tx1"/>
                          </a:solidFill>
                        </a:rPr>
                        <a:t>-2018</a:t>
                      </a:r>
                      <a:r>
                        <a:rPr lang="zh-CN" altLang="en-US" sz="1600" dirty="0">
                          <a:solidFill>
                            <a:schemeClr val="tx1"/>
                          </a:solidFill>
                        </a:rPr>
                        <a:t>年</a:t>
                      </a:r>
                      <a:r>
                        <a:rPr lang="en-US" altLang="zh-CN" sz="1600" dirty="0">
                          <a:solidFill>
                            <a:schemeClr val="tx1"/>
                          </a:solidFill>
                        </a:rPr>
                        <a:t>6</a:t>
                      </a:r>
                      <a:r>
                        <a:rPr lang="zh-CN" altLang="en-US" sz="1600" dirty="0">
                          <a:solidFill>
                            <a:schemeClr val="tx1"/>
                          </a:solidFill>
                        </a:rPr>
                        <a:t>月</a:t>
                      </a:r>
                    </a:p>
                    <a:p>
                      <a:endParaRPr lang="zh-CN" altLang="en-US" dirty="0">
                        <a:solidFill>
                          <a:schemeClr val="tx1"/>
                        </a:solidFill>
                      </a:endParaRPr>
                    </a:p>
                  </a:txBody>
                  <a:tcPr/>
                </a:tc>
                <a:tc>
                  <a:txBody>
                    <a:bodyPr/>
                    <a:lstStyle/>
                    <a:p>
                      <a:r>
                        <a:rPr lang="zh-CN" altLang="zh-CN" sz="1400" kern="1200" dirty="0">
                          <a:solidFill>
                            <a:schemeClr val="tx1"/>
                          </a:solidFill>
                          <a:effectLst/>
                        </a:rPr>
                        <a:t>收集</a:t>
                      </a:r>
                      <a:r>
                        <a:rPr lang="zh-CN" altLang="en-US" sz="1400" kern="1200" dirty="0">
                          <a:solidFill>
                            <a:schemeClr val="tx1"/>
                          </a:solidFill>
                          <a:effectLst/>
                        </a:rPr>
                        <a:t>与存储</a:t>
                      </a:r>
                      <a:r>
                        <a:rPr lang="zh-CN" altLang="zh-CN" sz="1400" kern="1200" dirty="0">
                          <a:solidFill>
                            <a:schemeClr val="tx1"/>
                          </a:solidFill>
                          <a:effectLst/>
                        </a:rPr>
                        <a:t>已有镍基单晶高温合金材料计算数据；开发主动学习的多层级交互式特征选择方法，定性定量分析各种因素对性能的影响程度</a:t>
                      </a:r>
                      <a:endParaRPr lang="zh-CN" altLang="en-US" dirty="0">
                        <a:solidFill>
                          <a:schemeClr val="tx1"/>
                        </a:solidFill>
                      </a:endParaRPr>
                    </a:p>
                  </a:txBody>
                  <a:tcPr/>
                </a:tc>
                <a:tc>
                  <a:txBody>
                    <a:bodyPr/>
                    <a:lstStyle/>
                    <a:p>
                      <a:r>
                        <a:rPr lang="zh-CN" altLang="zh-CN" sz="1400" kern="1200" dirty="0">
                          <a:solidFill>
                            <a:schemeClr val="tx1"/>
                          </a:solidFill>
                          <a:effectLst/>
                        </a:rPr>
                        <a:t>实践机器学习及数据挖掘方法，为提取</a:t>
                      </a:r>
                      <a:r>
                        <a:rPr lang="en-US" altLang="zh-CN" sz="1400" kern="1200" dirty="0">
                          <a:solidFill>
                            <a:schemeClr val="tx1"/>
                          </a:solidFill>
                          <a:effectLst/>
                        </a:rPr>
                        <a:t>“</a:t>
                      </a:r>
                      <a:r>
                        <a:rPr lang="zh-CN" altLang="zh-CN" sz="1400" kern="1200" dirty="0">
                          <a:solidFill>
                            <a:schemeClr val="tx1"/>
                          </a:solidFill>
                          <a:effectLst/>
                        </a:rPr>
                        <a:t>数据关联</a:t>
                      </a:r>
                      <a:r>
                        <a:rPr lang="en-US" altLang="zh-CN" sz="1400" kern="1200" dirty="0">
                          <a:solidFill>
                            <a:schemeClr val="tx1"/>
                          </a:solidFill>
                          <a:effectLst/>
                        </a:rPr>
                        <a:t>”</a:t>
                      </a:r>
                      <a:r>
                        <a:rPr lang="zh-CN" altLang="zh-CN" sz="1400" kern="1200" dirty="0">
                          <a:solidFill>
                            <a:schemeClr val="tx1"/>
                          </a:solidFill>
                          <a:effectLst/>
                        </a:rPr>
                        <a:t>规律作准备</a:t>
                      </a:r>
                      <a:endParaRPr lang="zh-CN" altLang="en-US" sz="1400" dirty="0">
                        <a:solidFill>
                          <a:schemeClr val="tx1"/>
                        </a:solidFill>
                      </a:endParaRPr>
                    </a:p>
                  </a:txBody>
                  <a:tcPr/>
                </a:tc>
                <a:tc>
                  <a:txBody>
                    <a:bodyPr/>
                    <a:lstStyle/>
                    <a:p>
                      <a:r>
                        <a:rPr lang="zh-CN" altLang="zh-CN" sz="1400" kern="1200" dirty="0">
                          <a:solidFill>
                            <a:schemeClr val="tx1"/>
                          </a:solidFill>
                          <a:effectLst/>
                        </a:rPr>
                        <a:t>提出一份提取已知单晶高温合金中的数据关联规律的初步报告</a:t>
                      </a:r>
                      <a:endParaRPr lang="zh-CN" altLang="en-US" sz="1400" dirty="0">
                        <a:solidFill>
                          <a:schemeClr val="tx1"/>
                        </a:solidFill>
                      </a:endParaRPr>
                    </a:p>
                  </a:txBody>
                  <a:tcPr/>
                </a:tc>
                <a:extLst>
                  <a:ext uri="{0D108BD9-81ED-4DB2-BD59-A6C34878D82A}">
                    <a16:rowId xmlns:a16="http://schemas.microsoft.com/office/drawing/2014/main" val="10001"/>
                  </a:ext>
                </a:extLst>
              </a:tr>
              <a:tr h="1128549">
                <a:tc>
                  <a:txBody>
                    <a:bodyPr/>
                    <a:lstStyle/>
                    <a:p>
                      <a:r>
                        <a:rPr lang="en-US" altLang="zh-CN" sz="1600" b="0" dirty="0">
                          <a:solidFill>
                            <a:schemeClr val="tx1"/>
                          </a:solidFill>
                        </a:rPr>
                        <a:t>2018</a:t>
                      </a:r>
                      <a:r>
                        <a:rPr lang="zh-CN" altLang="en-US" sz="1600" b="0" dirty="0">
                          <a:solidFill>
                            <a:schemeClr val="tx1"/>
                          </a:solidFill>
                        </a:rPr>
                        <a:t>年</a:t>
                      </a:r>
                      <a:r>
                        <a:rPr lang="en-US" altLang="zh-CN" sz="1600" b="0" dirty="0">
                          <a:solidFill>
                            <a:schemeClr val="tx1"/>
                          </a:solidFill>
                        </a:rPr>
                        <a:t>7</a:t>
                      </a:r>
                      <a:r>
                        <a:rPr lang="zh-CN" altLang="en-US" sz="1600" b="0" dirty="0">
                          <a:solidFill>
                            <a:schemeClr val="tx1"/>
                          </a:solidFill>
                        </a:rPr>
                        <a:t>月</a:t>
                      </a:r>
                      <a:r>
                        <a:rPr lang="en-US" altLang="zh-CN" sz="1600" b="0" dirty="0">
                          <a:solidFill>
                            <a:schemeClr val="tx1"/>
                          </a:solidFill>
                        </a:rPr>
                        <a:t>-2019</a:t>
                      </a:r>
                      <a:r>
                        <a:rPr lang="zh-CN" altLang="en-US" sz="1600" b="0" dirty="0">
                          <a:solidFill>
                            <a:schemeClr val="tx1"/>
                          </a:solidFill>
                        </a:rPr>
                        <a:t>年</a:t>
                      </a:r>
                      <a:r>
                        <a:rPr lang="en-US" altLang="zh-CN" sz="1600" b="0" dirty="0">
                          <a:solidFill>
                            <a:schemeClr val="tx1"/>
                          </a:solidFill>
                        </a:rPr>
                        <a:t>6</a:t>
                      </a:r>
                      <a:r>
                        <a:rPr lang="zh-CN" altLang="en-US" sz="1600" b="0" dirty="0">
                          <a:solidFill>
                            <a:schemeClr val="tx1"/>
                          </a:solidFill>
                        </a:rPr>
                        <a:t>月</a:t>
                      </a:r>
                    </a:p>
                    <a:p>
                      <a:endParaRPr lang="zh-CN" altLang="en-US" b="0" dirty="0">
                        <a:solidFill>
                          <a:schemeClr val="tx1"/>
                        </a:solidFill>
                      </a:endParaRPr>
                    </a:p>
                  </a:txBody>
                  <a:tcPr/>
                </a:tc>
                <a:tc>
                  <a:txBody>
                    <a:bodyPr/>
                    <a:lstStyle/>
                    <a:p>
                      <a:r>
                        <a:rPr lang="zh-CN" altLang="zh-CN" sz="1400" b="0" kern="1200" dirty="0">
                          <a:solidFill>
                            <a:schemeClr val="tx1"/>
                          </a:solidFill>
                          <a:effectLst/>
                        </a:rPr>
                        <a:t>使用机器学习方法挖掘高温合金数据，根据不同的学习目标自适应地构造出多种学习器混合预测模型，提高对性能的预测精度</a:t>
                      </a:r>
                      <a:endParaRPr lang="zh-CN" altLang="en-US" sz="1400" b="0" dirty="0">
                        <a:solidFill>
                          <a:schemeClr val="tx1"/>
                        </a:solidFill>
                      </a:endParaRPr>
                    </a:p>
                  </a:txBody>
                  <a:tcPr/>
                </a:tc>
                <a:tc>
                  <a:txBody>
                    <a:bodyPr/>
                    <a:lstStyle/>
                    <a:p>
                      <a:r>
                        <a:rPr lang="zh-CN" altLang="zh-CN" sz="1400" b="0" kern="1200" dirty="0">
                          <a:solidFill>
                            <a:schemeClr val="tx1"/>
                          </a:solidFill>
                          <a:effectLst/>
                        </a:rPr>
                        <a:t>开展以机器学习及数据挖掘为重点的数据关联分析</a:t>
                      </a:r>
                      <a:endParaRPr lang="zh-CN" altLang="en-US" sz="1400" b="0" dirty="0">
                        <a:solidFill>
                          <a:schemeClr val="tx1"/>
                        </a:solidFill>
                      </a:endParaRPr>
                    </a:p>
                  </a:txBody>
                  <a:tcPr/>
                </a:tc>
                <a:tc>
                  <a:txBody>
                    <a:bodyPr/>
                    <a:lstStyle/>
                    <a:p>
                      <a:r>
                        <a:rPr lang="zh-Hans" altLang="en-US" sz="1400" b="0" kern="1200" dirty="0">
                          <a:solidFill>
                            <a:schemeClr val="tx1"/>
                          </a:solidFill>
                          <a:effectLst/>
                        </a:rPr>
                        <a:t>研发</a:t>
                      </a:r>
                      <a:r>
                        <a:rPr lang="zh-CN" altLang="zh-CN" sz="1400" b="0" kern="1200" dirty="0">
                          <a:solidFill>
                            <a:schemeClr val="tx1"/>
                          </a:solidFill>
                          <a:effectLst/>
                        </a:rPr>
                        <a:t>相关数据分析软件</a:t>
                      </a:r>
                      <a:endParaRPr lang="zh-CN" altLang="en-US" sz="1400" b="0" dirty="0">
                        <a:solidFill>
                          <a:schemeClr val="tx1"/>
                        </a:solidFill>
                      </a:endParaRPr>
                    </a:p>
                  </a:txBody>
                  <a:tcPr/>
                </a:tc>
                <a:extLst>
                  <a:ext uri="{0D108BD9-81ED-4DB2-BD59-A6C34878D82A}">
                    <a16:rowId xmlns:a16="http://schemas.microsoft.com/office/drawing/2014/main" val="10002"/>
                  </a:ext>
                </a:extLst>
              </a:tr>
              <a:tr h="920658">
                <a:tc>
                  <a:txBody>
                    <a:bodyPr/>
                    <a:lstStyle/>
                    <a:p>
                      <a:r>
                        <a:rPr lang="en-US" altLang="zh-CN" sz="1600" b="1" dirty="0">
                          <a:solidFill>
                            <a:srgbClr val="FF0000"/>
                          </a:solidFill>
                        </a:rPr>
                        <a:t>2019</a:t>
                      </a:r>
                      <a:r>
                        <a:rPr lang="zh-CN" altLang="en-US" sz="1600" b="1" dirty="0">
                          <a:solidFill>
                            <a:srgbClr val="FF0000"/>
                          </a:solidFill>
                        </a:rPr>
                        <a:t>年</a:t>
                      </a:r>
                      <a:r>
                        <a:rPr lang="en-US" altLang="zh-CN" sz="1600" b="1" dirty="0">
                          <a:solidFill>
                            <a:srgbClr val="FF0000"/>
                          </a:solidFill>
                        </a:rPr>
                        <a:t>7</a:t>
                      </a:r>
                      <a:r>
                        <a:rPr lang="zh-CN" altLang="en-US" sz="1600" b="1" dirty="0">
                          <a:solidFill>
                            <a:srgbClr val="FF0000"/>
                          </a:solidFill>
                        </a:rPr>
                        <a:t>月</a:t>
                      </a:r>
                      <a:r>
                        <a:rPr lang="en-US" altLang="zh-CN" sz="1600" b="1" dirty="0">
                          <a:solidFill>
                            <a:srgbClr val="FF0000"/>
                          </a:solidFill>
                        </a:rPr>
                        <a:t>-2020</a:t>
                      </a:r>
                      <a:r>
                        <a:rPr lang="zh-CN" altLang="en-US" sz="1600" b="1" dirty="0">
                          <a:solidFill>
                            <a:srgbClr val="FF0000"/>
                          </a:solidFill>
                        </a:rPr>
                        <a:t>年</a:t>
                      </a:r>
                      <a:r>
                        <a:rPr lang="en-US" altLang="zh-CN" sz="1600" b="1" dirty="0">
                          <a:solidFill>
                            <a:srgbClr val="FF0000"/>
                          </a:solidFill>
                        </a:rPr>
                        <a:t>6</a:t>
                      </a:r>
                      <a:r>
                        <a:rPr lang="zh-CN" altLang="en-US" sz="1600" b="1" dirty="0">
                          <a:solidFill>
                            <a:srgbClr val="FF0000"/>
                          </a:solidFill>
                        </a:rPr>
                        <a:t>月</a:t>
                      </a:r>
                    </a:p>
                    <a:p>
                      <a:endParaRPr lang="zh-CN" altLang="en-US" b="1" dirty="0">
                        <a:solidFill>
                          <a:srgbClr val="FF0000"/>
                        </a:solidFill>
                      </a:endParaRPr>
                    </a:p>
                  </a:txBody>
                  <a:tcPr/>
                </a:tc>
                <a:tc>
                  <a:txBody>
                    <a:bodyPr/>
                    <a:lstStyle/>
                    <a:p>
                      <a:r>
                        <a:rPr lang="zh-CN" altLang="zh-CN" sz="1400" b="1" kern="1200" dirty="0">
                          <a:solidFill>
                            <a:srgbClr val="FF0000"/>
                          </a:solidFill>
                          <a:effectLst/>
                        </a:rPr>
                        <a:t>基于数据关联分析计算，提取规律构建高通量并发式计算数据分析与管理软件</a:t>
                      </a:r>
                      <a:endParaRPr lang="zh-CN" altLang="en-US" sz="1400" b="1" dirty="0">
                        <a:solidFill>
                          <a:srgbClr val="FF0000"/>
                        </a:solidFill>
                      </a:endParaRPr>
                    </a:p>
                  </a:txBody>
                  <a:tcPr/>
                </a:tc>
                <a:tc>
                  <a:txBody>
                    <a:bodyPr/>
                    <a:lstStyle/>
                    <a:p>
                      <a:r>
                        <a:rPr lang="zh-CN" altLang="zh-CN" sz="1400" b="1" kern="1200" dirty="0">
                          <a:solidFill>
                            <a:srgbClr val="FF0000"/>
                          </a:solidFill>
                          <a:effectLst/>
                        </a:rPr>
                        <a:t>重点为发展机器学习及数据挖掘方法提出数据关联规律</a:t>
                      </a:r>
                      <a:endParaRPr lang="zh-CN" altLang="en-US" sz="1400" b="1" dirty="0">
                        <a:solidFill>
                          <a:srgbClr val="FF0000"/>
                        </a:solidFill>
                      </a:endParaRPr>
                    </a:p>
                  </a:txBody>
                  <a:tcPr/>
                </a:tc>
                <a:tc>
                  <a:txBody>
                    <a:bodyPr/>
                    <a:lstStyle/>
                    <a:p>
                      <a:r>
                        <a:rPr lang="zh-CN" altLang="zh-CN" sz="1400" b="1" kern="1200" dirty="0">
                          <a:solidFill>
                            <a:srgbClr val="FF0000"/>
                          </a:solidFill>
                          <a:effectLst/>
                        </a:rPr>
                        <a:t>研究报告及计算软件</a:t>
                      </a:r>
                      <a:endParaRPr lang="zh-CN" altLang="en-US" sz="1400" b="1" dirty="0">
                        <a:solidFill>
                          <a:srgbClr val="FF0000"/>
                        </a:solidFill>
                      </a:endParaRPr>
                    </a:p>
                  </a:txBody>
                  <a:tcPr/>
                </a:tc>
                <a:extLst>
                  <a:ext uri="{0D108BD9-81ED-4DB2-BD59-A6C34878D82A}">
                    <a16:rowId xmlns:a16="http://schemas.microsoft.com/office/drawing/2014/main" val="10003"/>
                  </a:ext>
                </a:extLst>
              </a:tr>
              <a:tr h="1265073">
                <a:tc>
                  <a:txBody>
                    <a:bodyPr/>
                    <a:lstStyle/>
                    <a:p>
                      <a:r>
                        <a:rPr lang="en-US" altLang="zh-CN" sz="1600" kern="1200" dirty="0">
                          <a:effectLst/>
                        </a:rPr>
                        <a:t>2020</a:t>
                      </a:r>
                      <a:r>
                        <a:rPr lang="zh-CN" altLang="zh-CN" sz="1600" kern="1200" dirty="0">
                          <a:effectLst/>
                        </a:rPr>
                        <a:t>年</a:t>
                      </a:r>
                      <a:r>
                        <a:rPr lang="en-US" altLang="zh-CN" sz="1600" kern="1200" dirty="0">
                          <a:effectLst/>
                        </a:rPr>
                        <a:t>1</a:t>
                      </a:r>
                      <a:r>
                        <a:rPr lang="zh-CN" altLang="zh-CN" sz="1600" kern="1200" dirty="0">
                          <a:effectLst/>
                        </a:rPr>
                        <a:t>月</a:t>
                      </a:r>
                      <a:r>
                        <a:rPr lang="en-US" altLang="zh-CN" sz="1600" kern="1200" dirty="0">
                          <a:effectLst/>
                        </a:rPr>
                        <a:t>-2021</a:t>
                      </a:r>
                      <a:r>
                        <a:rPr lang="zh-CN" altLang="zh-CN" sz="1600" kern="1200" dirty="0">
                          <a:effectLst/>
                        </a:rPr>
                        <a:t>年</a:t>
                      </a:r>
                      <a:r>
                        <a:rPr lang="en-US" altLang="zh-CN" sz="1600" kern="1200" dirty="0">
                          <a:effectLst/>
                        </a:rPr>
                        <a:t>6</a:t>
                      </a:r>
                      <a:r>
                        <a:rPr lang="zh-CN" altLang="zh-CN" sz="1600" kern="1200" dirty="0">
                          <a:effectLst/>
                        </a:rPr>
                        <a:t>月</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a:t>研究基于规则抽取的可解释性方法，将机器学习学到的结果转为易于理解的</a:t>
                      </a:r>
                      <a:r>
                        <a:rPr lang="en-US" altLang="zh-CN" sz="1400" dirty="0"/>
                        <a:t>if-then-else</a:t>
                      </a:r>
                      <a:r>
                        <a:rPr lang="zh-CN" altLang="en-US" sz="1400" dirty="0"/>
                        <a:t>规则，提高预测方法的可解释性</a:t>
                      </a:r>
                    </a:p>
                  </a:txBody>
                  <a:tcPr/>
                </a:tc>
                <a:tc>
                  <a:txBody>
                    <a:bodyPr/>
                    <a:lstStyle/>
                    <a:p>
                      <a:r>
                        <a:rPr lang="zh-CN" altLang="zh-CN" sz="1400" kern="1200" dirty="0">
                          <a:effectLst/>
                        </a:rPr>
                        <a:t>发展机器学习方法用于解析关联分析</a:t>
                      </a:r>
                      <a:endParaRPr lang="zh-CN" altLang="en-US" sz="1400" dirty="0"/>
                    </a:p>
                  </a:txBody>
                  <a:tcPr/>
                </a:tc>
                <a:tc>
                  <a:txBody>
                    <a:bodyPr/>
                    <a:lstStyle/>
                    <a:p>
                      <a:r>
                        <a:rPr lang="zh-CN" altLang="zh-CN" sz="1400" kern="1200" dirty="0">
                          <a:effectLst/>
                        </a:rPr>
                        <a:t>研究报告或论文</a:t>
                      </a:r>
                      <a:endParaRPr lang="zh-CN" altLang="en-US" sz="1400" dirty="0"/>
                    </a:p>
                  </a:txBody>
                  <a:tcPr/>
                </a:tc>
                <a:extLst>
                  <a:ext uri="{0D108BD9-81ED-4DB2-BD59-A6C34878D82A}">
                    <a16:rowId xmlns:a16="http://schemas.microsoft.com/office/drawing/2014/main" val="10004"/>
                  </a:ext>
                </a:extLst>
              </a:tr>
            </a:tbl>
          </a:graphicData>
        </a:graphic>
      </p:graphicFrame>
      <p:sp>
        <p:nvSpPr>
          <p:cNvPr id="5" name="矩形 4">
            <a:extLst>
              <a:ext uri="{FF2B5EF4-FFF2-40B4-BE49-F238E27FC236}">
                <a16:creationId xmlns:a16="http://schemas.microsoft.com/office/drawing/2014/main" id="{B6880F22-5A3E-5241-BA02-90DE610C5CE2}"/>
              </a:ext>
            </a:extLst>
          </p:cNvPr>
          <p:cNvSpPr/>
          <p:nvPr/>
        </p:nvSpPr>
        <p:spPr>
          <a:xfrm>
            <a:off x="144016" y="954286"/>
            <a:ext cx="8810622" cy="646331"/>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r>
              <a:rPr lang="zh-Hans" altLang="en-US" b="1" dirty="0"/>
              <a:t>任务</a:t>
            </a:r>
            <a:r>
              <a:rPr lang="en-US" altLang="zh-Hans" b="1" dirty="0"/>
              <a:t>6:</a:t>
            </a:r>
            <a:r>
              <a:rPr lang="zh-CN" altLang="en-US" b="1" dirty="0"/>
              <a:t>单晶高温合金中化学组元及结构关联方式，提取合金成分设计规律、数据关联分析、数据特征组合及处理模式集成分析及数据筛选与判据</a:t>
            </a:r>
          </a:p>
        </p:txBody>
      </p:sp>
    </p:spTree>
    <p:extLst>
      <p:ext uri="{BB962C8B-B14F-4D97-AF65-F5344CB8AC3E}">
        <p14:creationId xmlns:p14="http://schemas.microsoft.com/office/powerpoint/2010/main" val="19728062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E59DD2-AC85-43DC-A1B3-C475FE9B3C95}"/>
              </a:ext>
            </a:extLst>
          </p:cNvPr>
          <p:cNvSpPr>
            <a:spLocks noGrp="1"/>
          </p:cNvSpPr>
          <p:nvPr>
            <p:ph type="title"/>
          </p:nvPr>
        </p:nvSpPr>
        <p:spPr>
          <a:xfrm>
            <a:off x="827584" y="-25614"/>
            <a:ext cx="8229600" cy="796950"/>
          </a:xfrm>
        </p:spPr>
        <p:txBody>
          <a:bodyPr/>
          <a:lstStyle/>
          <a:p>
            <a:r>
              <a:rPr lang="zh-CN" altLang="en-US" dirty="0"/>
              <a:t>最优化模型参数解释</a:t>
            </a:r>
          </a:p>
        </p:txBody>
      </p:sp>
      <p:pic>
        <p:nvPicPr>
          <p:cNvPr id="5" name="图片 4">
            <a:extLst>
              <a:ext uri="{FF2B5EF4-FFF2-40B4-BE49-F238E27FC236}">
                <a16:creationId xmlns:a16="http://schemas.microsoft.com/office/drawing/2014/main" id="{5D5F65A9-8046-4C9D-B4E4-6DCFFA824F06}"/>
              </a:ext>
            </a:extLst>
          </p:cNvPr>
          <p:cNvPicPr>
            <a:picLocks noChangeAspect="1"/>
          </p:cNvPicPr>
          <p:nvPr/>
        </p:nvPicPr>
        <p:blipFill rotWithShape="1">
          <a:blip r:embed="rId2">
            <a:extLst>
              <a:ext uri="{28A0092B-C50C-407E-A947-70E740481C1C}">
                <a14:useLocalDpi xmlns:a14="http://schemas.microsoft.com/office/drawing/2010/main" val="0"/>
              </a:ext>
            </a:extLst>
          </a:blip>
          <a:srcRect t="3927"/>
          <a:stretch/>
        </p:blipFill>
        <p:spPr>
          <a:xfrm>
            <a:off x="755442" y="3977244"/>
            <a:ext cx="7400059" cy="2791943"/>
          </a:xfrm>
          <a:prstGeom prst="rect">
            <a:avLst/>
          </a:prstGeom>
        </p:spPr>
      </p:pic>
      <p:pic>
        <p:nvPicPr>
          <p:cNvPr id="7" name="图片 6">
            <a:extLst>
              <a:ext uri="{FF2B5EF4-FFF2-40B4-BE49-F238E27FC236}">
                <a16:creationId xmlns:a16="http://schemas.microsoft.com/office/drawing/2014/main" id="{24CDE49D-EB46-4D81-A31A-0906A3C231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372" y="1484784"/>
            <a:ext cx="8202591" cy="1812891"/>
          </a:xfrm>
          <a:prstGeom prst="rect">
            <a:avLst/>
          </a:prstGeom>
        </p:spPr>
      </p:pic>
      <p:sp>
        <p:nvSpPr>
          <p:cNvPr id="8" name="文本框 7">
            <a:extLst>
              <a:ext uri="{FF2B5EF4-FFF2-40B4-BE49-F238E27FC236}">
                <a16:creationId xmlns:a16="http://schemas.microsoft.com/office/drawing/2014/main" id="{836B0C99-5BF1-4014-A635-E81ECB093938}"/>
              </a:ext>
            </a:extLst>
          </p:cNvPr>
          <p:cNvSpPr txBox="1"/>
          <p:nvPr/>
        </p:nvSpPr>
        <p:spPr>
          <a:xfrm>
            <a:off x="434748" y="1075653"/>
            <a:ext cx="7504863" cy="369332"/>
          </a:xfrm>
          <a:prstGeom prst="rect">
            <a:avLst/>
          </a:prstGeom>
          <a:noFill/>
        </p:spPr>
        <p:txBody>
          <a:bodyPr wrap="square" rtlCol="0">
            <a:spAutoFit/>
          </a:bodyPr>
          <a:lstStyle/>
          <a:p>
            <a:r>
              <a:rPr lang="zh-CN" altLang="en-US" dirty="0"/>
              <a:t>二元系合金</a:t>
            </a:r>
            <a:r>
              <a:rPr lang="en-US" altLang="zh-CN" dirty="0"/>
              <a:t>Ni-</a:t>
            </a:r>
            <a:r>
              <a:rPr lang="en-US" altLang="zh-CN" dirty="0" err="1"/>
              <a:t>i</a:t>
            </a:r>
            <a:r>
              <a:rPr lang="zh-CN" altLang="en-US" dirty="0"/>
              <a:t>扩散系数的活化能，用于计算多元系合金的扩散系数</a:t>
            </a:r>
          </a:p>
        </p:txBody>
      </p:sp>
      <p:sp>
        <p:nvSpPr>
          <p:cNvPr id="9" name="矩形 8">
            <a:extLst>
              <a:ext uri="{FF2B5EF4-FFF2-40B4-BE49-F238E27FC236}">
                <a16:creationId xmlns:a16="http://schemas.microsoft.com/office/drawing/2014/main" id="{D9D7998B-8270-4AEC-A2B2-E28139D636AC}"/>
              </a:ext>
            </a:extLst>
          </p:cNvPr>
          <p:cNvSpPr/>
          <p:nvPr/>
        </p:nvSpPr>
        <p:spPr>
          <a:xfrm>
            <a:off x="3203848" y="1628800"/>
            <a:ext cx="720080" cy="1224136"/>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B57EF0CF-907A-4A16-87D0-EC52634100B7}"/>
              </a:ext>
            </a:extLst>
          </p:cNvPr>
          <p:cNvSpPr/>
          <p:nvPr/>
        </p:nvSpPr>
        <p:spPr>
          <a:xfrm>
            <a:off x="7452320" y="1625067"/>
            <a:ext cx="720080" cy="1224136"/>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0716C101-3173-4931-AC64-033558F4F32F}"/>
              </a:ext>
            </a:extLst>
          </p:cNvPr>
          <p:cNvSpPr txBox="1"/>
          <p:nvPr/>
        </p:nvSpPr>
        <p:spPr>
          <a:xfrm>
            <a:off x="503547" y="3375660"/>
            <a:ext cx="8136906" cy="646331"/>
          </a:xfrm>
          <a:prstGeom prst="rect">
            <a:avLst/>
          </a:prstGeom>
          <a:noFill/>
        </p:spPr>
        <p:txBody>
          <a:bodyPr wrap="square" rtlCol="0">
            <a:spAutoFit/>
          </a:bodyPr>
          <a:lstStyle/>
          <a:p>
            <a:r>
              <a:rPr lang="zh-CN" altLang="en-US" dirty="0"/>
              <a:t>合金元素对</a:t>
            </a:r>
            <a:r>
              <a:rPr lang="en-US" altLang="zh-CN" dirty="0"/>
              <a:t>pure Ni </a:t>
            </a:r>
            <a:r>
              <a:rPr lang="zh-CN" altLang="en-US" dirty="0"/>
              <a:t>或</a:t>
            </a:r>
            <a:r>
              <a:rPr lang="en-US" altLang="zh-CN" dirty="0"/>
              <a:t>perfect Ni3Al</a:t>
            </a:r>
            <a:r>
              <a:rPr lang="zh-CN" altLang="en-US" dirty="0"/>
              <a:t>的剪切模量、晶格常数以及层错能的影响，用于计算多元系合计的剪切模量、晶格常数和层错能</a:t>
            </a:r>
          </a:p>
        </p:txBody>
      </p:sp>
      <p:sp>
        <p:nvSpPr>
          <p:cNvPr id="3" name="矩形: 圆角 2">
            <a:extLst>
              <a:ext uri="{FF2B5EF4-FFF2-40B4-BE49-F238E27FC236}">
                <a16:creationId xmlns:a16="http://schemas.microsoft.com/office/drawing/2014/main" id="{085FDAF8-6CA9-49F2-84B4-2AB78BA65303}"/>
              </a:ext>
            </a:extLst>
          </p:cNvPr>
          <p:cNvSpPr/>
          <p:nvPr/>
        </p:nvSpPr>
        <p:spPr>
          <a:xfrm>
            <a:off x="7939611" y="5949280"/>
            <a:ext cx="952869"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hlinkClick r:id="rId4" action="ppaction://hlinksldjump"/>
              </a:rPr>
              <a:t>返回</a:t>
            </a:r>
            <a:endParaRPr lang="zh-CN" altLang="en-US" dirty="0"/>
          </a:p>
        </p:txBody>
      </p:sp>
    </p:spTree>
    <p:extLst>
      <p:ext uri="{BB962C8B-B14F-4D97-AF65-F5344CB8AC3E}">
        <p14:creationId xmlns:p14="http://schemas.microsoft.com/office/powerpoint/2010/main" val="8390212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75656" y="910461"/>
            <a:ext cx="5904656" cy="646331"/>
          </a:xfrm>
          <a:prstGeom prst="rect">
            <a:avLst/>
          </a:prstGeom>
          <a:noFill/>
        </p:spPr>
        <p:txBody>
          <a:bodyPr wrap="square" rtlCol="0">
            <a:spAutoFit/>
          </a:bodyPr>
          <a:lstStyle/>
          <a:p>
            <a:pPr algn="ctr"/>
            <a:r>
              <a:rPr lang="zh-CN" altLang="en-US" sz="3600" b="1" dirty="0">
                <a:solidFill>
                  <a:srgbClr val="0033CC"/>
                </a:solidFill>
                <a:latin typeface="Times New Roman" panose="02020603050405020304" pitchFamily="18" charset="0"/>
                <a:cs typeface="Times New Roman" panose="02020603050405020304" pitchFamily="18" charset="0"/>
              </a:rPr>
              <a:t>谢谢！</a:t>
            </a:r>
          </a:p>
        </p:txBody>
      </p:sp>
    </p:spTree>
    <p:extLst>
      <p:ext uri="{BB962C8B-B14F-4D97-AF65-F5344CB8AC3E}">
        <p14:creationId xmlns:p14="http://schemas.microsoft.com/office/powerpoint/2010/main" val="929171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96528" y="0"/>
            <a:ext cx="8229600" cy="796950"/>
          </a:xfrm>
        </p:spPr>
        <p:txBody>
          <a:bodyPr/>
          <a:lstStyle/>
          <a:p>
            <a:r>
              <a:rPr lang="zh-CN" altLang="en-US" dirty="0"/>
              <a:t>工作总览</a:t>
            </a:r>
          </a:p>
        </p:txBody>
      </p:sp>
      <p:grpSp>
        <p:nvGrpSpPr>
          <p:cNvPr id="3" name="组合 2"/>
          <p:cNvGrpSpPr/>
          <p:nvPr/>
        </p:nvGrpSpPr>
        <p:grpSpPr>
          <a:xfrm>
            <a:off x="457176" y="998553"/>
            <a:ext cx="8568952" cy="4915400"/>
            <a:chOff x="251520" y="926545"/>
            <a:chExt cx="8568952" cy="4915400"/>
          </a:xfrm>
        </p:grpSpPr>
        <p:sp>
          <p:nvSpPr>
            <p:cNvPr id="80" name="矩形 79"/>
            <p:cNvSpPr/>
            <p:nvPr/>
          </p:nvSpPr>
          <p:spPr>
            <a:xfrm>
              <a:off x="251520" y="926545"/>
              <a:ext cx="2088232" cy="3222535"/>
            </a:xfrm>
            <a:prstGeom prst="rect">
              <a:avLst/>
            </a:prstGeom>
            <a:no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70" name="圆柱形 69"/>
            <p:cNvSpPr/>
            <p:nvPr/>
          </p:nvSpPr>
          <p:spPr>
            <a:xfrm>
              <a:off x="688181" y="2070968"/>
              <a:ext cx="1201813" cy="611160"/>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400" b="1" dirty="0">
                  <a:solidFill>
                    <a:schemeClr val="tx1"/>
                  </a:solidFill>
                </a:rPr>
                <a:t>蠕变专利</a:t>
              </a:r>
              <a:endParaRPr lang="en-US" altLang="zh-CN" sz="1400" b="1" dirty="0">
                <a:solidFill>
                  <a:schemeClr val="tx1"/>
                </a:solidFill>
              </a:endParaRPr>
            </a:p>
            <a:p>
              <a:pPr algn="ctr"/>
              <a:r>
                <a:rPr lang="zh-CN" altLang="en-US" sz="1400" b="1" dirty="0">
                  <a:solidFill>
                    <a:schemeClr val="tx1"/>
                  </a:solidFill>
                </a:rPr>
                <a:t>数据</a:t>
              </a:r>
            </a:p>
          </p:txBody>
        </p:sp>
        <p:sp>
          <p:nvSpPr>
            <p:cNvPr id="4" name="圆柱形 3"/>
            <p:cNvSpPr/>
            <p:nvPr/>
          </p:nvSpPr>
          <p:spPr>
            <a:xfrm>
              <a:off x="683551" y="1429200"/>
              <a:ext cx="1201812" cy="563514"/>
            </a:xfrm>
            <a:prstGeom prst="can">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b="1" dirty="0">
                  <a:solidFill>
                    <a:schemeClr val="tx1"/>
                  </a:solidFill>
                </a:rPr>
                <a:t>49</a:t>
              </a:r>
              <a:r>
                <a:rPr lang="zh-CN" altLang="en-US" sz="1400" b="1" dirty="0">
                  <a:solidFill>
                    <a:schemeClr val="tx1"/>
                  </a:solidFill>
                </a:rPr>
                <a:t>篇文献</a:t>
              </a:r>
              <a:endParaRPr lang="en-US" altLang="zh-CN" sz="1400" b="1" dirty="0">
                <a:solidFill>
                  <a:schemeClr val="tx1"/>
                </a:solidFill>
              </a:endParaRPr>
            </a:p>
            <a:p>
              <a:pPr algn="ctr"/>
              <a:r>
                <a:rPr lang="zh-CN" altLang="en-US" sz="1400" b="1" dirty="0">
                  <a:solidFill>
                    <a:schemeClr val="tx1"/>
                  </a:solidFill>
                </a:rPr>
                <a:t>数据</a:t>
              </a:r>
            </a:p>
          </p:txBody>
        </p:sp>
        <p:sp>
          <p:nvSpPr>
            <p:cNvPr id="71" name="五边形 70"/>
            <p:cNvSpPr/>
            <p:nvPr/>
          </p:nvSpPr>
          <p:spPr>
            <a:xfrm>
              <a:off x="251520" y="5049857"/>
              <a:ext cx="8197080" cy="792088"/>
            </a:xfrm>
            <a:prstGeom prst="homePlat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dirty="0"/>
                <a:t>④平台的建设</a:t>
              </a:r>
            </a:p>
          </p:txBody>
        </p:sp>
        <p:sp>
          <p:nvSpPr>
            <p:cNvPr id="81" name="TextBox 80"/>
            <p:cNvSpPr txBox="1"/>
            <p:nvPr/>
          </p:nvSpPr>
          <p:spPr>
            <a:xfrm>
              <a:off x="437433" y="1051190"/>
              <a:ext cx="1668016" cy="369332"/>
            </a:xfrm>
            <a:prstGeom prst="rect">
              <a:avLst/>
            </a:prstGeom>
            <a:noFill/>
          </p:spPr>
          <p:txBody>
            <a:bodyPr wrap="square" rtlCol="0">
              <a:spAutoFit/>
            </a:bodyPr>
            <a:lstStyle/>
            <a:p>
              <a:pPr algn="ctr"/>
              <a:r>
                <a:rPr lang="zh-CN" altLang="en-US" b="1" dirty="0"/>
                <a:t>①数据采集</a:t>
              </a:r>
            </a:p>
          </p:txBody>
        </p:sp>
        <p:sp>
          <p:nvSpPr>
            <p:cNvPr id="82" name="矩形 81"/>
            <p:cNvSpPr/>
            <p:nvPr/>
          </p:nvSpPr>
          <p:spPr>
            <a:xfrm>
              <a:off x="3203847" y="926545"/>
              <a:ext cx="2063509" cy="322253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5" name="TextBox 84"/>
            <p:cNvSpPr txBox="1"/>
            <p:nvPr/>
          </p:nvSpPr>
          <p:spPr>
            <a:xfrm>
              <a:off x="3347863" y="1051346"/>
              <a:ext cx="1668016" cy="369332"/>
            </a:xfrm>
            <a:prstGeom prst="rect">
              <a:avLst/>
            </a:prstGeom>
            <a:noFill/>
          </p:spPr>
          <p:txBody>
            <a:bodyPr wrap="square" rtlCol="0">
              <a:spAutoFit/>
            </a:bodyPr>
            <a:lstStyle/>
            <a:p>
              <a:pPr algn="ctr"/>
              <a:r>
                <a:rPr lang="zh-CN" altLang="en-US" b="1" dirty="0"/>
                <a:t>②算法研究</a:t>
              </a:r>
            </a:p>
          </p:txBody>
        </p:sp>
        <p:sp>
          <p:nvSpPr>
            <p:cNvPr id="86" name="矩形 85"/>
            <p:cNvSpPr/>
            <p:nvPr/>
          </p:nvSpPr>
          <p:spPr>
            <a:xfrm>
              <a:off x="6084168" y="926545"/>
              <a:ext cx="2016224" cy="32244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0" name="TextBox 89"/>
            <p:cNvSpPr txBox="1"/>
            <p:nvPr/>
          </p:nvSpPr>
          <p:spPr>
            <a:xfrm>
              <a:off x="6332962" y="980728"/>
              <a:ext cx="1668016" cy="369332"/>
            </a:xfrm>
            <a:prstGeom prst="rect">
              <a:avLst/>
            </a:prstGeom>
            <a:noFill/>
          </p:spPr>
          <p:txBody>
            <a:bodyPr wrap="square" rtlCol="0">
              <a:spAutoFit/>
            </a:bodyPr>
            <a:lstStyle/>
            <a:p>
              <a:pPr algn="ctr"/>
              <a:r>
                <a:rPr lang="zh-Hans" altLang="en-US" b="1" dirty="0"/>
                <a:t>③实际</a:t>
              </a:r>
              <a:r>
                <a:rPr lang="zh-CN" altLang="en-US" b="1" dirty="0"/>
                <a:t>应用</a:t>
              </a:r>
            </a:p>
          </p:txBody>
        </p:sp>
        <p:sp>
          <p:nvSpPr>
            <p:cNvPr id="91" name="右箭头 90"/>
            <p:cNvSpPr/>
            <p:nvPr/>
          </p:nvSpPr>
          <p:spPr>
            <a:xfrm>
              <a:off x="2483768" y="2384884"/>
              <a:ext cx="576064" cy="39604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92" name="右箭头 91"/>
            <p:cNvSpPr/>
            <p:nvPr/>
          </p:nvSpPr>
          <p:spPr>
            <a:xfrm>
              <a:off x="5364088" y="2384884"/>
              <a:ext cx="576064" cy="39604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graphicFrame>
          <p:nvGraphicFramePr>
            <p:cNvPr id="93" name="图示 92"/>
            <p:cNvGraphicFramePr/>
            <p:nvPr>
              <p:extLst>
                <p:ext uri="{D42A27DB-BD31-4B8C-83A1-F6EECF244321}">
                  <p14:modId xmlns:p14="http://schemas.microsoft.com/office/powerpoint/2010/main" val="3716759663"/>
                </p:ext>
              </p:extLst>
            </p:nvPr>
          </p:nvGraphicFramePr>
          <p:xfrm>
            <a:off x="3131840" y="1547902"/>
            <a:ext cx="1872208" cy="25853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图示 4"/>
            <p:cNvGraphicFramePr/>
            <p:nvPr>
              <p:extLst>
                <p:ext uri="{D42A27DB-BD31-4B8C-83A1-F6EECF244321}">
                  <p14:modId xmlns:p14="http://schemas.microsoft.com/office/powerpoint/2010/main" val="1481909809"/>
                </p:ext>
              </p:extLst>
            </p:nvPr>
          </p:nvGraphicFramePr>
          <p:xfrm>
            <a:off x="5513469" y="1700808"/>
            <a:ext cx="3307003" cy="237626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下箭头 5"/>
            <p:cNvSpPr/>
            <p:nvPr/>
          </p:nvSpPr>
          <p:spPr>
            <a:xfrm>
              <a:off x="1043608" y="4239696"/>
              <a:ext cx="504056" cy="773480"/>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7" name="TextBox 6"/>
            <p:cNvSpPr txBox="1"/>
            <p:nvPr/>
          </p:nvSpPr>
          <p:spPr>
            <a:xfrm>
              <a:off x="827584" y="4386590"/>
              <a:ext cx="1296144" cy="338554"/>
            </a:xfrm>
            <a:prstGeom prst="rect">
              <a:avLst/>
            </a:prstGeom>
            <a:noFill/>
          </p:spPr>
          <p:txBody>
            <a:bodyPr wrap="square" rtlCol="0">
              <a:spAutoFit/>
            </a:bodyPr>
            <a:lstStyle/>
            <a:p>
              <a:r>
                <a:rPr lang="zh-CN" altLang="en-US" sz="1600" b="1" dirty="0"/>
                <a:t>数据存储</a:t>
              </a:r>
            </a:p>
          </p:txBody>
        </p:sp>
        <p:sp>
          <p:nvSpPr>
            <p:cNvPr id="19" name="下箭头 18"/>
            <p:cNvSpPr/>
            <p:nvPr/>
          </p:nvSpPr>
          <p:spPr>
            <a:xfrm>
              <a:off x="3916469" y="4220059"/>
              <a:ext cx="504056" cy="793117"/>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20" name="TextBox 19"/>
            <p:cNvSpPr txBox="1"/>
            <p:nvPr/>
          </p:nvSpPr>
          <p:spPr>
            <a:xfrm>
              <a:off x="3615184" y="4263479"/>
              <a:ext cx="1296144" cy="584775"/>
            </a:xfrm>
            <a:prstGeom prst="rect">
              <a:avLst/>
            </a:prstGeom>
            <a:noFill/>
          </p:spPr>
          <p:txBody>
            <a:bodyPr wrap="square" rtlCol="0">
              <a:spAutoFit/>
            </a:bodyPr>
            <a:lstStyle/>
            <a:p>
              <a:pPr algn="ctr"/>
              <a:r>
                <a:rPr lang="zh-CN" altLang="en-US" sz="1600" b="1" dirty="0"/>
                <a:t>算法调用以及可视化</a:t>
              </a:r>
            </a:p>
          </p:txBody>
        </p:sp>
        <p:sp>
          <p:nvSpPr>
            <p:cNvPr id="22" name="下箭头 21"/>
            <p:cNvSpPr/>
            <p:nvPr/>
          </p:nvSpPr>
          <p:spPr>
            <a:xfrm>
              <a:off x="6796789" y="4220913"/>
              <a:ext cx="504056" cy="792263"/>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23" name="TextBox 22"/>
            <p:cNvSpPr txBox="1"/>
            <p:nvPr/>
          </p:nvSpPr>
          <p:spPr>
            <a:xfrm>
              <a:off x="6444208" y="4314582"/>
              <a:ext cx="1296144" cy="338554"/>
            </a:xfrm>
            <a:prstGeom prst="rect">
              <a:avLst/>
            </a:prstGeom>
            <a:noFill/>
          </p:spPr>
          <p:txBody>
            <a:bodyPr wrap="square" rtlCol="0">
              <a:spAutoFit/>
            </a:bodyPr>
            <a:lstStyle/>
            <a:p>
              <a:pPr algn="ctr"/>
              <a:r>
                <a:rPr lang="zh-CN" altLang="en-US" sz="1600" b="1" dirty="0"/>
                <a:t>应用</a:t>
              </a:r>
            </a:p>
          </p:txBody>
        </p:sp>
        <p:grpSp>
          <p:nvGrpSpPr>
            <p:cNvPr id="24" name="组合 23">
              <a:extLst>
                <a:ext uri="{FF2B5EF4-FFF2-40B4-BE49-F238E27FC236}">
                  <a16:creationId xmlns:a16="http://schemas.microsoft.com/office/drawing/2014/main" id="{EEABA374-CA11-8A43-A8C4-A47BBAA3D6ED}"/>
                </a:ext>
              </a:extLst>
            </p:cNvPr>
            <p:cNvGrpSpPr/>
            <p:nvPr/>
          </p:nvGrpSpPr>
          <p:grpSpPr>
            <a:xfrm>
              <a:off x="4378977" y="1810866"/>
              <a:ext cx="871183" cy="743825"/>
              <a:chOff x="842493" y="1199067"/>
              <a:chExt cx="1029714" cy="1029714"/>
            </a:xfrm>
            <a:solidFill>
              <a:schemeClr val="accent2">
                <a:lumMod val="40000"/>
                <a:lumOff val="60000"/>
              </a:schemeClr>
            </a:solidFill>
          </p:grpSpPr>
          <p:sp>
            <p:nvSpPr>
              <p:cNvPr id="25" name="形状 24">
                <a:extLst>
                  <a:ext uri="{FF2B5EF4-FFF2-40B4-BE49-F238E27FC236}">
                    <a16:creationId xmlns:a16="http://schemas.microsoft.com/office/drawing/2014/main" id="{337D4D76-A292-8C47-B16C-099C217B357B}"/>
                  </a:ext>
                </a:extLst>
              </p:cNvPr>
              <p:cNvSpPr/>
              <p:nvPr/>
            </p:nvSpPr>
            <p:spPr>
              <a:xfrm>
                <a:off x="842493" y="1199067"/>
                <a:ext cx="1029714" cy="1029714"/>
              </a:xfrm>
              <a:prstGeom prst="gear9">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zh-CN" altLang="en-US" dirty="0"/>
              </a:p>
            </p:txBody>
          </p:sp>
          <p:sp>
            <p:nvSpPr>
              <p:cNvPr id="26" name="形状 4">
                <a:extLst>
                  <a:ext uri="{FF2B5EF4-FFF2-40B4-BE49-F238E27FC236}">
                    <a16:creationId xmlns:a16="http://schemas.microsoft.com/office/drawing/2014/main" id="{32A1FEA4-E99C-A440-AF10-6EB217132427}"/>
                  </a:ext>
                </a:extLst>
              </p:cNvPr>
              <p:cNvSpPr txBox="1"/>
              <p:nvPr/>
            </p:nvSpPr>
            <p:spPr>
              <a:xfrm>
                <a:off x="1049511" y="1440273"/>
                <a:ext cx="615678" cy="52929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chemeClr val="tx1"/>
                    </a:solidFill>
                  </a:rPr>
                  <a:t>聚类</a:t>
                </a:r>
              </a:p>
            </p:txBody>
          </p:sp>
        </p:grpSp>
        <p:sp>
          <p:nvSpPr>
            <p:cNvPr id="8" name="文本框 7">
              <a:extLst>
                <a:ext uri="{FF2B5EF4-FFF2-40B4-BE49-F238E27FC236}">
                  <a16:creationId xmlns:a16="http://schemas.microsoft.com/office/drawing/2014/main" id="{2B2A746A-A709-2547-9FAA-89326C18BDCE}"/>
                </a:ext>
              </a:extLst>
            </p:cNvPr>
            <p:cNvSpPr txBox="1"/>
            <p:nvPr/>
          </p:nvSpPr>
          <p:spPr>
            <a:xfrm>
              <a:off x="3347863" y="3746935"/>
              <a:ext cx="1727149" cy="369332"/>
            </a:xfrm>
            <a:prstGeom prst="rect">
              <a:avLst/>
            </a:prstGeom>
            <a:solidFill>
              <a:srgbClr val="7030A0"/>
            </a:solidFill>
          </p:spPr>
          <p:txBody>
            <a:bodyPr wrap="square" rtlCol="0">
              <a:spAutoFit/>
            </a:bodyPr>
            <a:lstStyle/>
            <a:p>
              <a:pPr algn="ctr"/>
              <a:r>
                <a:rPr kumimoji="1" lang="zh-CN" altLang="en-US" b="1" dirty="0">
                  <a:solidFill>
                    <a:schemeClr val="bg1"/>
                  </a:solidFill>
                </a:rPr>
                <a:t>集成学习</a:t>
              </a:r>
            </a:p>
          </p:txBody>
        </p:sp>
        <p:sp>
          <p:nvSpPr>
            <p:cNvPr id="10" name="文本框 9">
              <a:extLst>
                <a:ext uri="{FF2B5EF4-FFF2-40B4-BE49-F238E27FC236}">
                  <a16:creationId xmlns:a16="http://schemas.microsoft.com/office/drawing/2014/main" id="{D2837254-106D-A845-934B-54F923ED9ABB}"/>
                </a:ext>
              </a:extLst>
            </p:cNvPr>
            <p:cNvSpPr txBox="1"/>
            <p:nvPr/>
          </p:nvSpPr>
          <p:spPr>
            <a:xfrm>
              <a:off x="984795" y="3777196"/>
              <a:ext cx="502061" cy="369332"/>
            </a:xfrm>
            <a:prstGeom prst="rect">
              <a:avLst/>
            </a:prstGeom>
            <a:noFill/>
          </p:spPr>
          <p:txBody>
            <a:bodyPr wrap="none" rtlCol="0">
              <a:spAutoFit/>
            </a:bodyPr>
            <a:lstStyle/>
            <a:p>
              <a:r>
                <a:rPr kumimoji="1" lang="en-US" altLang="zh-CN" dirty="0"/>
                <a:t>……</a:t>
              </a:r>
              <a:endParaRPr kumimoji="1" lang="zh-CN" altLang="en-US" dirty="0"/>
            </a:p>
          </p:txBody>
        </p:sp>
        <p:sp>
          <p:nvSpPr>
            <p:cNvPr id="27" name="圆柱形 26"/>
            <p:cNvSpPr/>
            <p:nvPr/>
          </p:nvSpPr>
          <p:spPr>
            <a:xfrm>
              <a:off x="692813" y="2748888"/>
              <a:ext cx="1192550" cy="563514"/>
            </a:xfrm>
            <a:prstGeom prst="can">
              <a:avLst/>
            </a:prstGeom>
            <a:solidFill>
              <a:schemeClr val="accent4">
                <a:lumMod val="60000"/>
                <a:lumOff val="40000"/>
              </a:schemeClr>
            </a:solidFill>
            <a:ln>
              <a:solidFill>
                <a:schemeClr val="accent3">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400" b="1" dirty="0">
                  <a:solidFill>
                    <a:schemeClr val="tx1"/>
                  </a:solidFill>
                </a:rPr>
                <a:t>国际高温合金会议数据</a:t>
              </a:r>
            </a:p>
          </p:txBody>
        </p:sp>
      </p:grpSp>
      <p:sp>
        <p:nvSpPr>
          <p:cNvPr id="29" name="圆柱形 26">
            <a:extLst>
              <a:ext uri="{FF2B5EF4-FFF2-40B4-BE49-F238E27FC236}">
                <a16:creationId xmlns:a16="http://schemas.microsoft.com/office/drawing/2014/main" id="{9DD17A76-A72B-408F-829A-36E73D1A5C39}"/>
              </a:ext>
            </a:extLst>
          </p:cNvPr>
          <p:cNvSpPr/>
          <p:nvPr/>
        </p:nvSpPr>
        <p:spPr>
          <a:xfrm>
            <a:off x="898469" y="3451171"/>
            <a:ext cx="1192550" cy="563514"/>
          </a:xfrm>
          <a:prstGeom prst="can">
            <a:avLst/>
          </a:prstGeom>
          <a:solidFill>
            <a:schemeClr val="accent2">
              <a:lumMod val="40000"/>
              <a:lumOff val="60000"/>
            </a:schemeClr>
          </a:solidFill>
          <a:ln>
            <a:solidFill>
              <a:schemeClr val="accent3">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400" b="1" dirty="0">
                <a:solidFill>
                  <a:schemeClr val="tx1"/>
                </a:solidFill>
              </a:rPr>
              <a:t>60</a:t>
            </a:r>
            <a:r>
              <a:rPr lang="zh-CN" altLang="en-US" sz="1400" b="1" dirty="0">
                <a:solidFill>
                  <a:schemeClr val="tx1"/>
                </a:solidFill>
              </a:rPr>
              <a:t>篇文献数据</a:t>
            </a:r>
            <a:r>
              <a:rPr lang="en-US" altLang="zh-CN" sz="1400" b="1" dirty="0">
                <a:solidFill>
                  <a:schemeClr val="tx1"/>
                </a:solidFill>
              </a:rPr>
              <a:t>(</a:t>
            </a:r>
            <a:r>
              <a:rPr lang="zh-CN" altLang="en-US" sz="1400" b="1" dirty="0">
                <a:solidFill>
                  <a:schemeClr val="tx1"/>
                </a:solidFill>
              </a:rPr>
              <a:t>于涛老师</a:t>
            </a:r>
            <a:r>
              <a:rPr lang="en-US" altLang="zh-CN" sz="1400" b="1" dirty="0">
                <a:solidFill>
                  <a:schemeClr val="tx1"/>
                </a:solidFill>
              </a:rPr>
              <a:t>)</a:t>
            </a:r>
            <a:endParaRPr lang="zh-CN" altLang="en-US" sz="1400" b="1" dirty="0">
              <a:solidFill>
                <a:schemeClr val="tx1"/>
              </a:solidFill>
            </a:endParaRPr>
          </a:p>
        </p:txBody>
      </p:sp>
    </p:spTree>
    <p:extLst>
      <p:ext uri="{BB962C8B-B14F-4D97-AF65-F5344CB8AC3E}">
        <p14:creationId xmlns:p14="http://schemas.microsoft.com/office/powerpoint/2010/main" val="1946771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55DBCEE-B639-6D44-9006-456BBBE4B918}"/>
              </a:ext>
            </a:extLst>
          </p:cNvPr>
          <p:cNvSpPr>
            <a:spLocks noGrp="1"/>
          </p:cNvSpPr>
          <p:nvPr>
            <p:ph idx="1"/>
          </p:nvPr>
        </p:nvSpPr>
        <p:spPr>
          <a:xfrm>
            <a:off x="395536" y="807516"/>
            <a:ext cx="8352928" cy="2333452"/>
          </a:xfrm>
        </p:spPr>
        <p:style>
          <a:lnRef idx="2">
            <a:schemeClr val="accent1"/>
          </a:lnRef>
          <a:fillRef idx="1">
            <a:schemeClr val="lt1"/>
          </a:fillRef>
          <a:effectRef idx="0">
            <a:schemeClr val="accent1"/>
          </a:effectRef>
          <a:fontRef idx="minor">
            <a:schemeClr val="dk1"/>
          </a:fontRef>
        </p:style>
        <p:txBody>
          <a:bodyPr>
            <a:noAutofit/>
          </a:bodyPr>
          <a:lstStyle/>
          <a:p>
            <a:pPr lvl="0">
              <a:lnSpc>
                <a:spcPct val="110000"/>
              </a:lnSpc>
              <a:buFont typeface="Wingdings" panose="05000000000000000000" pitchFamily="2" charset="2"/>
              <a:buChar char="ü"/>
            </a:pPr>
            <a:r>
              <a:rPr kumimoji="1" lang="en-US" altLang="zh-CN" sz="1600" dirty="0">
                <a:latin typeface="SimSun-ExtB" panose="02010609060101010101" pitchFamily="49" charset="-122"/>
                <a:ea typeface="SimSun-ExtB" panose="02010609060101010101" pitchFamily="49" charset="-122"/>
              </a:rPr>
              <a:t>1</a:t>
            </a:r>
            <a:r>
              <a:rPr kumimoji="1" lang="zh-CN" altLang="en-US" sz="1600" dirty="0">
                <a:latin typeface="SimSun-ExtB" panose="02010609060101010101" pitchFamily="49" charset="-122"/>
                <a:ea typeface="SimSun-ExtB" panose="02010609060101010101" pitchFamily="49" charset="-122"/>
              </a:rPr>
              <a:t>、采集和存储了一份关于“文献</a:t>
            </a:r>
            <a:r>
              <a:rPr kumimoji="1" lang="en-US" altLang="zh-CN" sz="1600" dirty="0">
                <a:latin typeface="SimSun-ExtB" panose="02010609060101010101" pitchFamily="49" charset="-122"/>
                <a:ea typeface="SimSun-ExtB" panose="02010609060101010101" pitchFamily="49" charset="-122"/>
              </a:rPr>
              <a:t>—</a:t>
            </a:r>
            <a:r>
              <a:rPr kumimoji="1" lang="zh-CN" altLang="en-US" sz="1600" dirty="0">
                <a:latin typeface="SimSun-ExtB" panose="02010609060101010101" pitchFamily="49" charset="-122"/>
                <a:ea typeface="SimSun-ExtB" panose="02010609060101010101" pitchFamily="49" charset="-122"/>
              </a:rPr>
              <a:t>数据</a:t>
            </a:r>
            <a:r>
              <a:rPr kumimoji="1" lang="en-US" altLang="zh-CN" sz="1600" dirty="0">
                <a:latin typeface="SimSun-ExtB" panose="02010609060101010101" pitchFamily="49" charset="-122"/>
                <a:ea typeface="SimSun-ExtB" panose="02010609060101010101" pitchFamily="49" charset="-122"/>
              </a:rPr>
              <a:t>—</a:t>
            </a:r>
            <a:r>
              <a:rPr kumimoji="1" lang="zh-CN" altLang="en-US" sz="1600" dirty="0">
                <a:latin typeface="SimSun-ExtB" panose="02010609060101010101" pitchFamily="49" charset="-122"/>
                <a:ea typeface="SimSun-ExtB" panose="02010609060101010101" pitchFamily="49" charset="-122"/>
              </a:rPr>
              <a:t>方法</a:t>
            </a:r>
            <a:r>
              <a:rPr kumimoji="1" lang="en-US" altLang="zh-CN" sz="1600" dirty="0">
                <a:latin typeface="SimSun-ExtB" panose="02010609060101010101" pitchFamily="49" charset="-122"/>
                <a:ea typeface="SimSun-ExtB" panose="02010609060101010101" pitchFamily="49" charset="-122"/>
              </a:rPr>
              <a:t>—</a:t>
            </a:r>
            <a:r>
              <a:rPr kumimoji="1" lang="zh-CN" altLang="en-US" sz="1600" dirty="0">
                <a:latin typeface="SimSun-ExtB" panose="02010609060101010101" pitchFamily="49" charset="-122"/>
                <a:ea typeface="SimSun-ExtB" panose="02010609060101010101" pitchFamily="49" charset="-122"/>
              </a:rPr>
              <a:t>科研人员、机构”的镍基单晶高温合金材料数据库；</a:t>
            </a:r>
            <a:endParaRPr lang="zh-CN" altLang="en-US" sz="1600" dirty="0">
              <a:latin typeface="SimSun-ExtB" panose="02010609060101010101" pitchFamily="49" charset="-122"/>
              <a:ea typeface="SimSun-ExtB" panose="02010609060101010101" pitchFamily="49" charset="-122"/>
            </a:endParaRPr>
          </a:p>
          <a:p>
            <a:pPr lvl="0">
              <a:lnSpc>
                <a:spcPct val="110000"/>
              </a:lnSpc>
              <a:buFont typeface="Wingdings" panose="05000000000000000000" pitchFamily="2" charset="2"/>
              <a:buChar char="ü"/>
            </a:pPr>
            <a:r>
              <a:rPr kumimoji="1" lang="en-US" altLang="zh-CN" sz="1600" dirty="0">
                <a:latin typeface="SimSun-ExtB" panose="02010609060101010101" pitchFamily="49" charset="-122"/>
                <a:ea typeface="SimSun-ExtB" panose="02010609060101010101" pitchFamily="49" charset="-122"/>
              </a:rPr>
              <a:t>2</a:t>
            </a:r>
            <a:r>
              <a:rPr kumimoji="1" lang="zh-CN" altLang="en-US" sz="1600" dirty="0">
                <a:latin typeface="SimSun-ExtB" panose="02010609060101010101" pitchFamily="49" charset="-122"/>
                <a:ea typeface="SimSun-ExtB" panose="02010609060101010101" pitchFamily="49" charset="-122"/>
              </a:rPr>
              <a:t>、提出了镍基单晶高温合金内禀属性与属性以及性能之间关系的定量评估方法</a:t>
            </a:r>
            <a:r>
              <a:rPr kumimoji="1" lang="en-US" altLang="zh-CN" sz="1600" dirty="0">
                <a:latin typeface="SimSun-ExtB" panose="02010609060101010101" pitchFamily="49" charset="-122"/>
                <a:ea typeface="SimSun-ExtB" panose="02010609060101010101" pitchFamily="49" charset="-122"/>
              </a:rPr>
              <a:t>—</a:t>
            </a:r>
            <a:r>
              <a:rPr kumimoji="1" lang="zh-CN" altLang="en-US" sz="1600" dirty="0">
                <a:solidFill>
                  <a:srgbClr val="FF0000"/>
                </a:solidFill>
                <a:latin typeface="SimSun-ExtB" panose="02010609060101010101" pitchFamily="49" charset="-122"/>
                <a:ea typeface="SimSun-ExtB" panose="02010609060101010101" pitchFamily="49" charset="-122"/>
              </a:rPr>
              <a:t>结合基于加权评分的领域专家知识的多层级特征选择方法；</a:t>
            </a:r>
            <a:endParaRPr kumimoji="1" lang="en-US" altLang="zh-CN" sz="1600" dirty="0">
              <a:solidFill>
                <a:srgbClr val="FF0000"/>
              </a:solidFill>
              <a:latin typeface="SimSun-ExtB" panose="02010609060101010101" pitchFamily="49" charset="-122"/>
              <a:ea typeface="SimSun-ExtB" panose="02010609060101010101" pitchFamily="49" charset="-122"/>
            </a:endParaRPr>
          </a:p>
          <a:p>
            <a:pPr lvl="0">
              <a:lnSpc>
                <a:spcPct val="110000"/>
              </a:lnSpc>
              <a:buFont typeface="Wingdings" panose="05000000000000000000" pitchFamily="2" charset="2"/>
              <a:buChar char="ü"/>
            </a:pPr>
            <a:r>
              <a:rPr kumimoji="1" lang="en-US" altLang="zh-CN" sz="1600" dirty="0">
                <a:solidFill>
                  <a:srgbClr val="FF0000"/>
                </a:solidFill>
                <a:latin typeface="SimSun-ExtB" panose="02010609060101010101" pitchFamily="49" charset="-122"/>
                <a:ea typeface="SimSun-ExtB" panose="02010609060101010101" pitchFamily="49" charset="-122"/>
              </a:rPr>
              <a:t>3</a:t>
            </a:r>
            <a:r>
              <a:rPr kumimoji="1" lang="zh-CN" altLang="en-US" sz="1600" dirty="0">
                <a:solidFill>
                  <a:srgbClr val="FF0000"/>
                </a:solidFill>
                <a:latin typeface="SimSun-ExtB" panose="02010609060101010101" pitchFamily="49" charset="-122"/>
                <a:ea typeface="SimSun-ExtB" panose="02010609060101010101" pitchFamily="49" charset="-122"/>
              </a:rPr>
              <a:t>、</a:t>
            </a:r>
            <a:r>
              <a:rPr kumimoji="1" lang="zh-CN" altLang="en-US" sz="1600" dirty="0">
                <a:solidFill>
                  <a:schemeClr val="tx1"/>
                </a:solidFill>
                <a:latin typeface="SimSun-ExtB" panose="02010609060101010101" pitchFamily="49" charset="-122"/>
                <a:ea typeface="SimSun-ExtB" panose="02010609060101010101" pitchFamily="49" charset="-122"/>
              </a:rPr>
              <a:t>提出了精准高效地预测镍基单晶高温合金蠕变断裂寿命的方法</a:t>
            </a:r>
            <a:r>
              <a:rPr kumimoji="1" lang="en-US" altLang="zh-CN" sz="1600" dirty="0">
                <a:solidFill>
                  <a:schemeClr val="tx1"/>
                </a:solidFill>
                <a:latin typeface="SimSun-ExtB" panose="02010609060101010101" pitchFamily="49" charset="-122"/>
                <a:ea typeface="SimSun-ExtB" panose="02010609060101010101" pitchFamily="49" charset="-122"/>
              </a:rPr>
              <a:t>—</a:t>
            </a:r>
            <a:r>
              <a:rPr kumimoji="1" lang="zh-CN" altLang="en-US" sz="1600" dirty="0">
                <a:solidFill>
                  <a:srgbClr val="FF0000"/>
                </a:solidFill>
                <a:latin typeface="SimSun-ExtB" panose="02010609060101010101" pitchFamily="49" charset="-122"/>
                <a:ea typeface="SimSun-ExtB" panose="02010609060101010101" pitchFamily="49" charset="-122"/>
              </a:rPr>
              <a:t>结合材料多尺度属性的分而治之的机器学习方法；</a:t>
            </a:r>
          </a:p>
          <a:p>
            <a:pPr lvl="0">
              <a:lnSpc>
                <a:spcPct val="110000"/>
              </a:lnSpc>
            </a:pPr>
            <a:r>
              <a:rPr kumimoji="1" lang="en-US" altLang="zh-CN" sz="1600" b="1" dirty="0">
                <a:latin typeface="SimSun-ExtB" panose="02010609060101010101" pitchFamily="49" charset="-122"/>
                <a:ea typeface="SimSun-ExtB" panose="02010609060101010101" pitchFamily="49" charset="-122"/>
              </a:rPr>
              <a:t>4</a:t>
            </a:r>
            <a:r>
              <a:rPr kumimoji="1" lang="zh-CN" altLang="en-US" sz="1600" b="1" dirty="0">
                <a:latin typeface="SimSun-ExtB" panose="02010609060101010101" pitchFamily="49" charset="-122"/>
                <a:ea typeface="SimSun-ExtB" panose="02010609060101010101" pitchFamily="49" charset="-122"/>
              </a:rPr>
              <a:t>、目前课题组正在</a:t>
            </a:r>
            <a:r>
              <a:rPr kumimoji="1" lang="zh-CN" altLang="en-US" sz="1600" b="1" dirty="0">
                <a:solidFill>
                  <a:srgbClr val="FF0000"/>
                </a:solidFill>
                <a:latin typeface="SimSun-ExtB" panose="02010609060101010101" pitchFamily="49" charset="-122"/>
                <a:ea typeface="SimSun-ExtB" panose="02010609060101010101" pitchFamily="49" charset="-122"/>
              </a:rPr>
              <a:t>对于涛老师发来的</a:t>
            </a:r>
            <a:r>
              <a:rPr kumimoji="1" lang="en-US" altLang="zh-CN" sz="1600" b="1" dirty="0">
                <a:solidFill>
                  <a:srgbClr val="FF0000"/>
                </a:solidFill>
                <a:latin typeface="SimSun-ExtB" panose="02010609060101010101" pitchFamily="49" charset="-122"/>
                <a:ea typeface="SimSun-ExtB" panose="02010609060101010101" pitchFamily="49" charset="-122"/>
              </a:rPr>
              <a:t>60</a:t>
            </a:r>
            <a:r>
              <a:rPr kumimoji="1" lang="zh-CN" altLang="en-US" sz="1600" b="1" dirty="0">
                <a:solidFill>
                  <a:srgbClr val="FF0000"/>
                </a:solidFill>
                <a:latin typeface="SimSun-ExtB" panose="02010609060101010101" pitchFamily="49" charset="-122"/>
                <a:ea typeface="SimSun-ExtB" panose="02010609060101010101" pitchFamily="49" charset="-122"/>
              </a:rPr>
              <a:t>篇新的镍基单晶高温合金相关文献</a:t>
            </a:r>
            <a:r>
              <a:rPr kumimoji="1" lang="zh-CN" altLang="en-US" sz="1600" b="1" dirty="0">
                <a:latin typeface="SimSun-ExtB" panose="02010609060101010101" pitchFamily="49" charset="-122"/>
                <a:ea typeface="SimSun-ExtB" panose="02010609060101010101" pitchFamily="49" charset="-122"/>
              </a:rPr>
              <a:t>进行解读和数据的提取工作。</a:t>
            </a:r>
            <a:endParaRPr kumimoji="1" lang="en-US" altLang="zh-CN" sz="1600" b="1" dirty="0">
              <a:latin typeface="SimSun-ExtB" panose="02010609060101010101" pitchFamily="49" charset="-122"/>
              <a:ea typeface="SimSun-ExtB" panose="02010609060101010101" pitchFamily="49" charset="-122"/>
            </a:endParaRPr>
          </a:p>
        </p:txBody>
      </p:sp>
      <p:sp>
        <p:nvSpPr>
          <p:cNvPr id="4" name="标题 1">
            <a:extLst>
              <a:ext uri="{FF2B5EF4-FFF2-40B4-BE49-F238E27FC236}">
                <a16:creationId xmlns:a16="http://schemas.microsoft.com/office/drawing/2014/main" id="{ECA80E4B-20BB-C54F-A90F-CFF21ACC71B4}"/>
              </a:ext>
            </a:extLst>
          </p:cNvPr>
          <p:cNvSpPr>
            <a:spLocks noGrp="1"/>
          </p:cNvSpPr>
          <p:nvPr>
            <p:ph type="title"/>
          </p:nvPr>
        </p:nvSpPr>
        <p:spPr>
          <a:xfrm>
            <a:off x="914400" y="0"/>
            <a:ext cx="8229600" cy="796950"/>
          </a:xfrm>
        </p:spPr>
        <p:txBody>
          <a:bodyPr/>
          <a:lstStyle/>
          <a:p>
            <a:r>
              <a:rPr kumimoji="1" lang="zh-CN" altLang="en-US" dirty="0"/>
              <a:t>阶段工作结果列表</a:t>
            </a:r>
          </a:p>
        </p:txBody>
      </p:sp>
      <p:sp>
        <p:nvSpPr>
          <p:cNvPr id="7" name="内容占位符 2">
            <a:extLst>
              <a:ext uri="{FF2B5EF4-FFF2-40B4-BE49-F238E27FC236}">
                <a16:creationId xmlns:a16="http://schemas.microsoft.com/office/drawing/2014/main" id="{ED9F5C50-E490-40D7-B907-0B5689F9E974}"/>
              </a:ext>
            </a:extLst>
          </p:cNvPr>
          <p:cNvSpPr txBox="1">
            <a:spLocks/>
          </p:cNvSpPr>
          <p:nvPr/>
        </p:nvSpPr>
        <p:spPr>
          <a:xfrm>
            <a:off x="387558" y="3151534"/>
            <a:ext cx="8360906" cy="925538"/>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ormAutofit fontScale="92500" lnSpcReduction="20000"/>
          </a:bodyPr>
          <a:lstStyle>
            <a:lvl1pPr marL="457200" indent="-457200" algn="l" defTabSz="0" rtl="0" eaLnBrk="0" fontAlgn="base" latinLnBrk="1" hangingPunct="0">
              <a:spcBef>
                <a:spcPct val="20000"/>
              </a:spcBef>
              <a:spcAft>
                <a:spcPct val="0"/>
              </a:spcAft>
              <a:buFontTx/>
              <a:buBlip>
                <a:blip r:embed="rId2"/>
              </a:buBlip>
              <a:defRPr lang="zh-CN" altLang="en-US" sz="2800" kern="1200" dirty="0" smtClean="0">
                <a:solidFill>
                  <a:schemeClr val="tx1"/>
                </a:solidFill>
                <a:latin typeface="华文新魏" panose="02010800040101010101" pitchFamily="2" charset="-122"/>
                <a:ea typeface="华文新魏" panose="02010800040101010101" pitchFamily="2" charset="-122"/>
                <a:cs typeface="+mn-cs"/>
                <a:sym typeface="仿宋_GB2312" pitchFamily="1" charset="-122"/>
              </a:defRPr>
            </a:lvl1pPr>
            <a:lvl2pPr marL="457200" indent="-4572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0000"/>
              </a:lnSpc>
            </a:pPr>
            <a:r>
              <a:rPr kumimoji="1" lang="en-US" altLang="zh-CN" sz="1600" b="1" dirty="0">
                <a:latin typeface="SimSun-ExtB" panose="02010609060101010101" pitchFamily="49" charset="-122"/>
                <a:ea typeface="SimSun-ExtB" panose="02010609060101010101" pitchFamily="49" charset="-122"/>
              </a:rPr>
              <a:t>5</a:t>
            </a:r>
            <a:r>
              <a:rPr kumimoji="1" lang="zh-CN" altLang="en-US" sz="1600" b="1" dirty="0">
                <a:latin typeface="SimSun-ExtB" panose="02010609060101010101" pitchFamily="49" charset="-122"/>
                <a:ea typeface="SimSun-ExtB" panose="02010609060101010101" pitchFamily="49" charset="-122"/>
              </a:rPr>
              <a:t>、开发了高温合金机器学习平台</a:t>
            </a:r>
            <a:r>
              <a:rPr kumimoji="1" lang="en-US" altLang="zh-CN" sz="1600" b="1" dirty="0">
                <a:latin typeface="SimSun-ExtB" panose="02010609060101010101" pitchFamily="49" charset="-122"/>
                <a:ea typeface="SimSun-ExtB" panose="02010609060101010101" pitchFamily="49" charset="-122"/>
              </a:rPr>
              <a:t>V1.0</a:t>
            </a:r>
            <a:r>
              <a:rPr kumimoji="1" lang="en-US" sz="1800" b="1" dirty="0">
                <a:latin typeface="SimSun-ExtB" panose="02010609060101010101" pitchFamily="49" charset="-122"/>
                <a:ea typeface="SimSun-ExtB" panose="02010609060101010101" pitchFamily="49" charset="-122"/>
              </a:rPr>
              <a:t>；</a:t>
            </a:r>
          </a:p>
          <a:p>
            <a:pPr marL="0" indent="0">
              <a:lnSpc>
                <a:spcPct val="110000"/>
              </a:lnSpc>
              <a:buNone/>
            </a:pPr>
            <a:r>
              <a:rPr kumimoji="1" lang="en-US" altLang="zh-CN" sz="1800" b="1" dirty="0">
                <a:latin typeface="SimSun-ExtB" panose="02010609060101010101" pitchFamily="49" charset="-122"/>
                <a:ea typeface="SimSun-ExtB" panose="02010609060101010101" pitchFamily="49" charset="-122"/>
              </a:rPr>
              <a:t>	    (1)</a:t>
            </a:r>
            <a:r>
              <a:rPr kumimoji="1" lang="zh-CN" altLang="en-US" sz="1800" b="1" dirty="0">
                <a:latin typeface="SimSun-ExtB" panose="02010609060101010101" pitchFamily="49" charset="-122"/>
                <a:ea typeface="SimSun-ExtB" panose="02010609060101010101" pitchFamily="49" charset="-122"/>
              </a:rPr>
              <a:t>考虑系统集成到张武老师的高通量计算平台中；</a:t>
            </a:r>
          </a:p>
          <a:p>
            <a:pPr marL="0" indent="0">
              <a:lnSpc>
                <a:spcPct val="110000"/>
              </a:lnSpc>
              <a:buNone/>
            </a:pPr>
            <a:r>
              <a:rPr kumimoji="1" lang="zh-CN" altLang="en-US" sz="1800" b="1" dirty="0">
                <a:latin typeface="SimSun-ExtB" panose="02010609060101010101" pitchFamily="49" charset="-122"/>
                <a:ea typeface="SimSun-ExtB" panose="02010609060101010101" pitchFamily="49" charset="-122"/>
              </a:rPr>
              <a:t>    </a:t>
            </a:r>
            <a:r>
              <a:rPr kumimoji="1" lang="en-US" altLang="zh-CN" sz="1800" b="1" dirty="0">
                <a:latin typeface="SimSun-ExtB" panose="02010609060101010101" pitchFamily="49" charset="-122"/>
                <a:ea typeface="SimSun-ExtB" panose="02010609060101010101" pitchFamily="49" charset="-122"/>
              </a:rPr>
              <a:t>(2)</a:t>
            </a:r>
            <a:r>
              <a:rPr kumimoji="1" lang="zh-CN" altLang="en-US" sz="1800" b="1" dirty="0">
                <a:latin typeface="SimSun-ExtB" panose="02010609060101010101" pitchFamily="49" charset="-122"/>
                <a:ea typeface="SimSun-ExtB" panose="02010609060101010101" pitchFamily="49" charset="-122"/>
              </a:rPr>
              <a:t>准备申请软件著作权</a:t>
            </a:r>
            <a:r>
              <a:rPr kumimoji="1" lang="en-US" altLang="zh-CN" sz="1800" b="1" dirty="0">
                <a:latin typeface="SimSun-ExtB" panose="02010609060101010101" pitchFamily="49" charset="-122"/>
                <a:ea typeface="SimSun-ExtB" panose="02010609060101010101" pitchFamily="49" charset="-122"/>
              </a:rPr>
              <a:t>1</a:t>
            </a:r>
            <a:r>
              <a:rPr kumimoji="1" lang="zh-CN" altLang="en-US" sz="1800" b="1" dirty="0">
                <a:latin typeface="SimSun-ExtB" panose="02010609060101010101" pitchFamily="49" charset="-122"/>
                <a:ea typeface="SimSun-ExtB" panose="02010609060101010101" pitchFamily="49" charset="-122"/>
              </a:rPr>
              <a:t>项。</a:t>
            </a:r>
          </a:p>
          <a:p>
            <a:pPr>
              <a:lnSpc>
                <a:spcPct val="110000"/>
              </a:lnSpc>
            </a:pPr>
            <a:endParaRPr kumimoji="1" lang="en-US" altLang="zh-CN" sz="1800" b="1" dirty="0">
              <a:latin typeface="SimSun-ExtB" panose="02010609060101010101" pitchFamily="49" charset="-122"/>
              <a:ea typeface="SimSun-ExtB" panose="02010609060101010101" pitchFamily="49" charset="-122"/>
            </a:endParaRPr>
          </a:p>
          <a:p>
            <a:endParaRPr kumimoji="1" lang="en-US" sz="3200" dirty="0">
              <a:latin typeface="SimSun-ExtB" panose="02010609060101010101" pitchFamily="49" charset="-122"/>
              <a:ea typeface="SimSun-ExtB" panose="02010609060101010101" pitchFamily="49" charset="-122"/>
            </a:endParaRPr>
          </a:p>
        </p:txBody>
      </p:sp>
      <p:sp>
        <p:nvSpPr>
          <p:cNvPr id="8" name="内容占位符 2">
            <a:extLst>
              <a:ext uri="{FF2B5EF4-FFF2-40B4-BE49-F238E27FC236}">
                <a16:creationId xmlns:a16="http://schemas.microsoft.com/office/drawing/2014/main" id="{B88A074E-2A05-4E9D-AA33-39054F5B5C58}"/>
              </a:ext>
            </a:extLst>
          </p:cNvPr>
          <p:cNvSpPr txBox="1">
            <a:spLocks/>
          </p:cNvSpPr>
          <p:nvPr/>
        </p:nvSpPr>
        <p:spPr>
          <a:xfrm>
            <a:off x="387558" y="4104456"/>
            <a:ext cx="8360906" cy="2636912"/>
          </a:xfrm>
          <a:prstGeom prst="rect">
            <a:avLst/>
          </a:prstGeom>
        </p:spPr>
        <p:style>
          <a:lnRef idx="1">
            <a:schemeClr val="accent4"/>
          </a:lnRef>
          <a:fillRef idx="2">
            <a:schemeClr val="accent4"/>
          </a:fillRef>
          <a:effectRef idx="1">
            <a:schemeClr val="accent4"/>
          </a:effectRef>
          <a:fontRef idx="minor">
            <a:schemeClr val="dk1"/>
          </a:fontRef>
        </p:style>
        <p:txBody>
          <a:bodyPr vert="horz" lIns="91440" tIns="45720" rIns="91440" bIns="45720" rtlCol="0">
            <a:noAutofit/>
          </a:bodyPr>
          <a:lstStyle>
            <a:lvl1pPr marL="457200" indent="-457200" algn="l" defTabSz="0" rtl="0" eaLnBrk="0" fontAlgn="base" latinLnBrk="1" hangingPunct="0">
              <a:spcBef>
                <a:spcPct val="20000"/>
              </a:spcBef>
              <a:spcAft>
                <a:spcPct val="0"/>
              </a:spcAft>
              <a:buFontTx/>
              <a:buBlip>
                <a:blip r:embed="rId2"/>
              </a:buBlip>
              <a:defRPr lang="zh-CN" altLang="en-US" sz="2800" kern="1200" dirty="0" smtClean="0">
                <a:solidFill>
                  <a:schemeClr val="tx1"/>
                </a:solidFill>
                <a:latin typeface="华文新魏" panose="02010800040101010101" pitchFamily="2" charset="-122"/>
                <a:ea typeface="华文新魏" panose="02010800040101010101" pitchFamily="2" charset="-122"/>
                <a:cs typeface="+mn-cs"/>
                <a:sym typeface="仿宋_GB2312" pitchFamily="1" charset="-122"/>
              </a:defRPr>
            </a:lvl1pPr>
            <a:lvl2pPr marL="457200" indent="-4572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0000"/>
              </a:lnSpc>
            </a:pPr>
            <a:r>
              <a:rPr kumimoji="1" lang="en-US" altLang="zh-CN" sz="1600" b="1" dirty="0">
                <a:latin typeface="SimSun-ExtB" panose="02010609060101010101" pitchFamily="49" charset="-122"/>
                <a:ea typeface="SimSun-ExtB" panose="02010609060101010101" pitchFamily="49" charset="-122"/>
              </a:rPr>
              <a:t>6</a:t>
            </a:r>
            <a:r>
              <a:rPr kumimoji="1" lang="zh-CN" altLang="en-US" sz="1600" b="1" dirty="0">
                <a:latin typeface="SimSun-ExtB" panose="02010609060101010101" pitchFamily="49" charset="-122"/>
                <a:ea typeface="SimSun-ExtB" panose="02010609060101010101" pitchFamily="49" charset="-122"/>
              </a:rPr>
              <a:t>、已经发表</a:t>
            </a:r>
            <a:r>
              <a:rPr kumimoji="1" lang="en-US" altLang="zh-CN" sz="1600" b="1" dirty="0">
                <a:latin typeface="SimSun-ExtB" panose="02010609060101010101" pitchFamily="49" charset="-122"/>
                <a:ea typeface="SimSun-ExtB" panose="02010609060101010101" pitchFamily="49" charset="-122"/>
              </a:rPr>
              <a:t>1</a:t>
            </a:r>
            <a:r>
              <a:rPr kumimoji="1" lang="zh-CN" altLang="en-US" sz="1600" b="1" dirty="0">
                <a:latin typeface="SimSun-ExtB" panose="02010609060101010101" pitchFamily="49" charset="-122"/>
                <a:ea typeface="SimSun-ExtB" panose="02010609060101010101" pitchFamily="49" charset="-122"/>
              </a:rPr>
              <a:t>篇论文，撰写好了</a:t>
            </a:r>
            <a:r>
              <a:rPr kumimoji="1" lang="en-US" altLang="zh-CN" sz="1600" b="1" dirty="0">
                <a:latin typeface="SimSun-ExtB" panose="02010609060101010101" pitchFamily="49" charset="-122"/>
                <a:ea typeface="SimSun-ExtB" panose="02010609060101010101" pitchFamily="49" charset="-122"/>
              </a:rPr>
              <a:t>2</a:t>
            </a:r>
            <a:r>
              <a:rPr kumimoji="1" lang="zh-CN" altLang="en-US" sz="1600" b="1" dirty="0">
                <a:latin typeface="SimSun-ExtB" panose="02010609060101010101" pitchFamily="49" charset="-122"/>
                <a:ea typeface="SimSun-ExtB" panose="02010609060101010101" pitchFamily="49" charset="-122"/>
              </a:rPr>
              <a:t>篇论文，准备申请专利</a:t>
            </a:r>
            <a:r>
              <a:rPr kumimoji="1" lang="en-US" altLang="zh-CN" sz="1600" b="1" dirty="0">
                <a:latin typeface="SimSun-ExtB" panose="02010609060101010101" pitchFamily="49" charset="-122"/>
                <a:ea typeface="SimSun-ExtB" panose="02010609060101010101" pitchFamily="49" charset="-122"/>
              </a:rPr>
              <a:t>1</a:t>
            </a:r>
            <a:r>
              <a:rPr kumimoji="1" lang="zh-CN" altLang="en-US" sz="1600" b="1" dirty="0">
                <a:latin typeface="SimSun-ExtB" panose="02010609060101010101" pitchFamily="49" charset="-122"/>
                <a:ea typeface="SimSun-ExtB" panose="02010609060101010101" pitchFamily="49" charset="-122"/>
              </a:rPr>
              <a:t>项</a:t>
            </a:r>
          </a:p>
          <a:p>
            <a:pPr lvl="1">
              <a:lnSpc>
                <a:spcPct val="110000"/>
              </a:lnSpc>
            </a:pPr>
            <a:r>
              <a:rPr lang="en-US" altLang="zh-CN" sz="1300" b="1" dirty="0">
                <a:latin typeface="SimSun-ExtB" panose="02010609060101010101" pitchFamily="49" charset="-122"/>
                <a:ea typeface="SimSun-ExtB" panose="02010609060101010101" pitchFamily="49" charset="-122"/>
              </a:rPr>
              <a:t>(1) Yue Liu, Junming Wu, Guano Yang*, Tianlu Zhao, Siqi Shi*, Predicting the onset temperature (</a:t>
            </a:r>
            <a:r>
              <a:rPr lang="en-US" altLang="zh-CN" sz="1300" b="1" i="1" dirty="0">
                <a:latin typeface="SimSun-ExtB" panose="02010609060101010101" pitchFamily="49" charset="-122"/>
                <a:ea typeface="SimSun-ExtB" panose="02010609060101010101" pitchFamily="49" charset="-122"/>
              </a:rPr>
              <a:t>Tg</a:t>
            </a:r>
            <a:r>
              <a:rPr lang="en-US" altLang="zh-CN" sz="1300" b="1" dirty="0">
                <a:latin typeface="SimSun-ExtB" panose="02010609060101010101" pitchFamily="49" charset="-122"/>
                <a:ea typeface="SimSun-ExtB" panose="02010609060101010101" pitchFamily="49" charset="-122"/>
              </a:rPr>
              <a:t>) of GexSe1-x glass transition: A feature selection based two-stage support vector regression method, Science Bulletin, 2019.(</a:t>
            </a:r>
            <a:r>
              <a:rPr lang="zh-CN" altLang="en-US" sz="1300" b="1" dirty="0">
                <a:solidFill>
                  <a:srgbClr val="FF0000"/>
                </a:solidFill>
                <a:latin typeface="SimSun-ExtB" panose="02010609060101010101" pitchFamily="49" charset="-122"/>
                <a:ea typeface="SimSun-ExtB" panose="02010609060101010101" pitchFamily="49" charset="-122"/>
              </a:rPr>
              <a:t>已发表录用</a:t>
            </a:r>
            <a:r>
              <a:rPr lang="zh-CN" altLang="en-US" sz="1300" b="1" dirty="0">
                <a:latin typeface="SimSun-ExtB" panose="02010609060101010101" pitchFamily="49" charset="-122"/>
                <a:ea typeface="SimSun-ExtB" panose="02010609060101010101" pitchFamily="49" charset="-122"/>
              </a:rPr>
              <a:t>）</a:t>
            </a:r>
            <a:endParaRPr lang="en-US" altLang="zh-CN" sz="1300" b="1" dirty="0">
              <a:latin typeface="SimSun-ExtB" panose="02010609060101010101" pitchFamily="49" charset="-122"/>
              <a:ea typeface="SimSun-ExtB" panose="02010609060101010101" pitchFamily="49" charset="-122"/>
            </a:endParaRPr>
          </a:p>
          <a:p>
            <a:pPr lvl="1">
              <a:lnSpc>
                <a:spcPct val="110000"/>
              </a:lnSpc>
            </a:pPr>
            <a:r>
              <a:rPr lang="en-US" altLang="zh-CN" sz="1300" b="1" dirty="0">
                <a:latin typeface="SimSun-ExtB" panose="02010609060101010101" pitchFamily="49" charset="-122"/>
                <a:ea typeface="SimSun-ExtB" panose="02010609060101010101" pitchFamily="49" charset="-122"/>
              </a:rPr>
              <a:t>(2)Yue Liu, Junming Wu, Siqi Shi. </a:t>
            </a:r>
            <a:r>
              <a:rPr lang="en-US" altLang="zh-CN" sz="1300" b="1" dirty="0">
                <a:solidFill>
                  <a:srgbClr val="FF0000"/>
                </a:solidFill>
                <a:latin typeface="SimSun-ExtB" panose="02010609060101010101" pitchFamily="49" charset="-122"/>
                <a:ea typeface="SimSun-ExtB" panose="02010609060101010101" pitchFamily="49" charset="-122"/>
              </a:rPr>
              <a:t>Multi-layer Feature Selection Incorporating Weighted Score-based Expert Knowledge toward Modelling Materials with Targeted Properties</a:t>
            </a:r>
            <a:r>
              <a:rPr lang="en-US" altLang="zh-CN" sz="1300" b="1" dirty="0">
                <a:latin typeface="SimSun-ExtB" panose="02010609060101010101" pitchFamily="49" charset="-122"/>
                <a:ea typeface="SimSun-ExtB" panose="02010609060101010101" pitchFamily="49" charset="-122"/>
              </a:rPr>
              <a:t>[J]. npj Computational materials, 2019, 8. (</a:t>
            </a:r>
            <a:r>
              <a:rPr lang="zh-CN" altLang="en-US" sz="1300" b="1" dirty="0">
                <a:latin typeface="SimSun-ExtB" panose="02010609060101010101" pitchFamily="49" charset="-122"/>
                <a:ea typeface="SimSun-ExtB" panose="02010609060101010101" pitchFamily="49" charset="-122"/>
              </a:rPr>
              <a:t>待投稿</a:t>
            </a:r>
            <a:r>
              <a:rPr lang="en-US" altLang="zh-CN" sz="1300" b="1" dirty="0">
                <a:latin typeface="SimSun-ExtB" panose="02010609060101010101" pitchFamily="49" charset="-122"/>
                <a:ea typeface="SimSun-ExtB" panose="02010609060101010101" pitchFamily="49" charset="-122"/>
              </a:rPr>
              <a:t>,  npj Computational materials)</a:t>
            </a:r>
          </a:p>
          <a:p>
            <a:pPr lvl="1">
              <a:lnSpc>
                <a:spcPct val="110000"/>
              </a:lnSpc>
            </a:pPr>
            <a:r>
              <a:rPr lang="en-US" altLang="zh-CN" sz="1300" b="1" dirty="0">
                <a:latin typeface="SimSun-ExtB" panose="02010609060101010101" pitchFamily="49" charset="-122"/>
                <a:ea typeface="SimSun-ExtB" panose="02010609060101010101" pitchFamily="49" charset="-122"/>
              </a:rPr>
              <a:t>(3)</a:t>
            </a:r>
            <a:r>
              <a:rPr lang="en-US" altLang="zh-CN" sz="1300" b="1" dirty="0">
                <a:solidFill>
                  <a:srgbClr val="FF0000"/>
                </a:solidFill>
                <a:latin typeface="SimSun-ExtB" panose="02010609060101010101" pitchFamily="49" charset="-122"/>
                <a:ea typeface="SimSun-ExtB" panose="02010609060101010101" pitchFamily="49" charset="-122"/>
              </a:rPr>
              <a:t> </a:t>
            </a:r>
            <a:r>
              <a:rPr lang="en-US" altLang="zh-CN" sz="1300" b="1" dirty="0">
                <a:latin typeface="SimSun-ExtB" panose="02010609060101010101" pitchFamily="49" charset="-122"/>
                <a:ea typeface="SimSun-ExtB" panose="02010609060101010101" pitchFamily="49" charset="-122"/>
              </a:rPr>
              <a:t>Yue Liu, Junming Wu, Zhichao Wang, Xiaogang Lu, Siqi Shi, Chongyu Wang, Tao Yue. </a:t>
            </a:r>
            <a:r>
              <a:rPr lang="en-US" altLang="zh-CN" sz="1300" b="1" dirty="0">
                <a:solidFill>
                  <a:srgbClr val="FF0000"/>
                </a:solidFill>
                <a:latin typeface="SimSun-ExtB" panose="02010609060101010101" pitchFamily="49" charset="-122"/>
                <a:ea typeface="SimSun-ExtB" panose="02010609060101010101" pitchFamily="49" charset="-122"/>
              </a:rPr>
              <a:t>Predicting the creep rupture life of Ni-based single crystal superalloy using divide-and-conquer based machine learning combined with materials multi-category factors</a:t>
            </a:r>
            <a:r>
              <a:rPr lang="en-US" altLang="zh-CN" sz="1300" b="1" dirty="0">
                <a:latin typeface="SimSun-ExtB" panose="02010609060101010101" pitchFamily="49" charset="-122"/>
                <a:ea typeface="SimSun-ExtB" panose="02010609060101010101" pitchFamily="49" charset="-122"/>
              </a:rPr>
              <a:t>[J]. Acta Materialia, 2019, 8. (</a:t>
            </a:r>
            <a:r>
              <a:rPr lang="zh-CN" altLang="en-US" sz="1300" b="1" dirty="0">
                <a:latin typeface="SimSun-ExtB" panose="02010609060101010101" pitchFamily="49" charset="-122"/>
                <a:ea typeface="SimSun-ExtB" panose="02010609060101010101" pitchFamily="49" charset="-122"/>
              </a:rPr>
              <a:t>待投稿</a:t>
            </a:r>
            <a:r>
              <a:rPr lang="en-US" altLang="zh-CN" sz="1300" b="1" dirty="0">
                <a:latin typeface="SimSun-ExtB" panose="02010609060101010101" pitchFamily="49" charset="-122"/>
                <a:ea typeface="SimSun-ExtB" panose="02010609060101010101" pitchFamily="49" charset="-122"/>
              </a:rPr>
              <a:t>, Acta Materialia)</a:t>
            </a:r>
          </a:p>
          <a:p>
            <a:pPr lvl="1">
              <a:lnSpc>
                <a:spcPct val="110000"/>
              </a:lnSpc>
            </a:pPr>
            <a:endParaRPr lang="en-US" altLang="zh-CN" sz="1300" b="1" dirty="0">
              <a:solidFill>
                <a:srgbClr val="FF0000"/>
              </a:solidFill>
              <a:latin typeface="SimSun-ExtB" panose="02010609060101010101" pitchFamily="49" charset="-122"/>
              <a:ea typeface="SimSun-ExtB" panose="02010609060101010101" pitchFamily="49" charset="-122"/>
            </a:endParaRPr>
          </a:p>
          <a:p>
            <a:endParaRPr kumimoji="1" lang="en-US" sz="1600" dirty="0">
              <a:latin typeface="SimSun-ExtB" panose="02010609060101010101" pitchFamily="49" charset="-122"/>
              <a:ea typeface="SimSun-ExtB" panose="02010609060101010101" pitchFamily="49" charset="-122"/>
            </a:endParaRPr>
          </a:p>
        </p:txBody>
      </p:sp>
    </p:spTree>
    <p:extLst>
      <p:ext uri="{BB962C8B-B14F-4D97-AF65-F5344CB8AC3E}">
        <p14:creationId xmlns:p14="http://schemas.microsoft.com/office/powerpoint/2010/main" val="1848796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2395047428"/>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1259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1223464125"/>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876237" y="2071152"/>
              <a:ext cx="1012876" cy="400110"/>
            </a:xfrm>
            <a:prstGeom prst="rect">
              <a:avLst/>
            </a:prstGeom>
            <a:noFill/>
          </p:spPr>
          <p:txBody>
            <a:bodyPr wrap="square" rtlCol="0">
              <a:spAutoFit/>
            </a:bodyPr>
            <a:lstStyle/>
            <a:p>
              <a:r>
                <a:rPr lang="zh-CN" altLang="en-US" sz="2000" b="1" dirty="0"/>
                <a:t>进展一</a:t>
              </a:r>
            </a:p>
          </p:txBody>
        </p:sp>
        <p:sp>
          <p:nvSpPr>
            <p:cNvPr id="11" name="TextBox 10"/>
            <p:cNvSpPr txBox="1"/>
            <p:nvPr/>
          </p:nvSpPr>
          <p:spPr>
            <a:xfrm>
              <a:off x="3203848" y="3719128"/>
              <a:ext cx="972232" cy="400110"/>
            </a:xfrm>
            <a:prstGeom prst="rect">
              <a:avLst/>
            </a:prstGeom>
            <a:noFill/>
          </p:spPr>
          <p:txBody>
            <a:bodyPr wrap="square" rtlCol="0">
              <a:spAutoFit/>
            </a:bodyPr>
            <a:lstStyle/>
            <a:p>
              <a:r>
                <a:rPr lang="zh-CN" altLang="en-US" sz="2000" b="1" dirty="0"/>
                <a:t>进展二</a:t>
              </a:r>
            </a:p>
          </p:txBody>
        </p:sp>
        <p:sp>
          <p:nvSpPr>
            <p:cNvPr id="12" name="TextBox 11"/>
            <p:cNvSpPr txBox="1"/>
            <p:nvPr/>
          </p:nvSpPr>
          <p:spPr>
            <a:xfrm>
              <a:off x="2843808" y="5444085"/>
              <a:ext cx="1077735" cy="400110"/>
            </a:xfrm>
            <a:prstGeom prst="rect">
              <a:avLst/>
            </a:prstGeom>
            <a:noFill/>
          </p:spPr>
          <p:txBody>
            <a:bodyPr wrap="square" rtlCol="0">
              <a:spAutoFit/>
            </a:bodyPr>
            <a:lstStyle/>
            <a:p>
              <a:r>
                <a:rPr lang="zh-CN" altLang="en-US" sz="2000" b="1" dirty="0"/>
                <a:t>进展三</a:t>
              </a:r>
            </a:p>
          </p:txBody>
        </p:sp>
      </p:grpSp>
    </p:spTree>
    <p:extLst>
      <p:ext uri="{BB962C8B-B14F-4D97-AF65-F5344CB8AC3E}">
        <p14:creationId xmlns:p14="http://schemas.microsoft.com/office/powerpoint/2010/main" val="3421822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5" y="10684"/>
            <a:ext cx="8322877" cy="791589"/>
          </a:xfrm>
        </p:spPr>
        <p:txBody>
          <a:bodyPr>
            <a:normAutofit/>
          </a:bodyPr>
          <a:lstStyle/>
          <a:p>
            <a:r>
              <a:rPr lang="zh-CN" altLang="en-US" sz="2400" dirty="0">
                <a:solidFill>
                  <a:srgbClr val="FF0000"/>
                </a:solidFill>
              </a:rPr>
              <a:t>高温合金数据的采集与存储</a:t>
            </a:r>
          </a:p>
        </p:txBody>
      </p:sp>
      <p:pic>
        <p:nvPicPr>
          <p:cNvPr id="26" name="图片 25"/>
          <p:cNvPicPr>
            <a:picLocks noChangeAspect="1"/>
          </p:cNvPicPr>
          <p:nvPr/>
        </p:nvPicPr>
        <p:blipFill>
          <a:blip r:embed="rId3"/>
          <a:stretch>
            <a:fillRect/>
          </a:stretch>
        </p:blipFill>
        <p:spPr>
          <a:xfrm>
            <a:off x="4062212" y="3864718"/>
            <a:ext cx="4245325" cy="2649606"/>
          </a:xfrm>
          <a:prstGeom prst="rect">
            <a:avLst/>
          </a:prstGeom>
        </p:spPr>
      </p:pic>
      <p:sp>
        <p:nvSpPr>
          <p:cNvPr id="54" name="文本框 53"/>
          <p:cNvSpPr txBox="1"/>
          <p:nvPr/>
        </p:nvSpPr>
        <p:spPr>
          <a:xfrm>
            <a:off x="3633800" y="4118587"/>
            <a:ext cx="461665" cy="2129346"/>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②源数据分类与分析</a:t>
            </a:r>
          </a:p>
        </p:txBody>
      </p:sp>
      <p:sp>
        <p:nvSpPr>
          <p:cNvPr id="55" name="左箭头 54"/>
          <p:cNvSpPr/>
          <p:nvPr/>
        </p:nvSpPr>
        <p:spPr>
          <a:xfrm>
            <a:off x="2927163" y="5099608"/>
            <a:ext cx="766691" cy="399458"/>
          </a:xfrm>
          <a:prstGeom prst="lef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1" name="文本框 60"/>
          <p:cNvSpPr txBox="1"/>
          <p:nvPr/>
        </p:nvSpPr>
        <p:spPr>
          <a:xfrm>
            <a:off x="3995936" y="1245547"/>
            <a:ext cx="461665" cy="1971644"/>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①数据采集与分类</a:t>
            </a:r>
          </a:p>
        </p:txBody>
      </p:sp>
      <p:pic>
        <p:nvPicPr>
          <p:cNvPr id="8" name="图片 7"/>
          <p:cNvPicPr>
            <a:picLocks noChangeAspect="1"/>
          </p:cNvPicPr>
          <p:nvPr/>
        </p:nvPicPr>
        <p:blipFill>
          <a:blip r:embed="rId4"/>
          <a:stretch>
            <a:fillRect/>
          </a:stretch>
        </p:blipFill>
        <p:spPr>
          <a:xfrm>
            <a:off x="1488430" y="5815346"/>
            <a:ext cx="1488979" cy="790512"/>
          </a:xfrm>
          <a:prstGeom prst="rect">
            <a:avLst/>
          </a:prstGeom>
        </p:spPr>
      </p:pic>
      <p:grpSp>
        <p:nvGrpSpPr>
          <p:cNvPr id="3" name="组合 2"/>
          <p:cNvGrpSpPr/>
          <p:nvPr/>
        </p:nvGrpSpPr>
        <p:grpSpPr>
          <a:xfrm>
            <a:off x="453826" y="3717032"/>
            <a:ext cx="2391334" cy="2724610"/>
            <a:chOff x="112598" y="3521218"/>
            <a:chExt cx="2939918" cy="3095227"/>
          </a:xfrm>
        </p:grpSpPr>
        <p:pic>
          <p:nvPicPr>
            <p:cNvPr id="34" name="图片 33"/>
            <p:cNvPicPr>
              <a:picLocks noChangeAspect="1"/>
            </p:cNvPicPr>
            <p:nvPr/>
          </p:nvPicPr>
          <p:blipFill>
            <a:blip r:embed="rId5"/>
            <a:stretch>
              <a:fillRect/>
            </a:stretch>
          </p:blipFill>
          <p:spPr>
            <a:xfrm>
              <a:off x="126398" y="3542128"/>
              <a:ext cx="1435252" cy="1378401"/>
            </a:xfrm>
            <a:prstGeom prst="rect">
              <a:avLst/>
            </a:prstGeom>
          </p:spPr>
        </p:pic>
        <p:pic>
          <p:nvPicPr>
            <p:cNvPr id="7" name="图片 6"/>
            <p:cNvPicPr>
              <a:picLocks noChangeAspect="1"/>
            </p:cNvPicPr>
            <p:nvPr/>
          </p:nvPicPr>
          <p:blipFill>
            <a:blip r:embed="rId6"/>
            <a:stretch>
              <a:fillRect/>
            </a:stretch>
          </p:blipFill>
          <p:spPr>
            <a:xfrm>
              <a:off x="1807876" y="3551660"/>
              <a:ext cx="996010" cy="996010"/>
            </a:xfrm>
            <a:prstGeom prst="rect">
              <a:avLst/>
            </a:prstGeom>
          </p:spPr>
        </p:pic>
        <p:pic>
          <p:nvPicPr>
            <p:cNvPr id="9" name="图片 8"/>
            <p:cNvPicPr>
              <a:picLocks noChangeAspect="1"/>
            </p:cNvPicPr>
            <p:nvPr/>
          </p:nvPicPr>
          <p:blipFill>
            <a:blip r:embed="rId7"/>
            <a:stretch>
              <a:fillRect/>
            </a:stretch>
          </p:blipFill>
          <p:spPr>
            <a:xfrm>
              <a:off x="112598" y="5006051"/>
              <a:ext cx="1449051" cy="1524873"/>
            </a:xfrm>
            <a:prstGeom prst="rect">
              <a:avLst/>
            </a:prstGeom>
          </p:spPr>
        </p:pic>
        <p:sp>
          <p:nvSpPr>
            <p:cNvPr id="11" name="文本框 10"/>
            <p:cNvSpPr txBox="1"/>
            <p:nvPr/>
          </p:nvSpPr>
          <p:spPr>
            <a:xfrm>
              <a:off x="112598" y="3521218"/>
              <a:ext cx="2939918" cy="1399311"/>
            </a:xfrm>
            <a:prstGeom prst="rect">
              <a:avLst/>
            </a:prstGeom>
            <a:noFill/>
            <a:ln w="28575">
              <a:solidFill>
                <a:schemeClr val="accent6">
                  <a:lumMod val="7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27" name="文本框 26"/>
            <p:cNvSpPr txBox="1"/>
            <p:nvPr/>
          </p:nvSpPr>
          <p:spPr>
            <a:xfrm>
              <a:off x="126398" y="5027021"/>
              <a:ext cx="2926118" cy="1589424"/>
            </a:xfrm>
            <a:prstGeom prst="rect">
              <a:avLst/>
            </a:prstGeom>
            <a:noFill/>
            <a:ln w="28575">
              <a:solidFill>
                <a:schemeClr val="accent6">
                  <a:lumMod val="7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pic>
          <p:nvPicPr>
            <p:cNvPr id="4" name="图片 3"/>
            <p:cNvPicPr>
              <a:picLocks noChangeAspect="1"/>
            </p:cNvPicPr>
            <p:nvPr/>
          </p:nvPicPr>
          <p:blipFill>
            <a:blip r:embed="rId8"/>
            <a:stretch>
              <a:fillRect/>
            </a:stretch>
          </p:blipFill>
          <p:spPr>
            <a:xfrm>
              <a:off x="1773174" y="5117975"/>
              <a:ext cx="1042666" cy="1042666"/>
            </a:xfrm>
            <a:prstGeom prst="rect">
              <a:avLst/>
            </a:prstGeom>
          </p:spPr>
        </p:pic>
        <p:sp>
          <p:nvSpPr>
            <p:cNvPr id="14" name="文本框 13"/>
            <p:cNvSpPr txBox="1"/>
            <p:nvPr/>
          </p:nvSpPr>
          <p:spPr>
            <a:xfrm>
              <a:off x="1708898" y="4545818"/>
              <a:ext cx="1343514" cy="3096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Nosql</a:t>
              </a:r>
              <a:r>
                <a:rPr kumimoji="0" lang="zh-CN" altLang="en-US" sz="14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数据库</a:t>
              </a:r>
            </a:p>
          </p:txBody>
        </p:sp>
        <p:sp>
          <p:nvSpPr>
            <p:cNvPr id="15" name="文本框 14"/>
            <p:cNvSpPr txBox="1"/>
            <p:nvPr/>
          </p:nvSpPr>
          <p:spPr>
            <a:xfrm>
              <a:off x="2652406" y="5260511"/>
              <a:ext cx="400110" cy="1161602"/>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Sql</a:t>
              </a:r>
              <a:r>
                <a:rPr kumimoji="0" lang="zh-CN" altLang="en-US" sz="14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数据库</a:t>
              </a:r>
            </a:p>
          </p:txBody>
        </p:sp>
      </p:grpSp>
      <p:sp>
        <p:nvSpPr>
          <p:cNvPr id="22" name="文本框 21"/>
          <p:cNvSpPr txBox="1"/>
          <p:nvPr/>
        </p:nvSpPr>
        <p:spPr>
          <a:xfrm>
            <a:off x="-36512" y="4439818"/>
            <a:ext cx="461665" cy="1380263"/>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③数据存储</a:t>
            </a:r>
          </a:p>
        </p:txBody>
      </p:sp>
      <p:pic>
        <p:nvPicPr>
          <p:cNvPr id="10" name="图片 9"/>
          <p:cNvPicPr>
            <a:picLocks noChangeAspect="1"/>
          </p:cNvPicPr>
          <p:nvPr/>
        </p:nvPicPr>
        <p:blipFill>
          <a:blip r:embed="rId9"/>
          <a:stretch>
            <a:fillRect/>
          </a:stretch>
        </p:blipFill>
        <p:spPr>
          <a:xfrm>
            <a:off x="4152827" y="802273"/>
            <a:ext cx="4659301" cy="2927549"/>
          </a:xfrm>
          <a:prstGeom prst="rect">
            <a:avLst/>
          </a:prstGeom>
        </p:spPr>
      </p:pic>
      <p:sp>
        <p:nvSpPr>
          <p:cNvPr id="5" name="箭头: 右弧形 4">
            <a:extLst>
              <a:ext uri="{FF2B5EF4-FFF2-40B4-BE49-F238E27FC236}">
                <a16:creationId xmlns:a16="http://schemas.microsoft.com/office/drawing/2014/main" id="{5AF455B3-A10E-4C3D-9276-BB700C4FA533}"/>
              </a:ext>
            </a:extLst>
          </p:cNvPr>
          <p:cNvSpPr/>
          <p:nvPr/>
        </p:nvSpPr>
        <p:spPr>
          <a:xfrm>
            <a:off x="8350463" y="3217191"/>
            <a:ext cx="461665" cy="901396"/>
          </a:xfrm>
          <a:prstGeom prst="curvedLef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3" name="文本框 12">
            <a:extLst>
              <a:ext uri="{FF2B5EF4-FFF2-40B4-BE49-F238E27FC236}">
                <a16:creationId xmlns:a16="http://schemas.microsoft.com/office/drawing/2014/main" id="{7693F2A6-F05A-499B-9AFF-41A8F210A129}"/>
              </a:ext>
            </a:extLst>
          </p:cNvPr>
          <p:cNvSpPr txBox="1"/>
          <p:nvPr/>
        </p:nvSpPr>
        <p:spPr>
          <a:xfrm>
            <a:off x="32265" y="1369554"/>
            <a:ext cx="4074446"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课题组自项目启动以来，都紧紧围绕项目任务书确定的指标展开工作与研究，首先一直在收集与高温合金相关的数据并对它们</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分类与入库</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，从而为后期的机器学习分析与研究奠定良好的数据基础。</a:t>
            </a:r>
          </a:p>
        </p:txBody>
      </p:sp>
      <p:sp>
        <p:nvSpPr>
          <p:cNvPr id="16" name="星形: 五角 15">
            <a:extLst>
              <a:ext uri="{FF2B5EF4-FFF2-40B4-BE49-F238E27FC236}">
                <a16:creationId xmlns:a16="http://schemas.microsoft.com/office/drawing/2014/main" id="{92848828-9F6F-4BF3-A8D6-4539EB6CBF4C}"/>
              </a:ext>
            </a:extLst>
          </p:cNvPr>
          <p:cNvSpPr/>
          <p:nvPr/>
        </p:nvSpPr>
        <p:spPr>
          <a:xfrm>
            <a:off x="118661" y="1268760"/>
            <a:ext cx="461665" cy="446865"/>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椭圆 16">
            <a:extLst>
              <a:ext uri="{FF2B5EF4-FFF2-40B4-BE49-F238E27FC236}">
                <a16:creationId xmlns:a16="http://schemas.microsoft.com/office/drawing/2014/main" id="{26D6A843-3099-405C-B64E-D0C44A7FB0FB}"/>
              </a:ext>
            </a:extLst>
          </p:cNvPr>
          <p:cNvSpPr/>
          <p:nvPr/>
        </p:nvSpPr>
        <p:spPr>
          <a:xfrm>
            <a:off x="7983501" y="1580729"/>
            <a:ext cx="648072" cy="633255"/>
          </a:xfrm>
          <a:prstGeom prst="ellipse">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文本框 17">
            <a:extLst>
              <a:ext uri="{FF2B5EF4-FFF2-40B4-BE49-F238E27FC236}">
                <a16:creationId xmlns:a16="http://schemas.microsoft.com/office/drawing/2014/main" id="{90C2488C-21C7-41C8-B18F-23F6B5A8422B}"/>
              </a:ext>
            </a:extLst>
          </p:cNvPr>
          <p:cNvSpPr txBox="1"/>
          <p:nvPr/>
        </p:nvSpPr>
        <p:spPr>
          <a:xfrm>
            <a:off x="7891268" y="1712049"/>
            <a:ext cx="83253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60</a:t>
            </a:r>
            <a:r>
              <a:rPr kumimoji="0" lang="zh-CN" altLang="en-US" sz="9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篇新文献</a:t>
            </a:r>
            <a:r>
              <a:rPr kumimoji="0" lang="en-US" altLang="zh-CN" sz="9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r>
              <a:rPr kumimoji="0" lang="zh-CN" altLang="en-US" sz="9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于涛老师</a:t>
            </a:r>
            <a:r>
              <a:rPr kumimoji="0" lang="en-US" altLang="zh-CN" sz="9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endParaRPr kumimoji="0" lang="zh-CN" altLang="en-US" sz="9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6" name="星形: 五角 5">
            <a:extLst>
              <a:ext uri="{FF2B5EF4-FFF2-40B4-BE49-F238E27FC236}">
                <a16:creationId xmlns:a16="http://schemas.microsoft.com/office/drawing/2014/main" id="{3EE39014-C146-4067-942A-3B8C87781655}"/>
              </a:ext>
            </a:extLst>
          </p:cNvPr>
          <p:cNvSpPr/>
          <p:nvPr/>
        </p:nvSpPr>
        <p:spPr>
          <a:xfrm>
            <a:off x="8070382" y="1481109"/>
            <a:ext cx="207145" cy="192087"/>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49563627"/>
      </p:ext>
    </p:extLst>
  </p:cSld>
  <p:clrMapOvr>
    <a:masterClrMapping/>
  </p:clrMapOvr>
</p:sld>
</file>

<file path=ppt/theme/theme1.xml><?xml version="1.0" encoding="utf-8"?>
<a:theme xmlns:a="http://schemas.openxmlformats.org/drawingml/2006/main" name="Office 主题">
  <a:themeElements>
    <a:clrScheme name="my">
      <a:dk1>
        <a:sysClr val="windowText" lastClr="000000"/>
      </a:dk1>
      <a:lt1>
        <a:sysClr val="window" lastClr="FFFFFF"/>
      </a:lt1>
      <a:dk2>
        <a:srgbClr val="0000FF"/>
      </a:dk2>
      <a:lt2>
        <a:srgbClr val="00B050"/>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方正姚体"/>
        <a:cs typeface=""/>
      </a:majorFont>
      <a:minorFont>
        <a:latin typeface="Times New Roman"/>
        <a:ea typeface="方正姚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36429</TotalTime>
  <Words>6873</Words>
  <Application>Microsoft Office PowerPoint</Application>
  <PresentationFormat>全屏显示(4:3)</PresentationFormat>
  <Paragraphs>935</Paragraphs>
  <Slides>44</Slides>
  <Notes>35</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44</vt:i4>
      </vt:variant>
    </vt:vector>
  </HeadingPairs>
  <TitlesOfParts>
    <vt:vector size="60" baseType="lpstr">
      <vt:lpstr>SimSun-ExtB</vt:lpstr>
      <vt:lpstr>等线</vt:lpstr>
      <vt:lpstr>方正姚体</vt:lpstr>
      <vt:lpstr>华文宋体</vt:lpstr>
      <vt:lpstr>华文新魏</vt:lpstr>
      <vt:lpstr>宋体</vt:lpstr>
      <vt:lpstr>微软雅黑</vt:lpstr>
      <vt:lpstr>Arial</vt:lpstr>
      <vt:lpstr>Arial</vt:lpstr>
      <vt:lpstr>Calibri</vt:lpstr>
      <vt:lpstr>Cambria Math</vt:lpstr>
      <vt:lpstr>Monotype Corsiva</vt:lpstr>
      <vt:lpstr>Times New Roman</vt:lpstr>
      <vt:lpstr>Wingdings</vt:lpstr>
      <vt:lpstr>Office 主题</vt:lpstr>
      <vt:lpstr>默认设计模板</vt:lpstr>
      <vt:lpstr>基于机器学习的 镍基单晶高温合金材料 数据分析方法研究</vt:lpstr>
      <vt:lpstr>内容索引</vt:lpstr>
      <vt:lpstr>内容索引</vt:lpstr>
      <vt:lpstr>进度计划表</vt:lpstr>
      <vt:lpstr>工作总览</vt:lpstr>
      <vt:lpstr>阶段工作结果列表</vt:lpstr>
      <vt:lpstr>内容索引</vt:lpstr>
      <vt:lpstr>工作进展总览</vt:lpstr>
      <vt:lpstr>高温合金数据的采集与存储</vt:lpstr>
      <vt:lpstr>国际高温合金会议文献数据概况</vt:lpstr>
      <vt:lpstr>高温合金会议文献蠕变数据的解读</vt:lpstr>
      <vt:lpstr>60篇新的高温合金文献（于涛老师）</vt:lpstr>
      <vt:lpstr>工作进展总览</vt:lpstr>
      <vt:lpstr>结合基于加权评分的领域专家知识的多层级特征选择方法  </vt:lpstr>
      <vt:lpstr>多层级特征分析方法在蠕变性能数据中的应用</vt:lpstr>
      <vt:lpstr>稀疏属性分析——蠕变性能数据</vt:lpstr>
      <vt:lpstr>相关属性分析——蠕变性能数据</vt:lpstr>
      <vt:lpstr>冗余属性分析——蠕变性能数据</vt:lpstr>
      <vt:lpstr>待发表的成果一</vt:lpstr>
      <vt:lpstr>工作进展总览</vt:lpstr>
      <vt:lpstr>结合材料多尺度属性的分而治之的机器学习方法预测蠕变寿命      —蠕变数据采集</vt:lpstr>
      <vt:lpstr>PowerPoint 演示文稿</vt:lpstr>
      <vt:lpstr>结合材料多尺度属性的分而治之的机器学习方法预测蠕变寿命     —微观结构属性构造1</vt:lpstr>
      <vt:lpstr>基于聚类的最优回归集成学习方法预测蠕变寿命     —微观结构属性构造2</vt:lpstr>
      <vt:lpstr>结合材料多尺度属性的分而治之的机器学习方法</vt:lpstr>
      <vt:lpstr>结合材料多尺度属性的分而治之的机器学习方法 —蠕变断裂寿命预测结果与讨论</vt:lpstr>
      <vt:lpstr>结合材料多尺度属性的分而治之的机器学习方法 —蠕变断裂寿命预测结果与讨论</vt:lpstr>
      <vt:lpstr>结合材料多尺度属性的分而治之的机器学习方法 —蠕变断裂寿命预测结果与讨论</vt:lpstr>
      <vt:lpstr>结合材料多尺度属性的分而治之的机器学习方法 —蠕变断裂寿命预测结果与讨论</vt:lpstr>
      <vt:lpstr>结合材料多尺度属性的分而治之的机器学习方法                                    —新设计合金的蠕变断裂寿命预测</vt:lpstr>
      <vt:lpstr>待发表的成果二</vt:lpstr>
      <vt:lpstr>工作进展总览</vt:lpstr>
      <vt:lpstr>平台总体架构</vt:lpstr>
      <vt:lpstr>平台的开发环境和运行环境</vt:lpstr>
      <vt:lpstr>高温合金机器学习平台的研发与建设</vt:lpstr>
      <vt:lpstr>预计开展工作一 —蠕变新属性的进一步引入和分析</vt:lpstr>
      <vt:lpstr>预计开展工作二 基于聚类的蠕变性能优劣关联分析与规则抽取</vt:lpstr>
      <vt:lpstr>（1）基于聚类分析的蠕变性能的正反例学习</vt:lpstr>
      <vt:lpstr>（2）蠕变性能优化的规则抽取</vt:lpstr>
      <vt:lpstr>预计开展工作三 高温合金机器学习平台算法规范和接口的集成</vt:lpstr>
      <vt:lpstr>内容索引</vt:lpstr>
      <vt:lpstr>进度计划表</vt:lpstr>
      <vt:lpstr>最优化模型参数解释</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Windows 用户</cp:lastModifiedBy>
  <cp:revision>2943</cp:revision>
  <dcterms:created xsi:type="dcterms:W3CDTF">2014-12-26T05:35:01Z</dcterms:created>
  <dcterms:modified xsi:type="dcterms:W3CDTF">2019-06-25T04:13:11Z</dcterms:modified>
</cp:coreProperties>
</file>